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1"/>
  </p:notesMasterIdLst>
  <p:sldIdLst>
    <p:sldId id="256" r:id="rId2"/>
    <p:sldId id="469" r:id="rId3"/>
    <p:sldId id="470" r:id="rId4"/>
    <p:sldId id="472" r:id="rId5"/>
    <p:sldId id="471" r:id="rId6"/>
    <p:sldId id="466" r:id="rId7"/>
    <p:sldId id="458" r:id="rId8"/>
    <p:sldId id="312" r:id="rId9"/>
    <p:sldId id="298" r:id="rId10"/>
    <p:sldId id="328" r:id="rId11"/>
    <p:sldId id="459" r:id="rId12"/>
    <p:sldId id="460" r:id="rId13"/>
    <p:sldId id="313" r:id="rId14"/>
    <p:sldId id="461" r:id="rId15"/>
    <p:sldId id="462" r:id="rId16"/>
    <p:sldId id="297" r:id="rId17"/>
    <p:sldId id="464" r:id="rId18"/>
    <p:sldId id="334" r:id="rId19"/>
    <p:sldId id="326" r:id="rId20"/>
    <p:sldId id="327" r:id="rId21"/>
    <p:sldId id="325" r:id="rId22"/>
    <p:sldId id="332" r:id="rId23"/>
    <p:sldId id="329" r:id="rId24"/>
    <p:sldId id="330" r:id="rId25"/>
    <p:sldId id="333" r:id="rId26"/>
    <p:sldId id="463" r:id="rId27"/>
    <p:sldId id="465" r:id="rId28"/>
    <p:sldId id="272" r:id="rId29"/>
    <p:sldId id="273" r:id="rId30"/>
    <p:sldId id="271" r:id="rId31"/>
    <p:sldId id="270" r:id="rId32"/>
    <p:sldId id="274" r:id="rId33"/>
    <p:sldId id="269" r:id="rId34"/>
    <p:sldId id="275" r:id="rId35"/>
    <p:sldId id="276" r:id="rId36"/>
    <p:sldId id="264" r:id="rId37"/>
    <p:sldId id="278" r:id="rId38"/>
    <p:sldId id="277" r:id="rId39"/>
    <p:sldId id="262" r:id="rId40"/>
    <p:sldId id="263" r:id="rId41"/>
    <p:sldId id="267" r:id="rId42"/>
    <p:sldId id="279" r:id="rId43"/>
    <p:sldId id="258" r:id="rId44"/>
    <p:sldId id="280" r:id="rId45"/>
    <p:sldId id="259" r:id="rId46"/>
    <p:sldId id="468" r:id="rId47"/>
    <p:sldId id="260" r:id="rId48"/>
    <p:sldId id="467" r:id="rId49"/>
    <p:sldId id="261"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10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7F745-FCBD-405B-8087-DB6451E8CC7A}" type="datetimeFigureOut">
              <a:rPr lang="cs-CZ" smtClean="0"/>
              <a:t>15.03.2021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1BFF5-869B-49EF-9663-EF23BF9739BA}" type="slidenum">
              <a:rPr lang="cs-CZ" smtClean="0"/>
              <a:t>‹#›</a:t>
            </a:fld>
            <a:endParaRPr lang="cs-CZ"/>
          </a:p>
        </p:txBody>
      </p:sp>
    </p:spTree>
    <p:extLst>
      <p:ext uri="{BB962C8B-B14F-4D97-AF65-F5344CB8AC3E}">
        <p14:creationId xmlns:p14="http://schemas.microsoft.com/office/powerpoint/2010/main" val="1007065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u="none" strike="noStrike" kern="1200" baseline="0" dirty="0" err="1">
                <a:solidFill>
                  <a:schemeClr val="tx1"/>
                </a:solidFill>
                <a:latin typeface="+mn-lt"/>
                <a:ea typeface="+mn-ea"/>
                <a:cs typeface="+mn-cs"/>
              </a:rPr>
              <a:t>Arabs</a:t>
            </a:r>
            <a:endParaRPr lang="cs-CZ"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Walking</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distance,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for example, was sometimes measured by the event of cigarette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smoking,</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and Islamic law sets the imprisonment time of robbers not by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units of time, but by the time it takes for the robber to repent his crime</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Hanif</a:t>
            </a:r>
            <a:r>
              <a:rPr lang="en-US" sz="1200" b="0" i="0" u="none" strike="noStrike" kern="1200" baseline="0" dirty="0">
                <a:solidFill>
                  <a:schemeClr val="tx1"/>
                </a:solidFill>
                <a:latin typeface="+mn-lt"/>
                <a:ea typeface="+mn-ea"/>
                <a:cs typeface="+mn-cs"/>
              </a:rPr>
              <a:t> 1999). Thus, time in Arabic-speaking Islamic culture has historically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been measured by the pattern of the task, not by the recorded day, hour, or</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minute (Goldman and </a:t>
            </a:r>
            <a:r>
              <a:rPr lang="en-US" sz="1200" b="0" i="0" u="none" strike="noStrike" kern="1200" baseline="0" dirty="0" err="1">
                <a:solidFill>
                  <a:schemeClr val="tx1"/>
                </a:solidFill>
                <a:latin typeface="+mn-lt"/>
                <a:ea typeface="+mn-ea"/>
                <a:cs typeface="+mn-cs"/>
              </a:rPr>
              <a:t>Rojot</a:t>
            </a:r>
            <a:r>
              <a:rPr lang="en-US" sz="1200" b="0" i="0" u="none" strike="noStrike" kern="1200" baseline="0" dirty="0">
                <a:solidFill>
                  <a:schemeClr val="tx1"/>
                </a:solidFill>
                <a:latin typeface="+mn-lt"/>
                <a:ea typeface="+mn-ea"/>
                <a:cs typeface="+mn-cs"/>
              </a:rPr>
              <a:t> 2003). There is consequently little emphasis on</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haste, which makes for a distinct separation between time and money</a:t>
            </a:r>
            <a:r>
              <a:rPr lang="cs-CZ"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(Levine 1997). </a:t>
            </a:r>
            <a:endParaRPr lang="cs-CZ" sz="1200" b="0" i="0" u="none" strike="noStrike" kern="1200" baseline="0" dirty="0">
              <a:solidFill>
                <a:schemeClr val="tx1"/>
              </a:solidFill>
              <a:latin typeface="+mn-lt"/>
              <a:ea typeface="+mn-ea"/>
              <a:cs typeface="+mn-cs"/>
            </a:endParaRPr>
          </a:p>
          <a:p>
            <a:endParaRPr lang="cs-CZ"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Burundi</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Central Africa, people are guided by the seasonal changes since they are </a:t>
            </a:r>
            <a:r>
              <a:rPr lang="en-US" sz="1200" b="0" i="0" kern="1200" dirty="0" err="1">
                <a:solidFill>
                  <a:schemeClr val="tx1"/>
                </a:solidFill>
                <a:effectLst/>
                <a:latin typeface="+mn-lt"/>
                <a:ea typeface="+mn-ea"/>
                <a:cs typeface="+mn-cs"/>
              </a:rPr>
              <a:t>anagricultural</a:t>
            </a:r>
            <a:r>
              <a:rPr lang="en-US" sz="1200" b="0" i="0" kern="1200" dirty="0">
                <a:solidFill>
                  <a:schemeClr val="tx1"/>
                </a:solidFill>
                <a:effectLst/>
                <a:latin typeface="+mn-lt"/>
                <a:ea typeface="+mn-ea"/>
                <a:cs typeface="+mn-cs"/>
              </a:rPr>
              <a:t> society. The obsession with the clock time did not yet catch up to them, nor will it do in the near future. Appointments people make are regulated by natural cycles and once again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not by a mechanical clock. How people relate to time is based on activities of the cows, since</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are the most common animals and the easiest to relate to. When someone wants to make a</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late afternoon appointment, they say “I’ll see you when the cows go out.”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Being precise is seen as too much of a hassle and is not looked favorably upon. An hour earlier or later does not really matter, since of someone said they will be at a place in the midday,</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will be there. Even though making appointments at night gets difficult, they do not see a</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need for quantities of time. They refer to a very dark night as the “Who are you?” night, since it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is so dark they cannot see each other’s face. To make an appointment at night, they define on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how dark or light it will be at that time.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This society has no need for the precision of a clock. They are driven by forces of nature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and rely on their biological clock. There is no need to hurry, for what is there now will still be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there a few minutes later.</a:t>
            </a:r>
          </a:p>
          <a:p>
            <a:endParaRPr lang="cs-CZ"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a:t>
            </a:r>
            <a:r>
              <a:rPr lang="en-US" sz="1200" b="1" i="0" kern="1200" dirty="0" err="1">
                <a:solidFill>
                  <a:schemeClr val="tx1"/>
                </a:solidFill>
                <a:effectLst/>
                <a:latin typeface="+mn-lt"/>
                <a:ea typeface="+mn-ea"/>
                <a:cs typeface="+mn-cs"/>
              </a:rPr>
              <a:t>Piraha</a:t>
            </a:r>
            <a:r>
              <a:rPr lang="en-US" sz="1200" b="1" i="0" kern="1200" dirty="0">
                <a:solidFill>
                  <a:schemeClr val="tx1"/>
                </a:solidFill>
                <a:effectLst/>
                <a:latin typeface="+mn-lt"/>
                <a:ea typeface="+mn-ea"/>
                <a:cs typeface="+mn-cs"/>
              </a:rPr>
              <a:t> Tribe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Tribe which is located in the Amazon rainforest is the only culture in the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world that does not have a creation myth. They have no numbers or a written language for that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matter wither. They do not have past tense. Everything exists in the present. If it is not here right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now, then it does not exist.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language of 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tribe is very limited, consisting of humming and whistling.</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do not write and do not memorize things. These people don’t tell stories of their ancestors</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and very few can remember their grandparents’ names. Since they have no way of talking about</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past, it ceases to exist. This, they have no stories of where they came from or how the world</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was created. All they say is “The world is made.”</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 is a quantity beyond their grasp. They rely purely on nature and their instincts, with</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which they are greatly intact. There are no numbers to give time value to. The only word they</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have for a quantity is</a:t>
            </a:r>
            <a:r>
              <a:rPr lang="cs-CZ" sz="1200" b="0" i="0" kern="1200" baseline="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hoi,</a:t>
            </a:r>
            <a:r>
              <a:rPr lang="cs-CZ"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or small, little in amount, close to one. They don’t see a need to define</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time, and have been able to survive for centuries without this notion.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a:t>
            </a:r>
            <a:r>
              <a:rPr lang="en-US" sz="1200" b="0" i="0" kern="1200" dirty="0" err="1">
                <a:solidFill>
                  <a:schemeClr val="tx1"/>
                </a:solidFill>
                <a:effectLst/>
                <a:latin typeface="+mn-lt"/>
                <a:ea typeface="+mn-ea"/>
                <a:cs typeface="+mn-cs"/>
              </a:rPr>
              <a:t>Piraha</a:t>
            </a:r>
            <a:r>
              <a:rPr lang="en-US" sz="1200" b="0" i="0" kern="1200" dirty="0">
                <a:solidFill>
                  <a:schemeClr val="tx1"/>
                </a:solidFill>
                <a:effectLst/>
                <a:latin typeface="+mn-lt"/>
                <a:ea typeface="+mn-ea"/>
                <a:cs typeface="+mn-cs"/>
              </a:rPr>
              <a:t> refer only to the immediate personal experiences. They are not interested in</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 past nor the future. They live here and now. Everything is anchored in the present. They do</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not try to control nature nor organize forces beyond their grasp like the modern societies do.</a:t>
            </a:r>
            <a:r>
              <a:rPr lang="cs-CZ"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They are content with today’s day and live without a tomorrow in mind</a:t>
            </a:r>
            <a:r>
              <a:rPr lang="cs-CZ" sz="1200" b="0" i="0"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fld id="{CF363E8D-ACF7-45EF-9D37-7AB2E0BF503E}" type="slidenum">
              <a:rPr lang="cs-CZ" smtClean="0"/>
              <a:t>23</a:t>
            </a:fld>
            <a:endParaRPr lang="cs-CZ"/>
          </a:p>
        </p:txBody>
      </p:sp>
    </p:spTree>
    <p:extLst>
      <p:ext uri="{BB962C8B-B14F-4D97-AF65-F5344CB8AC3E}">
        <p14:creationId xmlns:p14="http://schemas.microsoft.com/office/powerpoint/2010/main" val="354346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869339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79390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945892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4680A8-5D00-482F-AE11-80BBC0254A6B}" type="datetimeFigureOut">
              <a:rPr lang="cs-CZ" smtClean="0"/>
              <a:t>15.03.2021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209002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74680A8-5D00-482F-AE11-80BBC0254A6B}" type="datetimeFigureOut">
              <a:rPr lang="cs-CZ" smtClean="0"/>
              <a:t>15.03.2021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76129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4680A8-5D00-482F-AE11-80BBC0254A6B}" type="datetimeFigureOut">
              <a:rPr lang="cs-CZ" smtClean="0"/>
              <a:t>15.03.2021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10135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4680A8-5D00-482F-AE11-80BBC0254A6B}" type="datetimeFigureOut">
              <a:rPr lang="cs-CZ" smtClean="0"/>
              <a:t>15.03.2021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316183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4680A8-5D00-482F-AE11-80BBC0254A6B}" type="datetimeFigureOut">
              <a:rPr lang="cs-CZ" smtClean="0"/>
              <a:t>15.03.2021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125979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680A8-5D00-482F-AE11-80BBC0254A6B}" type="datetimeFigureOut">
              <a:rPr lang="cs-CZ" smtClean="0"/>
              <a:t>15.03.2021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101390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74680A8-5D00-482F-AE11-80BBC0254A6B}" type="datetimeFigureOut">
              <a:rPr lang="cs-CZ" smtClean="0"/>
              <a:t>15.03.2021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60026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74680A8-5D00-482F-AE11-80BBC0254A6B}" type="datetimeFigureOut">
              <a:rPr lang="cs-CZ" smtClean="0"/>
              <a:t>15.03.2021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B636956-EA05-46DE-99F6-F1A793A5885A}" type="slidenum">
              <a:rPr lang="cs-CZ" smtClean="0"/>
              <a:t>‹#›</a:t>
            </a:fld>
            <a:endParaRPr lang="cs-CZ"/>
          </a:p>
        </p:txBody>
      </p:sp>
    </p:spTree>
    <p:extLst>
      <p:ext uri="{BB962C8B-B14F-4D97-AF65-F5344CB8AC3E}">
        <p14:creationId xmlns:p14="http://schemas.microsoft.com/office/powerpoint/2010/main" val="401963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680A8-5D00-482F-AE11-80BBC0254A6B}" type="datetimeFigureOut">
              <a:rPr lang="cs-CZ" smtClean="0"/>
              <a:t>15.03.2021</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36956-EA05-46DE-99F6-F1A793A5885A}" type="slidenum">
              <a:rPr lang="cs-CZ" smtClean="0"/>
              <a:t>‹#›</a:t>
            </a:fld>
            <a:endParaRPr lang="cs-CZ"/>
          </a:p>
        </p:txBody>
      </p:sp>
    </p:spTree>
    <p:extLst>
      <p:ext uri="{BB962C8B-B14F-4D97-AF65-F5344CB8AC3E}">
        <p14:creationId xmlns:p14="http://schemas.microsoft.com/office/powerpoint/2010/main" val="77203096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gMqZR3pqMj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387AB-C5E6-40E2-933A-FAE72B93F425}"/>
              </a:ext>
            </a:extLst>
          </p:cNvPr>
          <p:cNvSpPr>
            <a:spLocks noGrp="1"/>
          </p:cNvSpPr>
          <p:nvPr>
            <p:ph type="ctrTitle"/>
          </p:nvPr>
        </p:nvSpPr>
        <p:spPr/>
        <p:txBody>
          <a:bodyPr>
            <a:normAutofit/>
          </a:bodyPr>
          <a:lstStyle/>
          <a:p>
            <a:r>
              <a:rPr lang="cs-CZ" b="1" dirty="0"/>
              <a:t>DCJDR_ETF</a:t>
            </a:r>
            <a:r>
              <a:rPr lang="cs-CZ" dirty="0"/>
              <a:t> Edukační teorie a filozofie </a:t>
            </a:r>
            <a:r>
              <a:rPr lang="cs-CZ" dirty="0" smtClean="0"/>
              <a:t>jazyka</a:t>
            </a:r>
            <a:endParaRPr lang="cs-CZ" dirty="0"/>
          </a:p>
        </p:txBody>
      </p:sp>
      <p:sp>
        <p:nvSpPr>
          <p:cNvPr id="3" name="Podnadpis 2">
            <a:extLst>
              <a:ext uri="{FF2B5EF4-FFF2-40B4-BE49-F238E27FC236}">
                <a16:creationId xmlns:a16="http://schemas.microsoft.com/office/drawing/2014/main" id="{0E70C8A5-E587-4C7E-9C37-C91D3DB91EF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86614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hlinkClick r:id="rId2"/>
              </a:rPr>
              <a:t>https://www.youtube.com/watch?v=gMqZR3pqMjg</a:t>
            </a:r>
            <a:r>
              <a:rPr lang="cs-CZ" dirty="0"/>
              <a:t> </a:t>
            </a:r>
          </a:p>
        </p:txBody>
      </p:sp>
    </p:spTree>
    <p:extLst>
      <p:ext uri="{BB962C8B-B14F-4D97-AF65-F5344CB8AC3E}">
        <p14:creationId xmlns:p14="http://schemas.microsoft.com/office/powerpoint/2010/main" val="726061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Lexikalizace = kategorizace</a:t>
            </a:r>
          </a:p>
        </p:txBody>
      </p:sp>
      <p:sp>
        <p:nvSpPr>
          <p:cNvPr id="3" name="Zástupný symbol pro obsah 2"/>
          <p:cNvSpPr>
            <a:spLocks noGrp="1"/>
          </p:cNvSpPr>
          <p:nvPr>
            <p:ph idx="1"/>
          </p:nvPr>
        </p:nvSpPr>
        <p:spPr/>
        <p:txBody>
          <a:bodyPr/>
          <a:lstStyle/>
          <a:p>
            <a:endParaRPr lang="cs-CZ" dirty="0"/>
          </a:p>
        </p:txBody>
      </p:sp>
      <p:pic>
        <p:nvPicPr>
          <p:cNvPr id="4098" name="Picture 2" descr="Související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529" y="1498917"/>
            <a:ext cx="8901471" cy="5004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93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rot="5400000">
            <a:off x="1586694" y="-793797"/>
            <a:ext cx="5938848" cy="7918464"/>
          </a:xfrm>
          <a:prstGeom prst="rect">
            <a:avLst/>
          </a:prstGeom>
        </p:spPr>
      </p:pic>
      <p:sp>
        <p:nvSpPr>
          <p:cNvPr id="3" name="TextovéPole 2"/>
          <p:cNvSpPr txBox="1"/>
          <p:nvPr/>
        </p:nvSpPr>
        <p:spPr>
          <a:xfrm>
            <a:off x="628650" y="6211669"/>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3732342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pic>
        <p:nvPicPr>
          <p:cNvPr id="4" name="Picture 4" descr="Výsledek obrázku pro whorfian hypoth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4088" y="781358"/>
            <a:ext cx="5055824" cy="5679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823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Kategorizace v angličtině a čínštině: </a:t>
            </a:r>
            <a:r>
              <a:rPr lang="cs-CZ" sz="4000" b="1" dirty="0"/>
              <a:t>klasifikátory (předložky)</a:t>
            </a:r>
          </a:p>
        </p:txBody>
      </p:sp>
      <p:pic>
        <p:nvPicPr>
          <p:cNvPr id="4" name="Zástupný symbol pro obsah 3"/>
          <p:cNvPicPr>
            <a:picLocks noGrp="1" noChangeAspect="1"/>
          </p:cNvPicPr>
          <p:nvPr>
            <p:ph idx="1"/>
          </p:nvPr>
        </p:nvPicPr>
        <p:blipFill>
          <a:blip r:embed="rId2"/>
          <a:stretch>
            <a:fillRect/>
          </a:stretch>
        </p:blipFill>
        <p:spPr>
          <a:xfrm rot="5400000">
            <a:off x="1888979" y="711057"/>
            <a:ext cx="5000043" cy="6959307"/>
          </a:xfrm>
          <a:prstGeom prst="rect">
            <a:avLst/>
          </a:prstGeom>
        </p:spPr>
      </p:pic>
      <p:sp>
        <p:nvSpPr>
          <p:cNvPr id="5" name="TextovéPole 4">
            <a:extLst>
              <a:ext uri="{FF2B5EF4-FFF2-40B4-BE49-F238E27FC236}">
                <a16:creationId xmlns:a16="http://schemas.microsoft.com/office/drawing/2014/main" id="{8036C4DF-F084-4409-8131-506CCB9A3476}"/>
              </a:ext>
            </a:extLst>
          </p:cNvPr>
          <p:cNvSpPr txBox="1"/>
          <p:nvPr/>
        </p:nvSpPr>
        <p:spPr>
          <a:xfrm>
            <a:off x="107504" y="6488668"/>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2671539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Slovesa</a:t>
            </a:r>
          </a:p>
        </p:txBody>
      </p:sp>
      <p:pic>
        <p:nvPicPr>
          <p:cNvPr id="4" name="Zástupný symbol pro obsah 3"/>
          <p:cNvPicPr>
            <a:picLocks noGrp="1" noChangeAspect="1"/>
          </p:cNvPicPr>
          <p:nvPr>
            <p:ph idx="1"/>
          </p:nvPr>
        </p:nvPicPr>
        <p:blipFill>
          <a:blip r:embed="rId2"/>
          <a:stretch>
            <a:fillRect/>
          </a:stretch>
        </p:blipFill>
        <p:spPr>
          <a:xfrm rot="16200000">
            <a:off x="647567" y="1584250"/>
            <a:ext cx="3600451" cy="4248532"/>
          </a:xfrm>
          <a:prstGeom prst="rect">
            <a:avLst/>
          </a:prstGeom>
        </p:spPr>
      </p:pic>
      <p:pic>
        <p:nvPicPr>
          <p:cNvPr id="5" name="Obrázek 4"/>
          <p:cNvPicPr>
            <a:picLocks noChangeAspect="1"/>
          </p:cNvPicPr>
          <p:nvPr/>
        </p:nvPicPr>
        <p:blipFill>
          <a:blip r:embed="rId3"/>
          <a:stretch>
            <a:fillRect/>
          </a:stretch>
        </p:blipFill>
        <p:spPr>
          <a:xfrm rot="16200000">
            <a:off x="4973438" y="1589204"/>
            <a:ext cx="3600450" cy="4238625"/>
          </a:xfrm>
          <a:prstGeom prst="rect">
            <a:avLst/>
          </a:prstGeom>
        </p:spPr>
      </p:pic>
      <p:sp>
        <p:nvSpPr>
          <p:cNvPr id="3" name="TextovéPole 2"/>
          <p:cNvSpPr txBox="1"/>
          <p:nvPr/>
        </p:nvSpPr>
        <p:spPr>
          <a:xfrm>
            <a:off x="107504" y="5871411"/>
            <a:ext cx="4546846" cy="338554"/>
          </a:xfrm>
          <a:prstGeom prst="rect">
            <a:avLst/>
          </a:prstGeom>
          <a:noFill/>
        </p:spPr>
        <p:txBody>
          <a:bodyPr wrap="square" rtlCol="0">
            <a:spAutoFit/>
          </a:bodyPr>
          <a:lstStyle/>
          <a:p>
            <a:r>
              <a:rPr lang="cs-CZ" sz="1600" dirty="0"/>
              <a:t>Čínská slovesa s významem </a:t>
            </a:r>
            <a:r>
              <a:rPr lang="cs-CZ" sz="1600" i="1" dirty="0"/>
              <a:t>držet </a:t>
            </a:r>
            <a:r>
              <a:rPr lang="cs-CZ" sz="1600" dirty="0"/>
              <a:t>(resp. </a:t>
            </a:r>
            <a:r>
              <a:rPr lang="cs-CZ" sz="1600" i="1" dirty="0"/>
              <a:t>to hold</a:t>
            </a:r>
            <a:r>
              <a:rPr lang="cs-CZ" sz="1600" dirty="0"/>
              <a:t>)</a:t>
            </a:r>
            <a:r>
              <a:rPr lang="cs-CZ" sz="1600" i="1" dirty="0"/>
              <a:t>.</a:t>
            </a:r>
          </a:p>
        </p:txBody>
      </p:sp>
      <p:sp>
        <p:nvSpPr>
          <p:cNvPr id="6" name="TextovéPole 5"/>
          <p:cNvSpPr txBox="1"/>
          <p:nvPr/>
        </p:nvSpPr>
        <p:spPr>
          <a:xfrm>
            <a:off x="4654350" y="5871411"/>
            <a:ext cx="4042670" cy="646331"/>
          </a:xfrm>
          <a:prstGeom prst="rect">
            <a:avLst/>
          </a:prstGeom>
          <a:noFill/>
        </p:spPr>
        <p:txBody>
          <a:bodyPr wrap="square" rtlCol="0">
            <a:spAutoFit/>
          </a:bodyPr>
          <a:lstStyle/>
          <a:p>
            <a:r>
              <a:rPr lang="cs-CZ" dirty="0"/>
              <a:t>Japonská a korejská kategorizace slovesa </a:t>
            </a:r>
            <a:r>
              <a:rPr lang="cs-CZ" i="1" dirty="0"/>
              <a:t>držet</a:t>
            </a:r>
            <a:r>
              <a:rPr lang="cs-CZ" dirty="0"/>
              <a:t> (resp. </a:t>
            </a:r>
            <a:r>
              <a:rPr lang="cs-CZ" i="1" dirty="0"/>
              <a:t>to hold).</a:t>
            </a:r>
          </a:p>
        </p:txBody>
      </p:sp>
      <p:sp>
        <p:nvSpPr>
          <p:cNvPr id="7" name="TextovéPole 6">
            <a:extLst>
              <a:ext uri="{FF2B5EF4-FFF2-40B4-BE49-F238E27FC236}">
                <a16:creationId xmlns:a16="http://schemas.microsoft.com/office/drawing/2014/main" id="{000591AE-477E-4D64-9DBB-EAEB58D73EC6}"/>
              </a:ext>
            </a:extLst>
          </p:cNvPr>
          <p:cNvSpPr txBox="1"/>
          <p:nvPr/>
        </p:nvSpPr>
        <p:spPr>
          <a:xfrm>
            <a:off x="107504" y="6488668"/>
            <a:ext cx="7886700" cy="369332"/>
          </a:xfrm>
          <a:prstGeom prst="rect">
            <a:avLst/>
          </a:prstGeom>
          <a:noFill/>
        </p:spPr>
        <p:txBody>
          <a:bodyPr wrap="square" rtlCol="0">
            <a:spAutoFit/>
          </a:bodyPr>
          <a:lstStyle/>
          <a:p>
            <a:r>
              <a:rPr lang="cs-CZ" dirty="0"/>
              <a:t>Převzato z knihy </a:t>
            </a:r>
            <a:r>
              <a:rPr lang="cs-CZ" dirty="0" err="1"/>
              <a:t>Imaiová</a:t>
            </a:r>
            <a:r>
              <a:rPr lang="cs-CZ" dirty="0"/>
              <a:t>, 2015.</a:t>
            </a:r>
          </a:p>
        </p:txBody>
      </p:sp>
    </p:spTree>
    <p:extLst>
      <p:ext uri="{BB962C8B-B14F-4D97-AF65-F5344CB8AC3E}">
        <p14:creationId xmlns:p14="http://schemas.microsoft.com/office/powerpoint/2010/main" val="970569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Prepositional</a:t>
            </a:r>
            <a:r>
              <a:rPr lang="cs-CZ" dirty="0"/>
              <a:t> </a:t>
            </a:r>
            <a:r>
              <a:rPr lang="cs-CZ" dirty="0" err="1"/>
              <a:t>system</a:t>
            </a:r>
            <a:r>
              <a:rPr lang="cs-CZ" dirty="0"/>
              <a:t> </a:t>
            </a:r>
            <a:br>
              <a:rPr lang="cs-CZ" dirty="0"/>
            </a:br>
            <a:r>
              <a:rPr lang="cs-CZ" dirty="0"/>
              <a:t>in </a:t>
            </a:r>
            <a:r>
              <a:rPr lang="cs-CZ" dirty="0" err="1"/>
              <a:t>Mexican</a:t>
            </a:r>
            <a:r>
              <a:rPr lang="cs-CZ" dirty="0"/>
              <a:t> </a:t>
            </a:r>
            <a:r>
              <a:rPr lang="cs-CZ" dirty="0" err="1"/>
              <a:t>mixtec</a:t>
            </a:r>
            <a:endParaRPr lang="cs-CZ" dirty="0"/>
          </a:p>
        </p:txBody>
      </p:sp>
      <p:pic>
        <p:nvPicPr>
          <p:cNvPr id="4" name="Zástupný symbol pro obsah 3"/>
          <p:cNvPicPr>
            <a:picLocks noGrp="1" noChangeAspect="1"/>
          </p:cNvPicPr>
          <p:nvPr>
            <p:ph idx="1"/>
          </p:nvPr>
        </p:nvPicPr>
        <p:blipFill>
          <a:blip r:embed="rId2"/>
          <a:stretch>
            <a:fillRect/>
          </a:stretch>
        </p:blipFill>
        <p:spPr>
          <a:xfrm rot="5400000">
            <a:off x="1989139" y="2506552"/>
            <a:ext cx="4756648" cy="3601954"/>
          </a:xfrm>
          <a:prstGeom prst="rect">
            <a:avLst/>
          </a:prstGeom>
        </p:spPr>
      </p:pic>
    </p:spTree>
    <p:extLst>
      <p:ext uri="{BB962C8B-B14F-4D97-AF65-F5344CB8AC3E}">
        <p14:creationId xmlns:p14="http://schemas.microsoft.com/office/powerpoint/2010/main" val="2713857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Classifiers</a:t>
            </a:r>
            <a:r>
              <a:rPr lang="cs-CZ" dirty="0"/>
              <a:t> and </a:t>
            </a:r>
            <a:r>
              <a:rPr lang="cs-CZ" dirty="0" err="1"/>
              <a:t>Grammatical</a:t>
            </a:r>
            <a:r>
              <a:rPr lang="cs-CZ" dirty="0"/>
              <a:t> gender</a:t>
            </a:r>
          </a:p>
        </p:txBody>
      </p:sp>
      <p:sp>
        <p:nvSpPr>
          <p:cNvPr id="3" name="Zástupný symbol pro obsah 2"/>
          <p:cNvSpPr>
            <a:spLocks noGrp="1"/>
          </p:cNvSpPr>
          <p:nvPr>
            <p:ph idx="1"/>
          </p:nvPr>
        </p:nvSpPr>
        <p:spPr>
          <a:xfrm>
            <a:off x="628650" y="1825624"/>
            <a:ext cx="7886700" cy="4575175"/>
          </a:xfrm>
        </p:spPr>
        <p:txBody>
          <a:bodyPr>
            <a:normAutofit fontScale="92500"/>
          </a:bodyPr>
          <a:lstStyle/>
          <a:p>
            <a:pPr marL="0" indent="0">
              <a:buNone/>
            </a:pPr>
            <a:r>
              <a:rPr lang="cs-CZ" dirty="0" err="1"/>
              <a:t>Masculine</a:t>
            </a:r>
            <a:r>
              <a:rPr lang="cs-CZ" dirty="0"/>
              <a:t> &amp; </a:t>
            </a:r>
            <a:r>
              <a:rPr lang="cs-CZ" dirty="0" err="1"/>
              <a:t>feminine</a:t>
            </a:r>
            <a:r>
              <a:rPr lang="cs-CZ" dirty="0"/>
              <a:t> + neuter</a:t>
            </a:r>
          </a:p>
          <a:p>
            <a:pPr marL="0" indent="0">
              <a:buNone/>
            </a:pPr>
            <a:r>
              <a:rPr lang="cs-CZ" dirty="0" err="1"/>
              <a:t>Animate</a:t>
            </a:r>
            <a:r>
              <a:rPr lang="cs-CZ" dirty="0"/>
              <a:t> &amp; </a:t>
            </a:r>
            <a:r>
              <a:rPr lang="cs-CZ" dirty="0" err="1"/>
              <a:t>inanimate</a:t>
            </a:r>
            <a:endParaRPr lang="cs-CZ" dirty="0"/>
          </a:p>
          <a:p>
            <a:pPr marL="0" indent="0">
              <a:buNone/>
            </a:pPr>
            <a:r>
              <a:rPr lang="cs-CZ" dirty="0" err="1"/>
              <a:t>Australian</a:t>
            </a:r>
            <a:r>
              <a:rPr lang="cs-CZ" dirty="0"/>
              <a:t> </a:t>
            </a:r>
            <a:r>
              <a:rPr lang="cs-CZ" dirty="0" err="1"/>
              <a:t>Dyirbal</a:t>
            </a:r>
            <a:r>
              <a:rPr lang="cs-CZ" dirty="0"/>
              <a:t>: 4 </a:t>
            </a:r>
            <a:r>
              <a:rPr lang="cs-CZ" dirty="0" err="1"/>
              <a:t>categories</a:t>
            </a:r>
            <a:r>
              <a:rPr lang="cs-CZ" dirty="0"/>
              <a:t> </a:t>
            </a:r>
            <a:r>
              <a:rPr lang="cs-CZ" dirty="0" err="1"/>
              <a:t>of</a:t>
            </a:r>
            <a:r>
              <a:rPr lang="cs-CZ" dirty="0"/>
              <a:t> </a:t>
            </a:r>
            <a:r>
              <a:rPr lang="cs-CZ" dirty="0" err="1"/>
              <a:t>gr</a:t>
            </a:r>
            <a:r>
              <a:rPr lang="cs-CZ" dirty="0"/>
              <a:t>. gender:</a:t>
            </a:r>
          </a:p>
          <a:p>
            <a:r>
              <a:rPr lang="cs-CZ" b="1" dirty="0" err="1"/>
              <a:t>Bayi</a:t>
            </a:r>
            <a:r>
              <a:rPr lang="cs-CZ" dirty="0"/>
              <a:t>: </a:t>
            </a:r>
            <a:r>
              <a:rPr lang="cs-CZ" dirty="0" err="1"/>
              <a:t>men</a:t>
            </a:r>
            <a:r>
              <a:rPr lang="cs-CZ" dirty="0"/>
              <a:t>, </a:t>
            </a:r>
            <a:r>
              <a:rPr lang="en-US" dirty="0"/>
              <a:t>most </a:t>
            </a:r>
            <a:r>
              <a:rPr lang="cs-CZ" dirty="0" err="1"/>
              <a:t>fish</a:t>
            </a:r>
            <a:r>
              <a:rPr lang="cs-CZ" dirty="0"/>
              <a:t>, </a:t>
            </a:r>
            <a:r>
              <a:rPr lang="cs-CZ" dirty="0" err="1"/>
              <a:t>snakes</a:t>
            </a:r>
            <a:r>
              <a:rPr lang="cs-CZ" dirty="0"/>
              <a:t>, </a:t>
            </a:r>
            <a:r>
              <a:rPr lang="cs-CZ" dirty="0" err="1"/>
              <a:t>birds</a:t>
            </a:r>
            <a:r>
              <a:rPr lang="cs-CZ" dirty="0"/>
              <a:t>, </a:t>
            </a:r>
            <a:r>
              <a:rPr lang="cs-CZ" dirty="0" err="1"/>
              <a:t>insects</a:t>
            </a:r>
            <a:r>
              <a:rPr lang="en-US" dirty="0"/>
              <a:t>, m</a:t>
            </a:r>
            <a:r>
              <a:rPr lang="cs-CZ" dirty="0" err="1"/>
              <a:t>oon</a:t>
            </a:r>
            <a:r>
              <a:rPr lang="cs-CZ" dirty="0"/>
              <a:t>…</a:t>
            </a:r>
            <a:endParaRPr lang="en-US" dirty="0"/>
          </a:p>
          <a:p>
            <a:r>
              <a:rPr lang="cs-CZ" b="1" dirty="0" err="1"/>
              <a:t>Balan</a:t>
            </a:r>
            <a:r>
              <a:rPr lang="cs-CZ" dirty="0"/>
              <a:t>:</a:t>
            </a:r>
            <a:r>
              <a:rPr lang="en-US" dirty="0"/>
              <a:t> </a:t>
            </a:r>
            <a:r>
              <a:rPr lang="en-US" b="1" dirty="0"/>
              <a:t>women</a:t>
            </a:r>
            <a:r>
              <a:rPr lang="en-US" dirty="0"/>
              <a:t>, water, </a:t>
            </a:r>
            <a:r>
              <a:rPr lang="en-US" b="1" dirty="0"/>
              <a:t>fire</a:t>
            </a:r>
            <a:r>
              <a:rPr lang="en-US" dirty="0"/>
              <a:t>, violence, </a:t>
            </a:r>
            <a:r>
              <a:rPr lang="en-US" b="1" dirty="0"/>
              <a:t>and</a:t>
            </a:r>
            <a:r>
              <a:rPr lang="cs-CZ" b="1" dirty="0"/>
              <a:t> </a:t>
            </a:r>
            <a:r>
              <a:rPr lang="cs-CZ" b="1" dirty="0" err="1"/>
              <a:t>other</a:t>
            </a:r>
            <a:r>
              <a:rPr lang="cs-CZ" b="1" dirty="0"/>
              <a:t> </a:t>
            </a:r>
            <a:r>
              <a:rPr lang="cs-CZ" b="1" dirty="0" err="1"/>
              <a:t>dangerous</a:t>
            </a:r>
            <a:r>
              <a:rPr lang="cs-CZ" b="1" dirty="0"/>
              <a:t> </a:t>
            </a:r>
            <a:r>
              <a:rPr lang="cs-CZ" b="1" dirty="0" err="1"/>
              <a:t>things</a:t>
            </a:r>
            <a:r>
              <a:rPr lang="cs-CZ" dirty="0"/>
              <a:t>,</a:t>
            </a:r>
            <a:r>
              <a:rPr lang="en-US" dirty="0"/>
              <a:t> exceptional animals</a:t>
            </a:r>
            <a:r>
              <a:rPr lang="cs-CZ" dirty="0"/>
              <a:t>, </a:t>
            </a:r>
            <a:r>
              <a:rPr lang="cs-CZ" dirty="0" err="1"/>
              <a:t>stars</a:t>
            </a:r>
            <a:r>
              <a:rPr lang="cs-CZ" dirty="0"/>
              <a:t>.</a:t>
            </a:r>
            <a:endParaRPr lang="en-US" dirty="0"/>
          </a:p>
          <a:p>
            <a:r>
              <a:rPr lang="cs-CZ" b="1" dirty="0" err="1"/>
              <a:t>Balam</a:t>
            </a:r>
            <a:r>
              <a:rPr lang="cs-CZ" dirty="0"/>
              <a:t>:</a:t>
            </a:r>
            <a:r>
              <a:rPr lang="en-US" dirty="0"/>
              <a:t> edible fruit and vegetables</a:t>
            </a:r>
          </a:p>
          <a:p>
            <a:r>
              <a:rPr lang="cs-CZ" b="1" dirty="0" err="1"/>
              <a:t>Bala</a:t>
            </a:r>
            <a:r>
              <a:rPr lang="en-US" dirty="0"/>
              <a:t> – </a:t>
            </a:r>
            <a:r>
              <a:rPr lang="cs-CZ" dirty="0" err="1"/>
              <a:t>stones</a:t>
            </a:r>
            <a:r>
              <a:rPr lang="cs-CZ" dirty="0"/>
              <a:t>, </a:t>
            </a:r>
            <a:r>
              <a:rPr lang="cs-CZ" dirty="0" err="1"/>
              <a:t>trees</a:t>
            </a:r>
            <a:r>
              <a:rPr lang="cs-CZ" dirty="0"/>
              <a:t>, body </a:t>
            </a:r>
            <a:r>
              <a:rPr lang="cs-CZ" dirty="0" err="1"/>
              <a:t>parts</a:t>
            </a:r>
            <a:r>
              <a:rPr lang="cs-CZ" dirty="0"/>
              <a:t>, </a:t>
            </a:r>
            <a:r>
              <a:rPr lang="cs-CZ" dirty="0" err="1"/>
              <a:t>wind</a:t>
            </a:r>
            <a:r>
              <a:rPr lang="cs-CZ" dirty="0"/>
              <a:t>, </a:t>
            </a:r>
            <a:r>
              <a:rPr lang="en-US" dirty="0"/>
              <a:t>miscellaneous (includes things not classifiable in the first three)</a:t>
            </a:r>
            <a:endParaRPr lang="cs-CZ" dirty="0"/>
          </a:p>
          <a:p>
            <a:pPr marL="0" indent="0">
              <a:buNone/>
            </a:pPr>
            <a:r>
              <a:rPr lang="cs-CZ" dirty="0" err="1"/>
              <a:t>Hungarian</a:t>
            </a:r>
            <a:r>
              <a:rPr lang="cs-CZ" dirty="0"/>
              <a:t> </a:t>
            </a:r>
            <a:r>
              <a:rPr lang="cs-CZ" dirty="0" err="1"/>
              <a:t>hasn‘t</a:t>
            </a:r>
            <a:r>
              <a:rPr lang="cs-CZ" dirty="0"/>
              <a:t> </a:t>
            </a:r>
            <a:r>
              <a:rPr lang="cs-CZ" dirty="0" err="1"/>
              <a:t>genders</a:t>
            </a:r>
            <a:r>
              <a:rPr lang="cs-CZ" dirty="0"/>
              <a:t>.</a:t>
            </a:r>
          </a:p>
        </p:txBody>
      </p:sp>
    </p:spTree>
    <p:extLst>
      <p:ext uri="{BB962C8B-B14F-4D97-AF65-F5344CB8AC3E}">
        <p14:creationId xmlns:p14="http://schemas.microsoft.com/office/powerpoint/2010/main" val="319394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err="1"/>
              <a:t>Borgesova</a:t>
            </a:r>
            <a:r>
              <a:rPr lang="cs-CZ" dirty="0"/>
              <a:t> citace „jedné staré čínské encyklopedie“, která, máme-li jejímu autorovi věřit, dělí zvířata na:</a:t>
            </a:r>
            <a:br>
              <a:rPr lang="cs-CZ" dirty="0"/>
            </a:br>
            <a:r>
              <a:rPr lang="cs-CZ" dirty="0"/>
              <a:t>a) patřící císaři</a:t>
            </a:r>
            <a:br>
              <a:rPr lang="cs-CZ" dirty="0"/>
            </a:br>
            <a:r>
              <a:rPr lang="cs-CZ" dirty="0"/>
              <a:t>b) nabalzamovaná</a:t>
            </a:r>
            <a:br>
              <a:rPr lang="cs-CZ" dirty="0"/>
            </a:br>
            <a:r>
              <a:rPr lang="cs-CZ" dirty="0"/>
              <a:t>c) zdomácnělá</a:t>
            </a:r>
            <a:br>
              <a:rPr lang="cs-CZ" dirty="0"/>
            </a:br>
            <a:r>
              <a:rPr lang="cs-CZ" dirty="0"/>
              <a:t>d) prasátka</a:t>
            </a:r>
            <a:br>
              <a:rPr lang="cs-CZ" dirty="0"/>
            </a:br>
            <a:r>
              <a:rPr lang="cs-CZ" dirty="0"/>
              <a:t>e) sirény</a:t>
            </a:r>
            <a:br>
              <a:rPr lang="cs-CZ" dirty="0"/>
            </a:br>
            <a:r>
              <a:rPr lang="cs-CZ" dirty="0"/>
              <a:t>f) bájná</a:t>
            </a:r>
            <a:br>
              <a:rPr lang="cs-CZ" dirty="0"/>
            </a:br>
            <a:r>
              <a:rPr lang="cs-CZ" dirty="0"/>
              <a:t>g) toulavé psy</a:t>
            </a:r>
            <a:br>
              <a:rPr lang="cs-CZ" dirty="0"/>
            </a:br>
            <a:r>
              <a:rPr lang="cs-CZ" dirty="0"/>
              <a:t>h) zvířata zahrnutá do této kategorie</a:t>
            </a:r>
            <a:br>
              <a:rPr lang="cs-CZ" dirty="0"/>
            </a:br>
            <a:r>
              <a:rPr lang="cs-CZ" dirty="0"/>
              <a:t>i) co jsou jako bláznivá</a:t>
            </a:r>
            <a:br>
              <a:rPr lang="cs-CZ" dirty="0"/>
            </a:br>
            <a:r>
              <a:rPr lang="cs-CZ" dirty="0"/>
              <a:t>j) nespočitatelná</a:t>
            </a:r>
            <a:br>
              <a:rPr lang="cs-CZ" dirty="0"/>
            </a:br>
            <a:r>
              <a:rPr lang="cs-CZ" dirty="0"/>
              <a:t>k) nakreslená tenoučkým štětcem z velbloudí srsti</a:t>
            </a:r>
            <a:br>
              <a:rPr lang="cs-CZ" dirty="0"/>
            </a:br>
            <a:r>
              <a:rPr lang="cs-CZ" dirty="0"/>
              <a:t>l) a podobně</a:t>
            </a:r>
            <a:br>
              <a:rPr lang="cs-CZ" dirty="0"/>
            </a:br>
            <a:r>
              <a:rPr lang="cs-CZ" dirty="0"/>
              <a:t>m) ta, co právě rozbila džbán</a:t>
            </a:r>
            <a:br>
              <a:rPr lang="cs-CZ" dirty="0"/>
            </a:br>
            <a:r>
              <a:rPr lang="cs-CZ" dirty="0"/>
              <a:t>n) ta, co z dálky připomínají mouchy.</a:t>
            </a:r>
          </a:p>
        </p:txBody>
      </p:sp>
    </p:spTree>
    <p:extLst>
      <p:ext uri="{BB962C8B-B14F-4D97-AF65-F5344CB8AC3E}">
        <p14:creationId xmlns:p14="http://schemas.microsoft.com/office/powerpoint/2010/main" val="1662967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číslovek:</a:t>
            </a:r>
          </a:p>
        </p:txBody>
      </p:sp>
      <p:sp>
        <p:nvSpPr>
          <p:cNvPr id="3" name="Zástupný symbol pro obsah 2"/>
          <p:cNvSpPr>
            <a:spLocks noGrp="1"/>
          </p:cNvSpPr>
          <p:nvPr>
            <p:ph idx="1"/>
          </p:nvPr>
        </p:nvSpPr>
        <p:spPr/>
        <p:txBody>
          <a:bodyPr/>
          <a:lstStyle/>
          <a:p>
            <a:r>
              <a:rPr lang="cs-CZ" dirty="0"/>
              <a:t>Kmen </a:t>
            </a:r>
            <a:r>
              <a:rPr lang="cs-CZ" dirty="0" err="1"/>
              <a:t>Piraha</a:t>
            </a:r>
            <a:r>
              <a:rPr lang="cs-CZ" dirty="0"/>
              <a:t> zná jen 1, 2 a „mnoho“. </a:t>
            </a:r>
          </a:p>
          <a:p>
            <a:r>
              <a:rPr lang="cs-CZ" dirty="0"/>
              <a:t>V úkolech počítání mají problém spočítat více než tři prvky.</a:t>
            </a:r>
          </a:p>
          <a:p>
            <a:r>
              <a:rPr lang="cs-CZ" dirty="0"/>
              <a:t>Nedokážou říci, v čem je rozdíl mezi:</a:t>
            </a:r>
          </a:p>
        </p:txBody>
      </p:sp>
      <p:pic>
        <p:nvPicPr>
          <p:cNvPr id="1026" name="Picture 2" descr="VÃ½sledek obrÃ¡zku pro fi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2271" y="4039340"/>
            <a:ext cx="1609729" cy="22725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Ã½sledek obrÃ¡zku pro four of spad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5516" y="4044105"/>
            <a:ext cx="1598480" cy="2267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904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39BEF-BDF7-4E5A-A43A-664308C1670F}"/>
              </a:ext>
            </a:extLst>
          </p:cNvPr>
          <p:cNvSpPr>
            <a:spLocks noGrp="1"/>
          </p:cNvSpPr>
          <p:nvPr>
            <p:ph type="title"/>
          </p:nvPr>
        </p:nvSpPr>
        <p:spPr/>
        <p:txBody>
          <a:bodyPr/>
          <a:lstStyle/>
          <a:p>
            <a:r>
              <a:rPr lang="cs-CZ" dirty="0" smtClean="0"/>
              <a:t>Požadavky k zápočtu:</a:t>
            </a:r>
            <a:endParaRPr lang="cs-CZ" dirty="0"/>
          </a:p>
        </p:txBody>
      </p:sp>
      <p:sp>
        <p:nvSpPr>
          <p:cNvPr id="3" name="Zástupný obsah 2">
            <a:extLst>
              <a:ext uri="{FF2B5EF4-FFF2-40B4-BE49-F238E27FC236}">
                <a16:creationId xmlns:a16="http://schemas.microsoft.com/office/drawing/2014/main" id="{2A1F911A-B120-48F2-86A7-59DE474F2716}"/>
              </a:ext>
            </a:extLst>
          </p:cNvPr>
          <p:cNvSpPr>
            <a:spLocks noGrp="1"/>
          </p:cNvSpPr>
          <p:nvPr>
            <p:ph idx="1"/>
          </p:nvPr>
        </p:nvSpPr>
        <p:spPr/>
        <p:txBody>
          <a:bodyPr/>
          <a:lstStyle/>
          <a:p>
            <a:r>
              <a:rPr lang="cs-CZ" dirty="0" smtClean="0"/>
              <a:t>Vypracovat a přednést referát na jedno z vybraných témat.</a:t>
            </a:r>
          </a:p>
          <a:p>
            <a:r>
              <a:rPr lang="cs-CZ" dirty="0" smtClean="0"/>
              <a:t>Délka referátu 15 – 20 minut.</a:t>
            </a:r>
          </a:p>
          <a:p>
            <a:r>
              <a:rPr lang="cs-CZ" dirty="0" smtClean="0"/>
              <a:t>Klaďte důraz na množství a kvalitu a informací.</a:t>
            </a:r>
          </a:p>
          <a:p>
            <a:r>
              <a:rPr lang="cs-CZ" dirty="0" smtClean="0"/>
              <a:t>Můžete použít jakýkoli formát: </a:t>
            </a:r>
            <a:r>
              <a:rPr lang="cs-CZ" dirty="0" err="1" smtClean="0"/>
              <a:t>ppt</a:t>
            </a:r>
            <a:r>
              <a:rPr lang="cs-CZ" dirty="0" smtClean="0"/>
              <a:t>, obrázky, texty, veselá fakta… cokoli.</a:t>
            </a:r>
          </a:p>
          <a:p>
            <a:r>
              <a:rPr lang="cs-CZ" dirty="0" smtClean="0"/>
              <a:t>Vřele doporučuji vyjít z nějakého zpracování daného tématu (handbooky apod.).</a:t>
            </a:r>
          </a:p>
          <a:p>
            <a:endParaRPr lang="cs-CZ" dirty="0"/>
          </a:p>
          <a:p>
            <a:endParaRPr lang="cs-CZ" dirty="0"/>
          </a:p>
        </p:txBody>
      </p:sp>
    </p:spTree>
    <p:extLst>
      <p:ext uri="{BB962C8B-B14F-4D97-AF65-F5344CB8AC3E}">
        <p14:creationId xmlns:p14="http://schemas.microsoft.com/office/powerpoint/2010/main" val="3853333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Směry:</a:t>
            </a:r>
          </a:p>
        </p:txBody>
      </p:sp>
      <p:sp>
        <p:nvSpPr>
          <p:cNvPr id="3" name="Zástupný symbol pro obsah 2"/>
          <p:cNvSpPr>
            <a:spLocks noGrp="1"/>
          </p:cNvSpPr>
          <p:nvPr>
            <p:ph idx="1"/>
          </p:nvPr>
        </p:nvSpPr>
        <p:spPr/>
        <p:txBody>
          <a:bodyPr/>
          <a:lstStyle/>
          <a:p>
            <a:r>
              <a:rPr lang="cs-CZ" dirty="0"/>
              <a:t>Někde : vpravo-vlevo (egocentrické)</a:t>
            </a:r>
          </a:p>
          <a:p>
            <a:r>
              <a:rPr lang="cs-CZ" dirty="0"/>
              <a:t>Jinde: sever-jih-východ-západ (absolutní; lepší schopnost orientace v prostoru!)</a:t>
            </a:r>
          </a:p>
          <a:p>
            <a:r>
              <a:rPr lang="cs-CZ" dirty="0"/>
              <a:t>Jinde: po proudu-proti proudu řeky, k moři-od moře, dolů-nahoru atd.</a:t>
            </a:r>
          </a:p>
          <a:p>
            <a:r>
              <a:rPr lang="cs-CZ" dirty="0"/>
              <a:t>Srov.: Pokorný, J. (2009). Lingvistická antropologie.</a:t>
            </a:r>
          </a:p>
        </p:txBody>
      </p:sp>
    </p:spTree>
    <p:extLst>
      <p:ext uri="{BB962C8B-B14F-4D97-AF65-F5344CB8AC3E}">
        <p14:creationId xmlns:p14="http://schemas.microsoft.com/office/powerpoint/2010/main" val="2847968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času:</a:t>
            </a:r>
          </a:p>
        </p:txBody>
      </p:sp>
      <p:sp>
        <p:nvSpPr>
          <p:cNvPr id="3" name="Zástupný symbol pro obsah 2"/>
          <p:cNvSpPr>
            <a:spLocks noGrp="1"/>
          </p:cNvSpPr>
          <p:nvPr>
            <p:ph idx="1"/>
          </p:nvPr>
        </p:nvSpPr>
        <p:spPr/>
        <p:txBody>
          <a:bodyPr>
            <a:normAutofit lnSpcReduction="10000"/>
          </a:bodyPr>
          <a:lstStyle/>
          <a:p>
            <a:r>
              <a:rPr lang="cs-CZ" dirty="0"/>
              <a:t>Dřív (vzadu, vlevo), později (vepředu, vpravo): čeština, angličtina</a:t>
            </a:r>
          </a:p>
          <a:p>
            <a:r>
              <a:rPr lang="cs-CZ" dirty="0"/>
              <a:t>Dřív (nahoře), později (dole) : mandarínská čínština (jsou více citliví na vertikální vodítka).</a:t>
            </a:r>
          </a:p>
          <a:p>
            <a:r>
              <a:rPr lang="cs-CZ" dirty="0" err="1"/>
              <a:t>Ajmarština</a:t>
            </a:r>
            <a:r>
              <a:rPr lang="cs-CZ" dirty="0"/>
              <a:t> má budoucnost vzadu.</a:t>
            </a:r>
          </a:p>
          <a:p>
            <a:pPr marL="0" indent="0">
              <a:buNone/>
            </a:pPr>
            <a:r>
              <a:rPr lang="cs-CZ" dirty="0"/>
              <a:t>Existují tzv. bezčasé (</a:t>
            </a:r>
            <a:r>
              <a:rPr lang="cs-CZ" b="1" i="1" dirty="0" err="1"/>
              <a:t>tenseless</a:t>
            </a:r>
            <a:r>
              <a:rPr lang="cs-CZ" dirty="0"/>
              <a:t>) jazyky: </a:t>
            </a:r>
            <a:r>
              <a:rPr lang="cs-CZ" dirty="0" err="1"/>
              <a:t>Ajmarština</a:t>
            </a:r>
            <a:r>
              <a:rPr lang="cs-CZ" dirty="0"/>
              <a:t>, </a:t>
            </a:r>
            <a:r>
              <a:rPr lang="cs-CZ" dirty="0" err="1"/>
              <a:t>Hopi</a:t>
            </a:r>
            <a:r>
              <a:rPr lang="cs-CZ" dirty="0"/>
              <a:t>, mayština, </a:t>
            </a:r>
            <a:r>
              <a:rPr lang="cs-CZ" dirty="0" err="1"/>
              <a:t>Bororo</a:t>
            </a:r>
            <a:r>
              <a:rPr lang="cs-CZ" dirty="0"/>
              <a:t>, mandarínská čínština, </a:t>
            </a:r>
            <a:r>
              <a:rPr lang="cs-CZ" dirty="0" err="1"/>
              <a:t>Sango</a:t>
            </a:r>
            <a:r>
              <a:rPr lang="cs-CZ" dirty="0"/>
              <a:t>, </a:t>
            </a:r>
            <a:r>
              <a:rPr lang="cs-CZ" dirty="0" err="1"/>
              <a:t>Tiwi</a:t>
            </a:r>
            <a:r>
              <a:rPr lang="cs-CZ" dirty="0"/>
              <a:t> aj.</a:t>
            </a:r>
          </a:p>
          <a:p>
            <a:r>
              <a:rPr lang="cs-CZ" dirty="0"/>
              <a:t>Mayština nezná navíc ani slova pro: před a po (časově).</a:t>
            </a:r>
          </a:p>
        </p:txBody>
      </p:sp>
    </p:spTree>
    <p:extLst>
      <p:ext uri="{BB962C8B-B14F-4D97-AF65-F5344CB8AC3E}">
        <p14:creationId xmlns:p14="http://schemas.microsoft.com/office/powerpoint/2010/main" val="3688029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in English it is necessary to mark the verb to indicate the time of occurrence of an event you are speaking about: It's raining; It rained; and so forth. In Turkish, however, it is impossible to simply say, 'It rained last night'. This language, like many American Indian languages, has more than one past tense, depending on one's source of knowledge of the event. In Turkish, there are two past tenses—one to report direct experience and the other to report events that you know about only by inference or hearsay.</a:t>
            </a:r>
            <a:endParaRPr lang="cs-CZ" dirty="0"/>
          </a:p>
        </p:txBody>
      </p:sp>
    </p:spTree>
    <p:extLst>
      <p:ext uri="{BB962C8B-B14F-4D97-AF65-F5344CB8AC3E}">
        <p14:creationId xmlns:p14="http://schemas.microsoft.com/office/powerpoint/2010/main" val="10902750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562074"/>
          </a:xfrm>
        </p:spPr>
        <p:txBody>
          <a:bodyPr>
            <a:normAutofit fontScale="90000"/>
          </a:bodyPr>
          <a:lstStyle/>
          <a:p>
            <a:r>
              <a:rPr lang="cs-CZ" dirty="0" err="1"/>
              <a:t>Perception</a:t>
            </a:r>
            <a:r>
              <a:rPr lang="cs-CZ" dirty="0"/>
              <a:t> </a:t>
            </a:r>
            <a:r>
              <a:rPr lang="cs-CZ" dirty="0" err="1"/>
              <a:t>of</a:t>
            </a:r>
            <a:r>
              <a:rPr lang="cs-CZ" dirty="0"/>
              <a:t> </a:t>
            </a:r>
            <a:r>
              <a:rPr lang="cs-CZ" dirty="0" err="1"/>
              <a:t>time</a:t>
            </a:r>
            <a:endParaRPr lang="en-US" dirty="0"/>
          </a:p>
        </p:txBody>
      </p:sp>
      <p:sp>
        <p:nvSpPr>
          <p:cNvPr id="3" name="Zástupný symbol pro obsah 2"/>
          <p:cNvSpPr>
            <a:spLocks noGrp="1"/>
          </p:cNvSpPr>
          <p:nvPr>
            <p:ph sz="quarter" idx="1"/>
          </p:nvPr>
        </p:nvSpPr>
        <p:spPr>
          <a:xfrm>
            <a:off x="467544" y="980728"/>
            <a:ext cx="7467600" cy="5449816"/>
          </a:xfrm>
        </p:spPr>
        <p:txBody>
          <a:bodyPr>
            <a:normAutofit/>
          </a:bodyPr>
          <a:lstStyle/>
          <a:p>
            <a:r>
              <a:rPr lang="en-US" dirty="0"/>
              <a:t>People from different cultures treat time differently: some are </a:t>
            </a:r>
            <a:r>
              <a:rPr lang="en-US" dirty="0" err="1"/>
              <a:t>punc</a:t>
            </a:r>
            <a:r>
              <a:rPr lang="cs-CZ" dirty="0"/>
              <a:t>t</a:t>
            </a:r>
            <a:r>
              <a:rPr lang="en-US" dirty="0" err="1"/>
              <a:t>ual</a:t>
            </a:r>
            <a:r>
              <a:rPr lang="en-US" dirty="0"/>
              <a:t>, some are not.</a:t>
            </a:r>
          </a:p>
          <a:p>
            <a:r>
              <a:rPr lang="en-US" dirty="0"/>
              <a:t>Differences caused by different perception of time.</a:t>
            </a:r>
          </a:p>
          <a:p>
            <a:pPr lvl="1"/>
            <a:r>
              <a:rPr lang="en-US" b="1" dirty="0"/>
              <a:t>Western world</a:t>
            </a:r>
            <a:r>
              <a:rPr lang="en-US" dirty="0"/>
              <a:t>: precise measures of time (clock time)</a:t>
            </a:r>
          </a:p>
          <a:p>
            <a:pPr lvl="2"/>
            <a:r>
              <a:rPr lang="en-US" dirty="0"/>
              <a:t>1h, 1m, 1s</a:t>
            </a:r>
          </a:p>
          <a:p>
            <a:pPr lvl="1"/>
            <a:r>
              <a:rPr lang="en-US" b="1" dirty="0"/>
              <a:t>Arab cultures: </a:t>
            </a:r>
            <a:r>
              <a:rPr lang="en-US" dirty="0"/>
              <a:t>3 sets of time</a:t>
            </a:r>
          </a:p>
          <a:p>
            <a:pPr lvl="2"/>
            <a:r>
              <a:rPr lang="en-US" dirty="0"/>
              <a:t>No time at all, now (of varying duration), forever (too long) </a:t>
            </a:r>
          </a:p>
          <a:p>
            <a:pPr lvl="2"/>
            <a:r>
              <a:rPr lang="en-US" dirty="0"/>
              <a:t>Time measured by duration of events (event time)</a:t>
            </a:r>
          </a:p>
          <a:p>
            <a:pPr lvl="1"/>
            <a:r>
              <a:rPr lang="en-US" b="1" dirty="0"/>
              <a:t>Africa:</a:t>
            </a:r>
            <a:r>
              <a:rPr lang="en-US" dirty="0"/>
              <a:t> individual vs. tribal time</a:t>
            </a:r>
          </a:p>
          <a:p>
            <a:pPr lvl="2"/>
            <a:r>
              <a:rPr lang="en-US" dirty="0"/>
              <a:t>In Swahili</a:t>
            </a:r>
          </a:p>
          <a:p>
            <a:pPr lvl="3"/>
            <a:r>
              <a:rPr lang="en-US" i="1" dirty="0" err="1"/>
              <a:t>Sasa</a:t>
            </a:r>
            <a:r>
              <a:rPr lang="en-US" dirty="0"/>
              <a:t>: Now, sense of immediacy</a:t>
            </a:r>
          </a:p>
          <a:p>
            <a:pPr lvl="3"/>
            <a:r>
              <a:rPr lang="en-US" i="1" dirty="0" err="1"/>
              <a:t>Zamani</a:t>
            </a:r>
            <a:r>
              <a:rPr lang="en-US" dirty="0"/>
              <a:t>: Past, connector of individual souls</a:t>
            </a:r>
          </a:p>
        </p:txBody>
      </p:sp>
    </p:spTree>
    <p:extLst>
      <p:ext uri="{BB962C8B-B14F-4D97-AF65-F5344CB8AC3E}">
        <p14:creationId xmlns:p14="http://schemas.microsoft.com/office/powerpoint/2010/main" val="18594837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Consequences</a:t>
            </a:r>
            <a:r>
              <a:rPr lang="cs-CZ" dirty="0"/>
              <a:t> </a:t>
            </a:r>
            <a:r>
              <a:rPr lang="cs-CZ" dirty="0" err="1"/>
              <a:t>of</a:t>
            </a:r>
            <a:r>
              <a:rPr lang="cs-CZ" dirty="0"/>
              <a:t> </a:t>
            </a:r>
            <a:r>
              <a:rPr lang="cs-CZ" dirty="0" err="1"/>
              <a:t>different</a:t>
            </a:r>
            <a:r>
              <a:rPr lang="cs-CZ" dirty="0"/>
              <a:t> </a:t>
            </a:r>
            <a:r>
              <a:rPr lang="cs-CZ" dirty="0" err="1"/>
              <a:t>time</a:t>
            </a:r>
            <a:r>
              <a:rPr lang="cs-CZ" dirty="0"/>
              <a:t> </a:t>
            </a:r>
            <a:r>
              <a:rPr lang="cs-CZ" dirty="0" err="1"/>
              <a:t>perception</a:t>
            </a:r>
            <a:endParaRPr lang="en-US" dirty="0"/>
          </a:p>
        </p:txBody>
      </p:sp>
      <p:sp>
        <p:nvSpPr>
          <p:cNvPr id="3" name="Zástupný symbol pro obsah 2"/>
          <p:cNvSpPr>
            <a:spLocks noGrp="1"/>
          </p:cNvSpPr>
          <p:nvPr>
            <p:ph sz="quarter" idx="1"/>
          </p:nvPr>
        </p:nvSpPr>
        <p:spPr/>
        <p:txBody>
          <a:bodyPr/>
          <a:lstStyle/>
          <a:p>
            <a:r>
              <a:rPr lang="en-US" dirty="0"/>
              <a:t>Western world</a:t>
            </a:r>
          </a:p>
          <a:p>
            <a:pPr lvl="1"/>
            <a:r>
              <a:rPr lang="en-US" dirty="0"/>
              <a:t>Time is a commodity (can be bought and sold)</a:t>
            </a:r>
          </a:p>
          <a:p>
            <a:r>
              <a:rPr lang="en-US" dirty="0"/>
              <a:t>Arab cultures</a:t>
            </a:r>
          </a:p>
          <a:p>
            <a:pPr lvl="1"/>
            <a:r>
              <a:rPr lang="en-US" dirty="0"/>
              <a:t>More attention is put on „now“ than to events in the future</a:t>
            </a:r>
          </a:p>
          <a:p>
            <a:pPr lvl="1"/>
            <a:r>
              <a:rPr lang="en-US" dirty="0"/>
              <a:t>Time and money are separated</a:t>
            </a:r>
          </a:p>
          <a:p>
            <a:pPr lvl="1"/>
            <a:r>
              <a:rPr lang="en-US" dirty="0"/>
              <a:t>You can´t arrange a meeting at a certain time.</a:t>
            </a:r>
          </a:p>
          <a:p>
            <a:r>
              <a:rPr lang="en-US" dirty="0"/>
              <a:t>African cultures</a:t>
            </a:r>
          </a:p>
          <a:p>
            <a:pPr lvl="1"/>
            <a:r>
              <a:rPr lang="en-US" dirty="0"/>
              <a:t>Can´t arrange a meeting at a certain time.</a:t>
            </a:r>
          </a:p>
          <a:p>
            <a:pPr lvl="1"/>
            <a:endParaRPr lang="en-US" dirty="0"/>
          </a:p>
        </p:txBody>
      </p:sp>
    </p:spTree>
    <p:extLst>
      <p:ext uri="{BB962C8B-B14F-4D97-AF65-F5344CB8AC3E}">
        <p14:creationId xmlns:p14="http://schemas.microsoft.com/office/powerpoint/2010/main" val="2190345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Tykání a vykání: člověk musí rozlišovat sociální vztah a status toho, s kým mluví. Anglicky mluvící všem říkají </a:t>
            </a:r>
            <a:r>
              <a:rPr lang="cs-CZ" i="1" dirty="0" err="1"/>
              <a:t>you</a:t>
            </a:r>
            <a:r>
              <a:rPr lang="cs-CZ" dirty="0"/>
              <a:t>. ( – rozdíly v sociální oblasti)</a:t>
            </a:r>
          </a:p>
        </p:txBody>
      </p:sp>
    </p:spTree>
    <p:extLst>
      <p:ext uri="{BB962C8B-B14F-4D97-AF65-F5344CB8AC3E}">
        <p14:creationId xmlns:p14="http://schemas.microsoft.com/office/powerpoint/2010/main" val="1900758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60513A-CDE4-43A7-8376-EA9E193BC7EE}"/>
              </a:ext>
            </a:extLst>
          </p:cNvPr>
          <p:cNvSpPr>
            <a:spLocks noGrp="1"/>
          </p:cNvSpPr>
          <p:nvPr>
            <p:ph type="title"/>
          </p:nvPr>
        </p:nvSpPr>
        <p:spPr/>
        <p:txBody>
          <a:bodyPr/>
          <a:lstStyle/>
          <a:p>
            <a:r>
              <a:rPr lang="cs-CZ" dirty="0"/>
              <a:t>L.S. Vygotskij a A.R. Lurija</a:t>
            </a:r>
          </a:p>
        </p:txBody>
      </p:sp>
      <p:sp>
        <p:nvSpPr>
          <p:cNvPr id="3" name="Zástupný obsah 2">
            <a:extLst>
              <a:ext uri="{FF2B5EF4-FFF2-40B4-BE49-F238E27FC236}">
                <a16:creationId xmlns:a16="http://schemas.microsoft.com/office/drawing/2014/main" id="{B1BB7B22-2FF9-44DE-BED2-6CD0F21EF1B1}"/>
              </a:ext>
            </a:extLst>
          </p:cNvPr>
          <p:cNvSpPr>
            <a:spLocks noGrp="1"/>
          </p:cNvSpPr>
          <p:nvPr>
            <p:ph idx="1"/>
          </p:nvPr>
        </p:nvSpPr>
        <p:spPr/>
        <p:txBody>
          <a:bodyPr>
            <a:normAutofit fontScale="92500" lnSpcReduction="20000"/>
          </a:bodyPr>
          <a:lstStyle/>
          <a:p>
            <a:r>
              <a:rPr lang="cs-CZ" dirty="0"/>
              <a:t>Hypotéza </a:t>
            </a:r>
            <a:r>
              <a:rPr lang="cs-CZ" b="1" dirty="0"/>
              <a:t>kulturně historické školy psychologie </a:t>
            </a:r>
            <a:r>
              <a:rPr lang="cs-CZ" dirty="0"/>
              <a:t>(</a:t>
            </a:r>
            <a:r>
              <a:rPr lang="cs-CZ" b="1" dirty="0"/>
              <a:t>Vygotskij</a:t>
            </a:r>
            <a:r>
              <a:rPr lang="cs-CZ" dirty="0"/>
              <a:t>, </a:t>
            </a:r>
            <a:r>
              <a:rPr lang="cs-CZ" b="1" dirty="0"/>
              <a:t>Lurija</a:t>
            </a:r>
            <a:r>
              <a:rPr lang="cs-CZ" dirty="0"/>
              <a:t>, </a:t>
            </a:r>
            <a:r>
              <a:rPr lang="cs-CZ" dirty="0" err="1"/>
              <a:t>Elkonin</a:t>
            </a:r>
            <a:r>
              <a:rPr lang="cs-CZ" dirty="0"/>
              <a:t>, </a:t>
            </a:r>
            <a:r>
              <a:rPr lang="cs-CZ" dirty="0" err="1"/>
              <a:t>Leonťev</a:t>
            </a:r>
            <a:r>
              <a:rPr lang="cs-CZ" dirty="0"/>
              <a:t> ad.) je mnohem obecnější a je podpořena empirickým výzkumem (Lurija, 1976). </a:t>
            </a:r>
          </a:p>
          <a:p>
            <a:r>
              <a:rPr lang="cs-CZ" dirty="0"/>
              <a:t>Tvrdí, že celý </a:t>
            </a:r>
            <a:r>
              <a:rPr lang="cs-CZ" b="1" dirty="0"/>
              <a:t>kulturně historický vývoj společnosti </a:t>
            </a:r>
            <a:r>
              <a:rPr lang="cs-CZ" dirty="0"/>
              <a:t>(nejen jazyk; neboť jazyk je vždy spojen s praxí a děje se v určitých kontextech) </a:t>
            </a:r>
            <a:r>
              <a:rPr lang="cs-CZ" b="1" dirty="0"/>
              <a:t>významně ovlivňuje všechny psychické procesy </a:t>
            </a:r>
            <a:r>
              <a:rPr lang="cs-CZ" dirty="0"/>
              <a:t>(vnímání, kategorizaci, usuzování, sebepojetí). </a:t>
            </a:r>
          </a:p>
          <a:p>
            <a:r>
              <a:rPr lang="cs-CZ" dirty="0"/>
              <a:t>Srov. mezikulturní výzkum A.R. </a:t>
            </a:r>
            <a:r>
              <a:rPr lang="cs-CZ" dirty="0" err="1"/>
              <a:t>Luriji</a:t>
            </a:r>
            <a:r>
              <a:rPr lang="cs-CZ" dirty="0"/>
              <a:t> (1976) ve 30. letech v Uzbekistánu, který ukázal, jak zásadně se změnil průběh kognitivních procesů díky školní výuce (resp. při vymýcení negramotnosti).</a:t>
            </a:r>
          </a:p>
        </p:txBody>
      </p:sp>
    </p:spTree>
    <p:extLst>
      <p:ext uri="{BB962C8B-B14F-4D97-AF65-F5344CB8AC3E}">
        <p14:creationId xmlns:p14="http://schemas.microsoft.com/office/powerpoint/2010/main" val="42948028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380" y="1139687"/>
            <a:ext cx="8229240" cy="1403562"/>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O konceptuálním systému</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extLst>
      <p:ext uri="{BB962C8B-B14F-4D97-AF65-F5344CB8AC3E}">
        <p14:creationId xmlns:p14="http://schemas.microsoft.com/office/powerpoint/2010/main" val="181191829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Shape 1">
            <a:extLst>
              <a:ext uri="{FF2B5EF4-FFF2-40B4-BE49-F238E27FC236}">
                <a16:creationId xmlns:a16="http://schemas.microsoft.com/office/drawing/2014/main" id="{E128DC4E-9952-4547-8F6D-944F4BA19D54}"/>
              </a:ext>
            </a:extLst>
          </p:cNvPr>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3" name="TextShape 2">
            <a:extLst>
              <a:ext uri="{FF2B5EF4-FFF2-40B4-BE49-F238E27FC236}">
                <a16:creationId xmlns:a16="http://schemas.microsoft.com/office/drawing/2014/main" id="{845F1E36-6489-44AE-A2CF-B815A32844D2}"/>
              </a:ext>
            </a:extLst>
          </p:cNvPr>
          <p:cNvSpPr txBox="1"/>
          <p:nvPr/>
        </p:nvSpPr>
        <p:spPr>
          <a:xfrm>
            <a:off x="382341" y="966240"/>
            <a:ext cx="8399837" cy="5472360"/>
          </a:xfrm>
          <a:prstGeom prst="rect">
            <a:avLst/>
          </a:prstGeom>
          <a:noFill/>
          <a:ln>
            <a:noFill/>
          </a:ln>
        </p:spPr>
        <p:txBody>
          <a:bodyPr lIns="90000" tIns="45000" rIns="90000" bIns="45000"/>
          <a:lstStyle/>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V lidské mysli existují minimálně čtyři nezávislé reprezentační systémy: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percepční,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konceptuální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rPr>
              <a:t>verbální</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3200" spc="-1" dirty="0">
                <a:solidFill>
                  <a:srgbClr val="FFFFFF"/>
                </a:solidFill>
                <a:uFill>
                  <a:solidFill>
                    <a:srgbClr val="FFFFFF"/>
                  </a:solidFill>
                </a:uFill>
                <a:latin typeface="Book Antiqua" panose="02040602050305030304" pitchFamily="18" charset="0"/>
              </a:rPr>
              <a:t>motorický</a:t>
            </a:r>
            <a:endPar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cs-CZ" sz="3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extLst>
      <p:ext uri="{BB962C8B-B14F-4D97-AF65-F5344CB8AC3E}">
        <p14:creationId xmlns:p14="http://schemas.microsoft.com/office/powerpoint/2010/main" val="418128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err="1">
                <a:ln>
                  <a:noFill/>
                </a:ln>
                <a:solidFill>
                  <a:srgbClr val="E9D596"/>
                </a:solidFill>
                <a:effectLst/>
                <a:uLnTx/>
                <a:uFill>
                  <a:solidFill>
                    <a:srgbClr val="FFFFFF"/>
                  </a:solidFill>
                </a:uFill>
                <a:latin typeface="Lucida Sans"/>
                <a:ea typeface="+mn-ea"/>
                <a:cs typeface="+mn-cs"/>
              </a:rPr>
              <a:t>Percepty</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 koncepty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82341" y="966240"/>
            <a:ext cx="8399837" cy="5472360"/>
          </a:xfrm>
          <a:prstGeom prst="rect">
            <a:avLst/>
          </a:prstGeom>
          <a:noFill/>
          <a:ln>
            <a:noFill/>
          </a:ln>
        </p:spPr>
        <p:txBody>
          <a:bodyPr lIns="90000" tIns="45000" rIns="90000" bIns="45000"/>
          <a:lstStyle/>
          <a:p>
            <a:pPr marL="137160" marR="0" lvl="0" algn="l" defTabSz="914400" rtl="0" eaLnBrk="1" fontAlgn="auto" latinLnBrk="0" hangingPunct="1">
              <a:lnSpc>
                <a:spcPct val="100000"/>
              </a:lnSpc>
              <a:spcBef>
                <a:spcPts val="0"/>
              </a:spcBef>
              <a:spcAft>
                <a:spcPts val="0"/>
              </a:spcAft>
              <a:buClrTx/>
              <a:buSzTx/>
              <a:tabLst/>
              <a:defRPr/>
            </a:pPr>
            <a:r>
              <a:rPr lang="cs-CZ" sz="2100" b="1"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 a koncepty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jsou kódovány a ukládány v odlišných formátech a v rámci jiných paměťových systémů.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jsou součástí </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procedurální paměti</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koncepty jsou součástí </a:t>
            </a:r>
            <a:r>
              <a:rPr lang="cs-CZ" sz="2100" b="1" dirty="0">
                <a:effectLst/>
                <a:latin typeface="Book Antiqua" panose="02040602050305030304" pitchFamily="18" charset="0"/>
                <a:ea typeface="Calibri" panose="020F0502020204030204" pitchFamily="34" charset="0"/>
                <a:cs typeface="Times New Roman" panose="02020603050405020304" pitchFamily="18" charset="0"/>
              </a:rPr>
              <a:t>sémantické paměti </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Dobrým příkladem je percept a koncept tváře. </a:t>
            </a:r>
          </a:p>
          <a:p>
            <a:pPr marL="137160" marR="0" lvl="0" algn="l" defTabSz="914400" rtl="0" eaLnBrk="1" fontAlgn="auto" latinLnBrk="0" hangingPunct="1">
              <a:lnSpc>
                <a:spcPct val="100000"/>
              </a:lnSpc>
              <a:spcBef>
                <a:spcPts val="0"/>
              </a:spcBef>
              <a:spcAft>
                <a:spcPts val="0"/>
              </a:spcAft>
              <a:buClrTx/>
              <a:buSzTx/>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Konceptuální systém je „otevřenou databází, z níž získáváme – jde-li vše dobře – informace z minulosti a fakta, která potřebujeme k myšlení a plánování. Je to luxusní systém, depozitář vědění, jenž nám umožňuje vyšší kognitivní procesy.“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s. 198)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Koncepty jsou pro vědomí přístupné (pro účely myšlení, řešení problémů, inferencí, vzpomínání atd.).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oproti konceptům obsahují mnoho detailních informací.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100" dirty="0">
                <a:effectLst/>
                <a:latin typeface="Book Antiqua" panose="02040602050305030304" pitchFamily="18" charset="0"/>
                <a:ea typeface="Calibri" panose="020F0502020204030204" pitchFamily="34" charset="0"/>
                <a:cs typeface="Times New Roman" panose="02020603050405020304" pitchFamily="18" charset="0"/>
              </a:rPr>
              <a:t>Percepční zpracování probíhá paralelně, práce s koncepty je naopak výrazně omezena kapacitou pozornosti (</a:t>
            </a:r>
            <a:r>
              <a:rPr lang="cs-CZ" sz="21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100" dirty="0">
                <a:effectLst/>
                <a:latin typeface="Book Antiqua" panose="02040602050305030304" pitchFamily="18" charset="0"/>
                <a:ea typeface="Calibri" panose="020F0502020204030204" pitchFamily="34" charset="0"/>
                <a:cs typeface="Times New Roman" panose="02020603050405020304" pitchFamily="18" charset="0"/>
              </a:rPr>
              <a:t>, 2004, s. 199) </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52062"/>
            <a:ext cx="7886700" cy="1325563"/>
          </a:xfrm>
        </p:spPr>
        <p:txBody>
          <a:bodyPr/>
          <a:lstStyle/>
          <a:p>
            <a:r>
              <a:rPr lang="cs-CZ" dirty="0" smtClean="0"/>
              <a:t>Filozofie jazyka: Témata k výběru (4+4)</a:t>
            </a:r>
            <a:endParaRPr lang="cs-CZ" dirty="0"/>
          </a:p>
        </p:txBody>
      </p:sp>
      <p:sp>
        <p:nvSpPr>
          <p:cNvPr id="3" name="Zástupný symbol pro obsah 2"/>
          <p:cNvSpPr>
            <a:spLocks noGrp="1"/>
          </p:cNvSpPr>
          <p:nvPr>
            <p:ph idx="1"/>
          </p:nvPr>
        </p:nvSpPr>
        <p:spPr>
          <a:xfrm>
            <a:off x="628650" y="1384917"/>
            <a:ext cx="7886700" cy="5264458"/>
          </a:xfrm>
        </p:spPr>
        <p:txBody>
          <a:bodyPr>
            <a:normAutofit fontScale="77500" lnSpcReduction="20000"/>
          </a:bodyPr>
          <a:lstStyle/>
          <a:p>
            <a:pPr marL="0" indent="0">
              <a:buNone/>
            </a:pPr>
            <a:r>
              <a:rPr lang="cs-CZ" dirty="0" smtClean="0"/>
              <a:t>29. březen: </a:t>
            </a:r>
          </a:p>
          <a:p>
            <a:pPr marL="514350" indent="-514350">
              <a:buFont typeface="+mj-lt"/>
              <a:buAutoNum type="arabicPeriod"/>
            </a:pPr>
            <a:r>
              <a:rPr lang="cs-CZ" sz="2100" dirty="0" smtClean="0"/>
              <a:t>Starověk antika, středověk</a:t>
            </a:r>
          </a:p>
          <a:p>
            <a:pPr marL="514350" indent="-514350">
              <a:buFont typeface="+mj-lt"/>
              <a:buAutoNum type="arabicPeriod"/>
            </a:pPr>
            <a:r>
              <a:rPr lang="cs-CZ" sz="2100" dirty="0" smtClean="0"/>
              <a:t>Renesance a novověk 	(Veškrnová)</a:t>
            </a:r>
          </a:p>
          <a:p>
            <a:pPr marL="514350" indent="-514350">
              <a:buFont typeface="+mj-lt"/>
              <a:buAutoNum type="arabicPeriod"/>
            </a:pPr>
            <a:r>
              <a:rPr lang="cs-CZ" sz="2100" dirty="0" smtClean="0"/>
              <a:t>G. </a:t>
            </a:r>
            <a:r>
              <a:rPr lang="cs-CZ" sz="2100" dirty="0" err="1" smtClean="0"/>
              <a:t>Frege</a:t>
            </a:r>
            <a:r>
              <a:rPr lang="cs-CZ" sz="2100" dirty="0" smtClean="0"/>
              <a:t>, L. </a:t>
            </a:r>
            <a:r>
              <a:rPr lang="cs-CZ" sz="2100" dirty="0" err="1" smtClean="0"/>
              <a:t>Wittgenstein</a:t>
            </a:r>
            <a:r>
              <a:rPr lang="cs-CZ" sz="2100" dirty="0" smtClean="0"/>
              <a:t> a Vídeňský kruh (Šindelářová)</a:t>
            </a:r>
          </a:p>
          <a:p>
            <a:pPr marL="514350" indent="-514350">
              <a:buFont typeface="+mj-lt"/>
              <a:buAutoNum type="arabicPeriod"/>
            </a:pPr>
            <a:r>
              <a:rPr lang="cs-CZ" sz="2100" dirty="0" smtClean="0"/>
              <a:t>F. de </a:t>
            </a:r>
            <a:r>
              <a:rPr lang="cs-CZ" sz="2100" dirty="0" err="1" smtClean="0"/>
              <a:t>Saussure</a:t>
            </a:r>
            <a:r>
              <a:rPr lang="cs-CZ" sz="2100" dirty="0" smtClean="0"/>
              <a:t> a strukturalismus</a:t>
            </a:r>
          </a:p>
          <a:p>
            <a:pPr marL="514350" indent="-514350">
              <a:buFont typeface="+mj-lt"/>
              <a:buAutoNum type="arabicPeriod"/>
            </a:pPr>
            <a:r>
              <a:rPr lang="cs-CZ" sz="2100" dirty="0" smtClean="0"/>
              <a:t>J. Austin a J. </a:t>
            </a:r>
            <a:r>
              <a:rPr lang="cs-CZ" sz="2100" dirty="0" err="1" smtClean="0"/>
              <a:t>Habermas</a:t>
            </a:r>
            <a:r>
              <a:rPr lang="cs-CZ" sz="2100" dirty="0" smtClean="0"/>
              <a:t> 	(</a:t>
            </a:r>
            <a:r>
              <a:rPr lang="cs-CZ" sz="2100" dirty="0" err="1" smtClean="0"/>
              <a:t>Morales</a:t>
            </a:r>
            <a:r>
              <a:rPr lang="cs-CZ" sz="2100" dirty="0" smtClean="0"/>
              <a:t>)</a:t>
            </a:r>
          </a:p>
          <a:p>
            <a:pPr marL="514350" indent="-514350">
              <a:buFont typeface="+mj-lt"/>
              <a:buAutoNum type="arabicPeriod"/>
            </a:pPr>
            <a:r>
              <a:rPr lang="cs-CZ" sz="2100" dirty="0" smtClean="0"/>
              <a:t>Hermeneutika</a:t>
            </a:r>
          </a:p>
          <a:p>
            <a:pPr marL="514350" indent="-514350">
              <a:buFont typeface="+mj-lt"/>
              <a:buAutoNum type="arabicPeriod"/>
            </a:pPr>
            <a:r>
              <a:rPr lang="cs-CZ" sz="2100" dirty="0" smtClean="0"/>
              <a:t>Apriorní a aposteriorní umělé jazyky (</a:t>
            </a:r>
            <a:r>
              <a:rPr lang="cs-CZ" sz="2100" dirty="0" err="1" smtClean="0"/>
              <a:t>Atcheson</a:t>
            </a:r>
            <a:r>
              <a:rPr lang="cs-CZ" sz="2100" dirty="0" smtClean="0"/>
              <a:t>)</a:t>
            </a:r>
          </a:p>
          <a:p>
            <a:pPr marL="0" indent="0">
              <a:buNone/>
            </a:pPr>
            <a:endParaRPr lang="cs-CZ" dirty="0" smtClean="0"/>
          </a:p>
          <a:p>
            <a:pPr marL="0" indent="0">
              <a:buNone/>
            </a:pPr>
            <a:r>
              <a:rPr lang="cs-CZ" dirty="0" err="1" smtClean="0"/>
              <a:t>April</a:t>
            </a:r>
            <a:r>
              <a:rPr lang="cs-CZ" dirty="0"/>
              <a:t> </a:t>
            </a:r>
            <a:r>
              <a:rPr lang="cs-CZ" dirty="0" smtClean="0"/>
              <a:t>26th (in </a:t>
            </a:r>
            <a:r>
              <a:rPr lang="cs-CZ" dirty="0" err="1" smtClean="0"/>
              <a:t>English</a:t>
            </a:r>
            <a:r>
              <a:rPr lang="cs-CZ" dirty="0" smtClean="0"/>
              <a:t>):</a:t>
            </a:r>
          </a:p>
          <a:p>
            <a:pPr marL="514350" indent="-514350">
              <a:buFont typeface="+mj-lt"/>
              <a:buAutoNum type="arabicPeriod"/>
            </a:pPr>
            <a:r>
              <a:rPr lang="cs-CZ" sz="2100" dirty="0" err="1" smtClean="0"/>
              <a:t>Models</a:t>
            </a:r>
            <a:r>
              <a:rPr lang="cs-CZ" sz="2100" dirty="0" smtClean="0"/>
              <a:t> and </a:t>
            </a:r>
            <a:r>
              <a:rPr lang="cs-CZ" sz="2100" dirty="0" err="1" smtClean="0"/>
              <a:t>theories</a:t>
            </a:r>
            <a:r>
              <a:rPr lang="cs-CZ" sz="2100" dirty="0" smtClean="0"/>
              <a:t> </a:t>
            </a:r>
            <a:r>
              <a:rPr lang="cs-CZ" sz="2100" dirty="0" err="1" smtClean="0"/>
              <a:t>of</a:t>
            </a:r>
            <a:r>
              <a:rPr lang="cs-CZ" sz="2100" dirty="0" smtClean="0"/>
              <a:t> sign and </a:t>
            </a:r>
            <a:r>
              <a:rPr lang="cs-CZ" sz="2100" dirty="0" err="1" smtClean="0"/>
              <a:t>meaning</a:t>
            </a:r>
            <a:r>
              <a:rPr lang="cs-CZ" sz="2100" dirty="0" smtClean="0"/>
              <a:t> </a:t>
            </a:r>
          </a:p>
          <a:p>
            <a:pPr marL="514350" indent="-514350">
              <a:buFont typeface="+mj-lt"/>
              <a:buAutoNum type="arabicPeriod"/>
            </a:pPr>
            <a:r>
              <a:rPr lang="cs-CZ" sz="2100" dirty="0" smtClean="0"/>
              <a:t>M. </a:t>
            </a:r>
            <a:r>
              <a:rPr lang="cs-CZ" sz="2100" dirty="0" err="1" smtClean="0"/>
              <a:t>Heidegger</a:t>
            </a:r>
            <a:r>
              <a:rPr lang="cs-CZ" sz="2100" dirty="0" smtClean="0"/>
              <a:t> and H.-G. </a:t>
            </a:r>
            <a:r>
              <a:rPr lang="cs-CZ" sz="2100" dirty="0" err="1" smtClean="0"/>
              <a:t>Gadamer</a:t>
            </a:r>
            <a:endParaRPr lang="cs-CZ" sz="2100" dirty="0" smtClean="0"/>
          </a:p>
          <a:p>
            <a:pPr marL="514350" indent="-514350">
              <a:buFont typeface="+mj-lt"/>
              <a:buAutoNum type="arabicPeriod"/>
            </a:pPr>
            <a:r>
              <a:rPr lang="cs-CZ" sz="2100" dirty="0" smtClean="0"/>
              <a:t>Post-</a:t>
            </a:r>
            <a:r>
              <a:rPr lang="cs-CZ" sz="2100" dirty="0" err="1" smtClean="0"/>
              <a:t>strukturalism</a:t>
            </a:r>
            <a:r>
              <a:rPr lang="cs-CZ" sz="2100" dirty="0" smtClean="0"/>
              <a:t> (S. Hubík, M. Frank)</a:t>
            </a:r>
          </a:p>
          <a:p>
            <a:pPr marL="514350" indent="-514350">
              <a:buFont typeface="+mj-lt"/>
              <a:buAutoNum type="arabicPeriod"/>
            </a:pPr>
            <a:r>
              <a:rPr lang="cs-CZ" sz="2100" dirty="0" err="1" smtClean="0"/>
              <a:t>Linguistic</a:t>
            </a:r>
            <a:r>
              <a:rPr lang="cs-CZ" sz="2100" dirty="0" smtClean="0"/>
              <a:t> </a:t>
            </a:r>
            <a:r>
              <a:rPr lang="cs-CZ" sz="2100" dirty="0" err="1" smtClean="0"/>
              <a:t>anthropology</a:t>
            </a:r>
            <a:r>
              <a:rPr lang="cs-CZ" sz="2100" dirty="0" smtClean="0"/>
              <a:t> (J. Pokorný)</a:t>
            </a:r>
          </a:p>
          <a:p>
            <a:pPr marL="514350" indent="-514350">
              <a:buFont typeface="+mj-lt"/>
              <a:buAutoNum type="arabicPeriod"/>
            </a:pPr>
            <a:r>
              <a:rPr lang="cs-CZ" sz="2100" dirty="0" err="1" smtClean="0"/>
              <a:t>Semiotics</a:t>
            </a:r>
            <a:r>
              <a:rPr lang="cs-CZ" sz="2100" dirty="0" smtClean="0"/>
              <a:t> (U. </a:t>
            </a:r>
            <a:r>
              <a:rPr lang="cs-CZ" sz="2100" dirty="0" err="1" smtClean="0"/>
              <a:t>Eco</a:t>
            </a:r>
            <a:r>
              <a:rPr lang="cs-CZ" sz="2100" dirty="0" smtClean="0"/>
              <a:t>)</a:t>
            </a:r>
          </a:p>
          <a:p>
            <a:pPr marL="514350" indent="-514350">
              <a:buFont typeface="+mj-lt"/>
              <a:buAutoNum type="arabicPeriod"/>
            </a:pPr>
            <a:r>
              <a:rPr lang="cs-CZ" sz="2100" dirty="0"/>
              <a:t>Fiction and </a:t>
            </a:r>
            <a:r>
              <a:rPr lang="cs-CZ" sz="2100" dirty="0" err="1" smtClean="0"/>
              <a:t>possible</a:t>
            </a:r>
            <a:r>
              <a:rPr lang="cs-CZ" sz="2100" dirty="0" smtClean="0"/>
              <a:t> </a:t>
            </a:r>
            <a:r>
              <a:rPr lang="cs-CZ" sz="2100" dirty="0" err="1" smtClean="0"/>
              <a:t>worlds</a:t>
            </a:r>
            <a:r>
              <a:rPr lang="cs-CZ" sz="2100" dirty="0" smtClean="0"/>
              <a:t> (</a:t>
            </a:r>
            <a:r>
              <a:rPr lang="cs-CZ" sz="2100" dirty="0"/>
              <a:t>L</a:t>
            </a:r>
            <a:r>
              <a:rPr lang="cs-CZ" sz="2100" dirty="0" smtClean="0"/>
              <a:t>. Doležel)</a:t>
            </a:r>
          </a:p>
          <a:p>
            <a:pPr marL="514350" indent="-514350">
              <a:buFont typeface="+mj-lt"/>
              <a:buAutoNum type="arabicPeriod"/>
            </a:pPr>
            <a:r>
              <a:rPr lang="cs-CZ" sz="2100" dirty="0" err="1" smtClean="0"/>
              <a:t>Narratology</a:t>
            </a:r>
            <a:r>
              <a:rPr lang="cs-CZ" sz="2100" dirty="0" smtClean="0"/>
              <a:t> (</a:t>
            </a:r>
            <a:r>
              <a:rPr lang="cs-CZ" sz="2100" dirty="0" err="1" smtClean="0"/>
              <a:t>Keplová</a:t>
            </a:r>
            <a:r>
              <a:rPr lang="cs-CZ" sz="2100" dirty="0" smtClean="0"/>
              <a:t>)</a:t>
            </a:r>
          </a:p>
          <a:p>
            <a:endParaRPr lang="cs-CZ" dirty="0"/>
          </a:p>
        </p:txBody>
      </p:sp>
    </p:spTree>
    <p:extLst>
      <p:ext uri="{BB962C8B-B14F-4D97-AF65-F5344CB8AC3E}">
        <p14:creationId xmlns:p14="http://schemas.microsoft.com/office/powerpoint/2010/main" val="3013546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err="1">
                <a:ln>
                  <a:noFill/>
                </a:ln>
                <a:solidFill>
                  <a:srgbClr val="E9D596"/>
                </a:solidFill>
                <a:effectLst/>
                <a:uLnTx/>
                <a:uFill>
                  <a:solidFill>
                    <a:srgbClr val="FFFFFF"/>
                  </a:solidFill>
                </a:uFill>
                <a:latin typeface="Lucida Sans"/>
                <a:ea typeface="+mn-ea"/>
                <a:cs typeface="+mn-cs"/>
              </a:rPr>
              <a:t>Percepty</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 koncepty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82341" y="966240"/>
            <a:ext cx="8399837" cy="5606838"/>
          </a:xfrm>
          <a:prstGeom prst="rect">
            <a:avLst/>
          </a:prstGeom>
          <a:noFill/>
          <a:ln>
            <a:noFill/>
          </a:ln>
        </p:spPr>
        <p:txBody>
          <a:bodyPr lIns="90000" tIns="45000" rIns="90000" bIns="45000"/>
          <a:lstStyle/>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Koncepty jsou „malé teorie obsahující nízký počet abstraktních rozdílů a charakteristik a slouží k definici živočichů, vozidel a nábytku jakožto odlišných druhů.“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s. 194)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Koncepty rozdělují objekty na základě podobnosti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druhu </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percepty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na základě podobnosti vzhledu, srov. problém ryby-velryba, korál-rostlina, ptakopysk atd.).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Tyto koncepty se vyvíjejí (z tradičního pohledu na věc překvapivě) z nejabstraktnější úrovně diferenciací k těm nejkonkrétněji diferencovaným pojmům: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dirty="0">
                <a:effectLst/>
                <a:latin typeface="Book Antiqua" panose="02040602050305030304" pitchFamily="18" charset="0"/>
                <a:ea typeface="Calibri" panose="020F0502020204030204" pitchFamily="34" charset="0"/>
                <a:cs typeface="Times New Roman" panose="02020603050405020304" pitchFamily="18" charset="0"/>
              </a:rPr>
              <a:t>Od odlišení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živých</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(jako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sebehybatelů</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neživých</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objektů v sedmi měsících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přes diferenciaci pozemských, létavých a vodních živočichů dále. Jednotlivé domény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živí</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neživí</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přírodní objekty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a:t>
            </a:r>
            <a:r>
              <a:rPr lang="cs-CZ" sz="2200" i="1" dirty="0">
                <a:effectLst/>
                <a:latin typeface="Book Antiqua" panose="02040602050305030304" pitchFamily="18" charset="0"/>
                <a:ea typeface="Calibri" panose="020F0502020204030204" pitchFamily="34" charset="0"/>
                <a:cs typeface="Times New Roman" panose="02020603050405020304" pitchFamily="18" charset="0"/>
              </a:rPr>
              <a:t>artefakty</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a jednotlivé pojmy se pak vyvíjejí samostatně na základě individuálních zkušeností (</a:t>
            </a:r>
            <a:r>
              <a:rPr lang="cs-CZ" sz="2200" dirty="0" err="1">
                <a:effectLst/>
                <a:latin typeface="Book Antiqua" panose="02040602050305030304" pitchFamily="18" charset="0"/>
                <a:ea typeface="Calibri" panose="020F0502020204030204" pitchFamily="34" charset="0"/>
                <a:cs typeface="Times New Roman" panose="02020603050405020304" pitchFamily="18" charset="0"/>
              </a:rPr>
              <a:t>Mandler</a:t>
            </a:r>
            <a:r>
              <a:rPr lang="cs-CZ" sz="2200" dirty="0">
                <a:effectLst/>
                <a:latin typeface="Book Antiqua" panose="02040602050305030304" pitchFamily="18" charset="0"/>
                <a:ea typeface="Calibri" panose="020F0502020204030204" pitchFamily="34" charset="0"/>
                <a:cs typeface="Times New Roman" panose="02020603050405020304" pitchFamily="18" charset="0"/>
              </a:rPr>
              <a:t>, 2004). </a:t>
            </a:r>
          </a:p>
          <a:p>
            <a:pPr marL="48006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s-CZ" sz="2200" b="0" i="0" u="none" strike="noStrike" kern="1200" cap="none" spc="-1" normalizeH="0" baseline="0" noProof="0" dirty="0">
                <a:ln>
                  <a:noFill/>
                </a:ln>
                <a:solidFill>
                  <a:srgbClr val="FFFFFF"/>
                </a:solidFill>
                <a:uLnTx/>
                <a:uFill>
                  <a:solidFill>
                    <a:srgbClr val="FFFFFF"/>
                  </a:solidFill>
                </a:uFill>
                <a:latin typeface="Book Antiqua" panose="02040602050305030304" pitchFamily="18" charset="0"/>
                <a:cs typeface="Times New Roman" panose="02020603050405020304" pitchFamily="18" charset="0"/>
              </a:rPr>
              <a:t>Odlišení živý/neživý nelze odvodit </a:t>
            </a:r>
            <a:r>
              <a:rPr lang="cs-CZ" sz="2200" spc="-1" dirty="0">
                <a:solidFill>
                  <a:srgbClr val="FFFFFF"/>
                </a:solidFill>
                <a:uFill>
                  <a:solidFill>
                    <a:srgbClr val="FFFFFF"/>
                  </a:solidFill>
                </a:uFill>
                <a:latin typeface="Book Antiqua" panose="02040602050305030304" pitchFamily="18" charset="0"/>
                <a:cs typeface="Times New Roman" panose="02020603050405020304" pitchFamily="18" charset="0"/>
              </a:rPr>
              <a:t>z percepční zkušenosti.</a:t>
            </a: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panose="02040602050305030304" pitchFamily="18" charset="0"/>
            </a:endParaRPr>
          </a:p>
        </p:txBody>
      </p:sp>
    </p:spTree>
    <p:extLst>
      <p:ext uri="{BB962C8B-B14F-4D97-AF65-F5344CB8AC3E}">
        <p14:creationId xmlns:p14="http://schemas.microsoft.com/office/powerpoint/2010/main" val="354261755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Co je konceptuální systém (KO.S)?</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402657" y="1196640"/>
            <a:ext cx="8399837" cy="5472360"/>
          </a:xfrm>
          <a:prstGeom prst="rect">
            <a:avLst/>
          </a:prstGeom>
          <a:noFill/>
          <a:ln>
            <a:noFill/>
          </a:ln>
        </p:spPr>
        <p:txBody>
          <a:bodyPr lIns="90000" tIns="45000" rIns="90000" bIns="45000"/>
          <a:lstStyle/>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K</a:t>
            </a:r>
            <a:r>
              <a:rPr kumimoji="0" lang="cs-CZ" sz="23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onceptuální</a:t>
            </a: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systém, propoziční systém i mentální reprezentace světa jsou v zásadě </a:t>
            </a:r>
            <a:r>
              <a:rPr kumimoji="0" lang="cs-CZ" sz="230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synonyma</a:t>
            </a: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p>
          <a:p>
            <a:pPr marL="594360" indent="-457200" defTabSz="914400">
              <a:buFont typeface="Arial" panose="020B0604020202020204" pitchFamily="34" charset="0"/>
              <a:buChar char="•"/>
            </a:pPr>
            <a:r>
              <a:rPr kumimoji="0" lang="cs-CZ" sz="23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mentální nápodobou (reprezentací) světa, která umožňuje vytvářet i fikční světy.</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KO.S je hierarchicky i jinak propojený systém uzlů, v němž každý uzel získává význam ze vztahů s ostatními. Neexistuje význam mimo tento systém. Základními uzly jsou ty, které jsou spojeny s lidskou činností (vtělená kognice).</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300" spc="-1" dirty="0">
              <a:solidFill>
                <a:srgbClr val="FFFFFF"/>
              </a:solidFill>
              <a:uFill>
                <a:solidFill>
                  <a:srgbClr val="FFFFFF"/>
                </a:solidFill>
              </a:uFill>
              <a:latin typeface="Book Antiqua"/>
            </a:endParaRP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300" spc="-1" dirty="0">
                <a:solidFill>
                  <a:srgbClr val="FFFFFF"/>
                </a:solidFill>
                <a:uFill>
                  <a:solidFill>
                    <a:srgbClr val="FFFFFF"/>
                  </a:solidFill>
                </a:uFill>
                <a:latin typeface="Book Antiqua"/>
              </a:rPr>
              <a:t>Nesekvenční (dynamická) povaha </a:t>
            </a:r>
            <a:r>
              <a:rPr lang="cs-CZ" sz="2300" spc="-1" dirty="0" err="1">
                <a:solidFill>
                  <a:srgbClr val="FFFFFF"/>
                </a:solidFill>
                <a:uFill>
                  <a:solidFill>
                    <a:srgbClr val="FFFFFF"/>
                  </a:solidFill>
                </a:uFill>
                <a:latin typeface="Book Antiqua"/>
              </a:rPr>
              <a:t>KO.Su</a:t>
            </a:r>
            <a:r>
              <a:rPr lang="cs-CZ" sz="2300" spc="-1" dirty="0">
                <a:solidFill>
                  <a:srgbClr val="FFFFFF"/>
                </a:solidFill>
                <a:uFill>
                  <a:solidFill>
                    <a:srgbClr val="FFFFFF"/>
                  </a:solidFill>
                </a:uFill>
                <a:latin typeface="Book Antiqua"/>
              </a:rPr>
              <a:t> musí být zobrazitelná v lineárně odvíjející se řeči.</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300" spc="-1" dirty="0">
              <a:solidFill>
                <a:srgbClr val="FFFFFF"/>
              </a:solidFill>
              <a:uFill>
                <a:solidFill>
                  <a:srgbClr val="FFFFFF"/>
                </a:solidFill>
              </a:uFill>
              <a:latin typeface="Book Antiqua"/>
            </a:endParaRPr>
          </a:p>
        </p:txBody>
      </p:sp>
    </p:spTree>
    <p:extLst>
      <p:ext uri="{BB962C8B-B14F-4D97-AF65-F5344CB8AC3E}">
        <p14:creationId xmlns:p14="http://schemas.microsoft.com/office/powerpoint/2010/main" val="259114967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Fáze osvojování jazyka</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372081" y="966240"/>
            <a:ext cx="8399837" cy="5472360"/>
          </a:xfrm>
          <a:prstGeom prst="rect">
            <a:avLst/>
          </a:prstGeom>
          <a:noFill/>
          <a:ln>
            <a:noFill/>
          </a:ln>
        </p:spPr>
        <p:txBody>
          <a:bodyPr lIns="90000" tIns="45000" rIns="90000" bIns="45000"/>
          <a:lstStyle/>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Dítě nejprve (v ontogenezi) používá jazyk ke komunikaci – především k ilokučním, performativním cílům.</a:t>
            </a:r>
          </a:p>
          <a:p>
            <a:pPr marL="594360" indent="-457200" defTabSz="914400">
              <a:buFont typeface="Arial" panose="020B0604020202020204" pitchFamily="34" charset="0"/>
              <a:buChar char="•"/>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Později začne využívat především reprezentační </a:t>
            </a:r>
            <a:r>
              <a:rPr lang="cs-CZ" sz="2200" spc="-1" dirty="0">
                <a:solidFill>
                  <a:srgbClr val="FFFFFF"/>
                </a:solidFill>
                <a:uFill>
                  <a:solidFill>
                    <a:srgbClr val="FFFFFF"/>
                  </a:solidFill>
                </a:uFill>
                <a:latin typeface="Book Antiqua"/>
              </a:rPr>
              <a:t>funkci jazyka. Začne napodobovat, resp. poznávat svět – tvořit si jeho reprezentaci. V tu chvíli se KO.S začíná vyvíjet ve spojení s řečí (</a:t>
            </a:r>
            <a:r>
              <a:rPr lang="cs-CZ" sz="2000" spc="-1" dirty="0" err="1">
                <a:solidFill>
                  <a:srgbClr val="FFFFFF"/>
                </a:solidFill>
                <a:uFill>
                  <a:solidFill>
                    <a:srgbClr val="FFFFFF"/>
                  </a:solidFill>
                </a:uFill>
                <a:latin typeface="Book Antiqua"/>
              </a:rPr>
              <a:t>percepty</a:t>
            </a:r>
            <a:r>
              <a:rPr lang="cs-CZ" sz="2000" spc="-1" dirty="0">
                <a:solidFill>
                  <a:srgbClr val="FFFFFF"/>
                </a:solidFill>
                <a:uFill>
                  <a:solidFill>
                    <a:srgbClr val="FFFFFF"/>
                  </a:solidFill>
                </a:uFill>
                <a:latin typeface="Book Antiqua"/>
              </a:rPr>
              <a:t> jsou asociovány s koncepty</a:t>
            </a:r>
            <a:r>
              <a:rPr lang="cs-CZ" sz="2200" spc="-1" dirty="0">
                <a:solidFill>
                  <a:srgbClr val="FFFFFF"/>
                </a:solidFill>
                <a:uFill>
                  <a:solidFill>
                    <a:srgbClr val="FFFFFF"/>
                  </a:solidFill>
                </a:uFill>
                <a:latin typeface="Book Antiqua"/>
              </a:rPr>
              <a:t>). Později (školní věk) se vyvíjí i díky jiným systémům (matematika, hudba, hudba). </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Když dítě vstoupí do období „proč?“ (cca 3. rok), patrně chápe možnost systematicky si vytvářet síť tvrzení, kterými napodobuje (popisuje, reprezentuje) svět. Pomocí další verbální interakce (děti se samy učí) si tuto síť během života doplňují.</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Ruku v ruce s tím se vyvíjí i kognitivní funkce jazyka – využíváme jazyk pro explicitní regulaci psychických procesů.</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2200" spc="-1" dirty="0">
                <a:solidFill>
                  <a:srgbClr val="FFFFFF"/>
                </a:solidFill>
                <a:uFill>
                  <a:solidFill>
                    <a:srgbClr val="FFFFFF"/>
                  </a:solidFill>
                </a:uFill>
                <a:latin typeface="Book Antiqua"/>
              </a:rPr>
              <a:t>Poté dochází k reflexi toho, co s námi jazyk dělá – metajazyková funkce. I to formulujeme v jazyce. </a:t>
            </a:r>
          </a:p>
          <a:p>
            <a:pPr marL="59436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cs-CZ" sz="2200" spc="-1" dirty="0">
              <a:solidFill>
                <a:srgbClr val="FFFFFF"/>
              </a:solidFill>
              <a:uFill>
                <a:solidFill>
                  <a:srgbClr val="FFFFFF"/>
                </a:solidFill>
              </a:uFill>
              <a:latin typeface="Book Antiqua"/>
            </a:endParaRPr>
          </a:p>
        </p:txBody>
      </p:sp>
    </p:spTree>
    <p:extLst>
      <p:ext uri="{BB962C8B-B14F-4D97-AF65-F5344CB8AC3E}">
        <p14:creationId xmlns:p14="http://schemas.microsoft.com/office/powerpoint/2010/main" val="30804152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67640" y="18864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Konceptuální systém (KO.S)</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88" name="TextShape 2"/>
          <p:cNvSpPr txBox="1"/>
          <p:nvPr/>
        </p:nvSpPr>
        <p:spPr>
          <a:xfrm>
            <a:off x="467640" y="966240"/>
            <a:ext cx="8399837" cy="547236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Nejprve dítě ani netuší, že lze budovat nápodobu světa záměrně a „poznatky“ si osvojuje nesystematicky, s nástupem do školy již mnoho dětí umí zcela záměrně vytvářet reprezentace dle návodu učitele či knihy.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budován pomocí jazyka a řeči (věta je návod na tvorbu propozice).</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Označit nějaký koncept nebo vztah v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lze také nejlépe v jazyce (jsou i alternativní znakové systémy: znaková řeč, hudba).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Přesto je KO.S od řeči zásadně odlišný.</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Tušení této duality je v evropské filosofii celkem staré: srov. dualitu logů u stoiků, </a:t>
            </a: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Verbum </a:t>
            </a:r>
            <a:r>
              <a:rPr kumimoji="0" lang="cs-CZ" sz="2200" b="0" i="1"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cordis</a:t>
            </a:r>
            <a:r>
              <a:rPr kumimoji="0" lang="cs-CZ" sz="22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sv. Augustina, dualita významů v hermeneutice –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Schleiermacher</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Dilthey</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Srov. </a:t>
            </a:r>
            <a:r>
              <a:rPr kumimoji="0" lang="cs-CZ" sz="22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Grondin</a:t>
            </a:r>
            <a:r>
              <a:rPr kumimoji="0" lang="cs-CZ" sz="2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2001)</a:t>
            </a:r>
          </a:p>
        </p:txBody>
      </p:sp>
    </p:spTree>
    <p:extLst>
      <p:ext uri="{BB962C8B-B14F-4D97-AF65-F5344CB8AC3E}">
        <p14:creationId xmlns:p14="http://schemas.microsoft.com/office/powerpoint/2010/main" val="39925466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323640" y="188640"/>
            <a:ext cx="8568720" cy="935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32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Jak se liší KO.S od verbálního s. (VE.S.), od řeči?</a:t>
            </a:r>
            <a:endParaRPr kumimoji="0" lang="cs-CZ" sz="12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90" name="TextShape 2"/>
          <p:cNvSpPr txBox="1"/>
          <p:nvPr/>
        </p:nvSpPr>
        <p:spPr>
          <a:xfrm>
            <a:off x="457380" y="1124280"/>
            <a:ext cx="8229240" cy="544500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lze mnohdy převést (téměř dokonale) na logický kalkul, přičemž „kličky jazyka“ (slovní hříčky, metafory a homonymie) v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téměř zanikají. (srov. „z deště pod okap“ nebo analogické „pěšky jako za vozem“; „vytopil jsem byt“; „ty teda vypadáš!“- „vypadl z oka“– padat - pádit)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Apriorní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filoz</a:t>
            </a:r>
            <a:r>
              <a:rPr lang="cs-CZ" sz="2100" spc="-1" dirty="0" err="1">
                <a:solidFill>
                  <a:srgbClr val="FFFFFF"/>
                </a:solidFill>
                <a:uFill>
                  <a:solidFill>
                    <a:srgbClr val="FFFFFF"/>
                  </a:solidFill>
                </a:uFill>
                <a:latin typeface="Book Antiqua"/>
              </a:rPr>
              <a:t>ofické</a:t>
            </a:r>
            <a:r>
              <a:rPr lang="cs-CZ" sz="2100" spc="-1" dirty="0">
                <a:solidFill>
                  <a:srgbClr val="FFFFFF"/>
                </a:solidFill>
                <a:uFill>
                  <a:solidFill>
                    <a:srgbClr val="FFFFFF"/>
                  </a:solidFill>
                </a:uFill>
                <a:latin typeface="Book Antiqua"/>
              </a:rPr>
              <a:t> jazyky vylučují synonymii.</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Řeč (=verbální systém, VE.S) např. rozeznává mluvnické rody, KO.S nikoli (ten stůl, ta řeka, to Slunce)</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V češtině VE.S mj. rozlišuje 2 druhy mn. č.: 1 „pes byl“, 2-4 „psi byli“, 5 a více „psů bylo“ (srov. 21 „psů“ a nikoli 21 „pes“; 22 „psů“ a nikoli 22 „psi“), což KO.S nereflektuje</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je částečně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amodální</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nesenzorický</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mnoho pojmů je nezávislých na jakékoli modalitě (vysoký, masožravec, lichý, milión let, výlet, štěstí). Částečně je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multi</a:t>
            </a:r>
            <a:r>
              <a:rPr lang="cs-CZ" sz="2100" spc="-1" dirty="0">
                <a:solidFill>
                  <a:srgbClr val="FFFFFF"/>
                </a:solidFill>
                <a:uFill>
                  <a:solidFill>
                    <a:srgbClr val="FFFFFF"/>
                  </a:solidFill>
                </a:uFill>
                <a:latin typeface="Book Antiqua"/>
              </a:rPr>
              <a:t>modální.</a:t>
            </a:r>
            <a:endPar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Pojmy (koncepty) i přes to nějakou </a:t>
            </a:r>
            <a:r>
              <a:rPr kumimoji="0" lang="cs-CZ" sz="2100" b="0" i="0" u="none" strike="noStrike" kern="1200" cap="none" spc="-1" normalizeH="0" baseline="0" noProof="0" dirty="0">
                <a:ln>
                  <a:noFill/>
                </a:ln>
                <a:effectLst/>
                <a:uLnTx/>
                <a:uFill>
                  <a:solidFill>
                    <a:srgbClr val="FFFFFF"/>
                  </a:solidFill>
                </a:uFill>
                <a:latin typeface="Book Antiqua"/>
                <a:ea typeface="+mn-ea"/>
                <a:cs typeface="+mn-cs"/>
              </a:rPr>
              <a:t>představu</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přivolávají (situační model dle </a:t>
            </a:r>
            <a:r>
              <a:rPr kumimoji="0" lang="cs-CZ" sz="21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Kintsche</a:t>
            </a:r>
            <a:r>
              <a:rPr kumimoji="0" lang="cs-CZ" sz="21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Např. pes, bochník, buňka, atom, peníze… (a pak klasická podnětová slova v asociačním experimentu)</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457200" y="67284"/>
            <a:ext cx="8229240" cy="752363"/>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Humor</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92" name="TextShape 2"/>
          <p:cNvSpPr txBox="1"/>
          <p:nvPr/>
        </p:nvSpPr>
        <p:spPr>
          <a:xfrm>
            <a:off x="294861" y="799768"/>
            <a:ext cx="8229240" cy="470880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Teorie inkongruence: Mnoho vtipů je založeno na tom, že jedna a táž verbální struktura odkazuje na dva odlišné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KO.Sy</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 jejich spojení napříč reálným světem nutí k úsměvu: „Jaký je rozdíl mezi…? – Žádný, protože…“</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„Je to hnědé a skáče to na laně. Co je to?“</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„Moje dítě se dusí! – A jak je staré? – To nevím, stará je v pohodě, ale dcera už modrá.“</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Přeřeknutí (bez uvědomění)</a:t>
            </a:r>
            <a:endParaRPr kumimoji="0" lang="cs-CZ" sz="2800" b="0" i="0" u="none" strike="noStrike" kern="1200" cap="none" spc="-1" normalizeH="0" baseline="0" noProof="0" dirty="0">
              <a:ln>
                <a:noFill/>
              </a:ln>
              <a:solidFill>
                <a:srgbClr val="000000"/>
              </a:solidFill>
              <a:effectLst/>
              <a:uLnTx/>
              <a:uFill>
                <a:solidFill>
                  <a:srgbClr val="FFFFFF"/>
                </a:solidFill>
              </a:uFill>
              <a:latin typeface="Calisto MT" panose="02040603050505030304"/>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4" name="TextShape 1">
            <a:extLst>
              <a:ext uri="{FF2B5EF4-FFF2-40B4-BE49-F238E27FC236}">
                <a16:creationId xmlns:a16="http://schemas.microsoft.com/office/drawing/2014/main" id="{143CC2DB-F0F3-43B2-80CD-246A36D772AC}"/>
              </a:ext>
            </a:extLst>
          </p:cNvPr>
          <p:cNvSpPr txBox="1"/>
          <p:nvPr/>
        </p:nvSpPr>
        <p:spPr>
          <a:xfrm>
            <a:off x="132521" y="5078594"/>
            <a:ext cx="8229240" cy="752363"/>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Nadávky, přezdívky</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5" name="TextShape 2">
            <a:extLst>
              <a:ext uri="{FF2B5EF4-FFF2-40B4-BE49-F238E27FC236}">
                <a16:creationId xmlns:a16="http://schemas.microsoft.com/office/drawing/2014/main" id="{FBFDC5FE-7996-482E-A8AF-013E8F38FAAD}"/>
              </a:ext>
            </a:extLst>
          </p:cNvPr>
          <p:cNvSpPr txBox="1"/>
          <p:nvPr/>
        </p:nvSpPr>
        <p:spPr>
          <a:xfrm>
            <a:off x="294861" y="5705269"/>
            <a:ext cx="8229240" cy="1142641"/>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Urážející názvy osoby: mění se smysl, ale nikoli význam/reference.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489960" y="116640"/>
            <a:ext cx="8229240" cy="791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Překlad </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100" name="TextShape 2"/>
          <p:cNvSpPr txBox="1"/>
          <p:nvPr/>
        </p:nvSpPr>
        <p:spPr>
          <a:xfrm>
            <a:off x="525960" y="980640"/>
            <a:ext cx="8229240" cy="2736000"/>
          </a:xfrm>
          <a:prstGeom prst="rect">
            <a:avLst/>
          </a:prstGeom>
          <a:noFill/>
          <a:ln>
            <a:noFill/>
          </a:ln>
        </p:spPr>
        <p:txBody>
          <a:bodyPr lIns="90000" tIns="45000" rIns="90000" bIns="45000"/>
          <a:lstStyle/>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Možnost překladu je dána částečnou podobností mezi </a:t>
            </a:r>
            <a:r>
              <a:rPr kumimoji="0" lang="cs-CZ" sz="20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KO.Sy</a:t>
            </a: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různých mluvčích. Různými výrazy označujeme tytéž koncepty a propozice.</a:t>
            </a:r>
          </a:p>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Pojem (=propozice; např. „stůl“, „brambora“) může být označen několika tituly (laickým, odborným, nářečním), které používají odlišné pojmenovávací příznaky, a stále je to tentýž pojem. </a:t>
            </a:r>
          </a:p>
          <a:p>
            <a:pPr marL="18252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nelze odpovídající výraz nalézt a je nutno sáhnout k opisu.</a:t>
            </a:r>
          </a:p>
          <a:p>
            <a:pPr marL="182520" defTabSz="914400">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víme, co chceme říci, ale neznáme patřičnou verbální strukturu.</a:t>
            </a:r>
          </a:p>
          <a:p>
            <a:pPr marL="182520" marR="0" lvl="0" indent="0" algn="l" defTabSz="914400" rtl="0" eaLnBrk="1" fontAlgn="auto" latinLnBrk="0" hangingPunct="1">
              <a:lnSpc>
                <a:spcPct val="100000"/>
              </a:lnSpc>
              <a:spcBef>
                <a:spcPts val="0"/>
              </a:spcBef>
              <a:spcAft>
                <a:spcPts val="0"/>
              </a:spcAft>
              <a:buClrTx/>
              <a:buSzTx/>
              <a:buFontTx/>
              <a:buNone/>
              <a:tabLst/>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1" name="CustomShape 3"/>
          <p:cNvSpPr/>
          <p:nvPr/>
        </p:nvSpPr>
        <p:spPr>
          <a:xfrm>
            <a:off x="525960" y="3515040"/>
            <a:ext cx="8229240" cy="84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Kódování</a:t>
            </a:r>
            <a:endParaRPr kumimoji="0" lang="cs-CZ" sz="1800" b="0" i="0" u="none" strike="noStrike" kern="1200" cap="none" spc="-1" normalizeH="0" baseline="0" noProof="0">
              <a:ln>
                <a:noFill/>
              </a:ln>
              <a:solidFill>
                <a:srgbClr val="000000"/>
              </a:solidFill>
              <a:effectLst/>
              <a:uLnTx/>
              <a:uFill>
                <a:solidFill>
                  <a:srgbClr val="FFFFFF"/>
                </a:solidFill>
              </a:uFill>
              <a:latin typeface="Arial"/>
              <a:ea typeface="+mn-ea"/>
              <a:cs typeface="+mn-cs"/>
            </a:endParaRPr>
          </a:p>
        </p:txBody>
      </p:sp>
      <p:sp>
        <p:nvSpPr>
          <p:cNvPr id="102" name="CustomShape 4"/>
          <p:cNvSpPr/>
          <p:nvPr/>
        </p:nvSpPr>
        <p:spPr>
          <a:xfrm>
            <a:off x="683640" y="4365000"/>
            <a:ext cx="8229240" cy="223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Lidé mohou podle potřeby přejít na kódovaný jazyk tak, že označí určitou propozici jiným (obecně znějícím) výrazem</a:t>
            </a:r>
            <a:r>
              <a:rPr lang="cs-CZ" sz="2400" spc="-1" dirty="0">
                <a:solidFill>
                  <a:srgbClr val="FFFFFF"/>
                </a:solidFill>
                <a:uFill>
                  <a:solidFill>
                    <a:srgbClr val="FFFFFF"/>
                  </a:solidFill>
                </a:uFill>
                <a:latin typeface="Book Antiqua"/>
              </a:rPr>
              <a:t> – klasický argot kriminálního živlu.</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Srov. Opačný proces: např. lascivnost v řeči, která hledá za každým slovem a frází lechtivý podtext (=nejlevnější vtip).</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489960" y="116640"/>
            <a:ext cx="8229240" cy="791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4100" b="1" spc="-1" dirty="0">
                <a:solidFill>
                  <a:srgbClr val="E9D596"/>
                </a:solidFill>
                <a:uFill>
                  <a:solidFill>
                    <a:srgbClr val="FFFFFF"/>
                  </a:solidFill>
                </a:uFill>
                <a:latin typeface="Lucida Sans"/>
              </a:rPr>
              <a:t>Fenomén na jazyku</a:t>
            </a: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 </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0" name="TextShape 2"/>
          <p:cNvSpPr txBox="1"/>
          <p:nvPr/>
        </p:nvSpPr>
        <p:spPr>
          <a:xfrm>
            <a:off x="525960" y="980640"/>
            <a:ext cx="8229240" cy="2736000"/>
          </a:xfrm>
          <a:prstGeom prst="rect">
            <a:avLst/>
          </a:prstGeom>
          <a:noFill/>
          <a:ln>
            <a:noFill/>
          </a:ln>
        </p:spPr>
        <p:txBody>
          <a:bodyPr lIns="90000" tIns="45000" rIns="90000" bIns="45000"/>
          <a:lstStyle/>
          <a:p>
            <a:pPr marL="182520" defTabSz="914400">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víme, co chceme říci, ale neznáme patřičnou verbální strukturu.</a:t>
            </a:r>
          </a:p>
          <a:p>
            <a:pPr marL="182520" defTabSz="914400">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Kolikrát nelze odpovídající výraz nalézt a je nutno sáhnout k opisu.</a:t>
            </a:r>
          </a:p>
          <a:p>
            <a:pPr marL="182520" defTabSz="914400">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82520" marR="0" lvl="0" indent="0" algn="l" defTabSz="914400" rtl="0" eaLnBrk="1" fontAlgn="auto" latinLnBrk="0" hangingPunct="1">
              <a:lnSpc>
                <a:spcPct val="100000"/>
              </a:lnSpc>
              <a:spcBef>
                <a:spcPts val="0"/>
              </a:spcBef>
              <a:spcAft>
                <a:spcPts val="0"/>
              </a:spcAft>
              <a:buClrTx/>
              <a:buSzTx/>
              <a:buFontTx/>
              <a:buNone/>
              <a:tabLst/>
              <a:defRPr/>
            </a:pPr>
            <a:endPar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
        <p:nvSpPr>
          <p:cNvPr id="101" name="CustomShape 3"/>
          <p:cNvSpPr/>
          <p:nvPr/>
        </p:nvSpPr>
        <p:spPr>
          <a:xfrm>
            <a:off x="525960" y="3515040"/>
            <a:ext cx="8229240" cy="849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4100" b="1" spc="-1" dirty="0">
                <a:solidFill>
                  <a:srgbClr val="E9D596"/>
                </a:solidFill>
                <a:uFill>
                  <a:solidFill>
                    <a:srgbClr val="FFFFFF"/>
                  </a:solidFill>
                </a:uFill>
                <a:latin typeface="Lucida Sans"/>
              </a:rPr>
              <a:t>Pravá a levá</a:t>
            </a:r>
            <a:endParaRPr kumimoji="0" lang="cs-CZ" sz="18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
        <p:nvSpPr>
          <p:cNvPr id="102" name="CustomShape 4"/>
          <p:cNvSpPr/>
          <p:nvPr/>
        </p:nvSpPr>
        <p:spPr>
          <a:xfrm>
            <a:off x="683640" y="4365000"/>
            <a:ext cx="8229240" cy="223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lang="cs-CZ" sz="2400" spc="-1" dirty="0">
                <a:solidFill>
                  <a:srgbClr val="FFFFFF"/>
                </a:solidFill>
                <a:uFill>
                  <a:solidFill>
                    <a:srgbClr val="FFFFFF"/>
                  </a:solidFill>
                </a:uFill>
                <a:latin typeface="Book Antiqua"/>
              </a:rPr>
              <a:t>Jak to, že zrovna referent těchto slov je tak těžké si zapamatovat? Není senzorické opory a odlišení pravá levé je čistě kognitivní (dáno pozicí očí vůči tělu).</a:t>
            </a:r>
            <a:endParaRPr kumimoji="0" lang="cs-CZ" sz="160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Tree>
    <p:extLst>
      <p:ext uri="{BB962C8B-B14F-4D97-AF65-F5344CB8AC3E}">
        <p14:creationId xmlns:p14="http://schemas.microsoft.com/office/powerpoint/2010/main" val="26158542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506160" y="188640"/>
            <a:ext cx="8229240" cy="863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Skrytá etymologie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4" name="TextShape 2"/>
          <p:cNvSpPr txBox="1"/>
          <p:nvPr/>
        </p:nvSpPr>
        <p:spPr>
          <a:xfrm>
            <a:off x="457200" y="1052640"/>
            <a:ext cx="8229240" cy="532836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Na to, že svým vědomím (od jistého věku – cca konkrétní operace dle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Piageta</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často prodléváme v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(a zapomínáme na oddělenou existenci VE.S), lze svést naši neschopnost prohlédat skrze etymologii slov – málokoho cokoli zarazí na prsteníčku nebo v útočišti (srov. útok-útěk). </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Děti v předoperační fázi ovšem tuto úroveň cítí velmi intenzivně (chodník-obchodník; los-losos; roh-raroh-paroh, punč-punčocha…).</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Odpovídá úrovni </a:t>
            </a:r>
            <a:r>
              <a:rPr kumimoji="0" lang="cs-CZ" sz="2800" b="0" i="1"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lidové etymologie </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(Praha- práh; Brno – obrněné; Jihlava – jihu hlava; Pálava).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457200" y="274680"/>
            <a:ext cx="8229240" cy="114264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Koncept a propozice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6" name="TextShape 2"/>
          <p:cNvSpPr txBox="1"/>
          <p:nvPr/>
        </p:nvSpPr>
        <p:spPr>
          <a:xfrm>
            <a:off x="457200" y="1600200"/>
            <a:ext cx="8229240" cy="4708800"/>
          </a:xfrm>
          <a:prstGeom prst="rect">
            <a:avLst/>
          </a:prstGeom>
          <a:noFill/>
          <a:ln>
            <a:noFill/>
          </a:ln>
        </p:spPr>
        <p:txBody>
          <a:bodyPr lIns="90000" tIns="45000" rIns="90000" bIns="45000"/>
          <a:lstStyle/>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Elementárními jednotkami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KO.Sů</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jsou koncepty (=pojmy). – úroveň slova</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Koncepty ovšem vstupují do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KO.Sů</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hlavně skrze vztahy mezi sebou. Tyto vztahy se realizují ve větě, resp. v propozici (v tvrzení, v premise, v axiomu, a šířeji v teorii, v systému).</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 </a:t>
            </a:r>
            <a:r>
              <a:rPr lang="cs-CZ" dirty="0" err="1" smtClean="0"/>
              <a:t>Frege</a:t>
            </a:r>
            <a:endParaRPr lang="cs-CZ" dirty="0"/>
          </a:p>
        </p:txBody>
      </p:sp>
      <p:sp>
        <p:nvSpPr>
          <p:cNvPr id="3" name="Zástupný symbol pro obsah 2"/>
          <p:cNvSpPr>
            <a:spLocks noGrp="1"/>
          </p:cNvSpPr>
          <p:nvPr>
            <p:ph idx="1"/>
          </p:nvPr>
        </p:nvSpPr>
        <p:spPr/>
        <p:txBody>
          <a:bodyPr/>
          <a:lstStyle/>
          <a:p>
            <a:r>
              <a:rPr lang="cs-CZ" dirty="0" err="1" smtClean="0"/>
              <a:t>Bedeutung</a:t>
            </a:r>
            <a:r>
              <a:rPr lang="cs-CZ" dirty="0" smtClean="0"/>
              <a:t> 		</a:t>
            </a:r>
            <a:r>
              <a:rPr lang="cs-CZ" dirty="0" err="1" smtClean="0"/>
              <a:t>Sinn</a:t>
            </a:r>
            <a:endParaRPr lang="cs-CZ" dirty="0" smtClean="0"/>
          </a:p>
          <a:p>
            <a:r>
              <a:rPr lang="cs-CZ" dirty="0" smtClean="0"/>
              <a:t>Reference (</a:t>
            </a:r>
            <a:r>
              <a:rPr lang="cs-CZ" dirty="0" err="1" smtClean="0"/>
              <a:t>meaning</a:t>
            </a:r>
            <a:r>
              <a:rPr lang="cs-CZ" dirty="0" smtClean="0"/>
              <a:t>) 	</a:t>
            </a:r>
            <a:r>
              <a:rPr lang="cs-CZ" dirty="0" err="1" smtClean="0"/>
              <a:t>sense</a:t>
            </a:r>
            <a:endParaRPr lang="cs-CZ" dirty="0" smtClean="0"/>
          </a:p>
          <a:p>
            <a:r>
              <a:rPr lang="cs-CZ" dirty="0" smtClean="0"/>
              <a:t>Význam 			smysl</a:t>
            </a:r>
          </a:p>
          <a:p>
            <a:endParaRPr lang="cs-CZ" dirty="0"/>
          </a:p>
          <a:p>
            <a:r>
              <a:rPr lang="cs-CZ" sz="2000" dirty="0" smtClean="0"/>
              <a:t>Objekt na nebi			Večernice (Hesperus)</a:t>
            </a:r>
          </a:p>
          <a:p>
            <a:pPr marL="3657600" lvl="8" indent="0">
              <a:buNone/>
            </a:pPr>
            <a:r>
              <a:rPr lang="cs-CZ" sz="2000" dirty="0" smtClean="0"/>
              <a:t>Jitřenka (</a:t>
            </a:r>
            <a:r>
              <a:rPr lang="cs-CZ" sz="2000" dirty="0" err="1" smtClean="0"/>
              <a:t>Phosphorus</a:t>
            </a:r>
            <a:r>
              <a:rPr lang="cs-CZ" sz="2000" dirty="0" smtClean="0"/>
              <a:t>)</a:t>
            </a:r>
          </a:p>
          <a:p>
            <a:pPr marL="3657600" lvl="8" indent="0">
              <a:buNone/>
            </a:pPr>
            <a:r>
              <a:rPr lang="cs-CZ" sz="2000" dirty="0" smtClean="0"/>
              <a:t>Venuše o+</a:t>
            </a:r>
            <a:endParaRPr lang="cs-CZ" sz="2000" dirty="0"/>
          </a:p>
        </p:txBody>
      </p:sp>
    </p:spTree>
    <p:extLst>
      <p:ext uri="{BB962C8B-B14F-4D97-AF65-F5344CB8AC3E}">
        <p14:creationId xmlns:p14="http://schemas.microsoft.com/office/powerpoint/2010/main" val="33808842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457200" y="274680"/>
            <a:ext cx="8229240" cy="777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Propozice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98" name="TextShape 2"/>
          <p:cNvSpPr txBox="1"/>
          <p:nvPr/>
        </p:nvSpPr>
        <p:spPr>
          <a:xfrm>
            <a:off x="457200" y="1052640"/>
            <a:ext cx="8229240" cy="525636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Je jednotkou výpovědi (srov. predikátový kalkul).</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Mají pravdivostní hodnotu (tj. klad/zápor).</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Svojí pozicí v komplexnějším řádu </a:t>
            </a:r>
            <a:r>
              <a:rPr kumimoji="0" lang="cs-CZ" sz="2800" b="0" i="0" u="none" strike="noStrike" kern="1200" cap="none" spc="-1" normalizeH="0" baseline="0" noProof="0" dirty="0" err="1">
                <a:ln>
                  <a:noFill/>
                </a:ln>
                <a:solidFill>
                  <a:srgbClr val="FFFFFF"/>
                </a:solidFill>
                <a:effectLst/>
                <a:uLnTx/>
                <a:uFill>
                  <a:solidFill>
                    <a:srgbClr val="FFFFFF"/>
                  </a:solidFill>
                </a:uFill>
                <a:latin typeface="Book Antiqua"/>
                <a:ea typeface="+mn-ea"/>
                <a:cs typeface="+mn-cs"/>
              </a:rPr>
              <a:t>KO.Su</a:t>
            </a: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 umožňují inference (soudy, závěry, úsudky).</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Analýza propozic:</a:t>
            </a:r>
          </a:p>
          <a:p>
            <a:pPr marL="137160" marR="0" lvl="0" indent="0" algn="l" defTabSz="914400" rtl="0" eaLnBrk="1" fontAlgn="auto" latinLnBrk="0" hangingPunct="1">
              <a:lnSpc>
                <a:spcPct val="100000"/>
              </a:lnSpc>
              <a:spcBef>
                <a:spcPts val="0"/>
              </a:spcBef>
              <a:spcAft>
                <a:spcPts val="0"/>
              </a:spcAft>
              <a:buClrTx/>
              <a:buSzTx/>
              <a:buFontTx/>
              <a:buNone/>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Př.: „Karel IV. postavil slavný most v našem hlavním městě.“</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Postavit: (Karel IV; most)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Most: (slavný… Karlův most)</a:t>
            </a:r>
          </a:p>
          <a:p>
            <a:pPr marL="548640" marR="0" lvl="0" indent="-411120" algn="l" defTabSz="914400" rtl="0" eaLnBrk="1" fontAlgn="auto" latinLnBrk="0" hangingPunct="1">
              <a:lnSpc>
                <a:spcPct val="100000"/>
              </a:lnSpc>
              <a:spcBef>
                <a:spcPts val="0"/>
              </a:spcBef>
              <a:spcAft>
                <a:spcPts val="0"/>
              </a:spcAft>
              <a:buClr>
                <a:srgbClr val="F9F9F9"/>
              </a:buClr>
              <a:buSzPct val="65000"/>
              <a:buFont typeface="Arial"/>
              <a:buChar char="•"/>
              <a:tabLst/>
              <a:defRPr/>
            </a:pPr>
            <a:r>
              <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Naše hlavní město: (Praha)</a:t>
            </a: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137160" marR="0" lvl="0" indent="0" algn="l" defTabSz="914400" rtl="0" eaLnBrk="1" fontAlgn="auto" latinLnBrk="0" hangingPunct="1">
              <a:lnSpc>
                <a:spcPct val="100000"/>
              </a:lnSpc>
              <a:spcBef>
                <a:spcPts val="0"/>
              </a:spcBef>
              <a:spcAft>
                <a:spcPts val="0"/>
              </a:spcAft>
              <a:buClrTx/>
              <a:buSzTx/>
              <a:buFontTx/>
              <a:buNone/>
              <a:tabLst/>
              <a:defRPr/>
            </a:pPr>
            <a:endParaRPr kumimoji="0" lang="cs-CZ" sz="2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Shape 1"/>
          <p:cNvSpPr txBox="1"/>
          <p:nvPr/>
        </p:nvSpPr>
        <p:spPr>
          <a:xfrm>
            <a:off x="467640" y="116640"/>
            <a:ext cx="8229240" cy="849600"/>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a:ln>
                  <a:noFill/>
                </a:ln>
                <a:solidFill>
                  <a:srgbClr val="E9D596"/>
                </a:solidFill>
                <a:effectLst/>
                <a:uLnTx/>
                <a:uFill>
                  <a:solidFill>
                    <a:srgbClr val="FFFFFF"/>
                  </a:solidFill>
                </a:uFill>
                <a:latin typeface="Lucida Sans"/>
                <a:ea typeface="+mn-ea"/>
                <a:cs typeface="+mn-cs"/>
              </a:rPr>
              <a:t>KO.S umožňuje inference</a:t>
            </a:r>
            <a:endParaRPr kumimoji="0" lang="cs-CZ" sz="1800" b="0" i="0" u="none" strike="noStrike" kern="1200" cap="none" spc="-1" normalizeH="0" baseline="0" noProof="0">
              <a:ln>
                <a:noFill/>
              </a:ln>
              <a:solidFill>
                <a:srgbClr val="FFFFFF"/>
              </a:solidFill>
              <a:effectLst/>
              <a:uLnTx/>
              <a:uFill>
                <a:solidFill>
                  <a:srgbClr val="FFFFFF"/>
                </a:solidFill>
              </a:uFill>
              <a:latin typeface="Book Antiqua"/>
              <a:ea typeface="+mn-ea"/>
              <a:cs typeface="+mn-cs"/>
            </a:endParaRPr>
          </a:p>
        </p:txBody>
      </p:sp>
      <p:sp>
        <p:nvSpPr>
          <p:cNvPr id="108" name="TextShape 2"/>
          <p:cNvSpPr txBox="1"/>
          <p:nvPr/>
        </p:nvSpPr>
        <p:spPr>
          <a:xfrm>
            <a:off x="457200" y="908640"/>
            <a:ext cx="8229240" cy="5352460"/>
          </a:xfrm>
          <a:prstGeom prst="rect">
            <a:avLst/>
          </a:prstGeom>
          <a:noFill/>
          <a:ln>
            <a:noFill/>
          </a:ln>
        </p:spPr>
        <p:txBody>
          <a:bodyPr lIns="90000" tIns="45000" rIns="90000" bIns="45000"/>
          <a:lstStyle/>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KO.S umožňuje generovat (vyvozovat) inference (závěry, úsudky).</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Nejzákladnější inference jsou založené už v taxonomické kategorizaci. </a:t>
            </a:r>
          </a:p>
          <a:p>
            <a:pPr marL="548640" marR="0" lvl="0" indent="-411120" algn="l" defTabSz="91440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Odvozováním platných inferencí v rámci souboru premis se zabývá predikátová logika (i matematika):</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každá formule dokazatelná z axiomů je tautologií</a:t>
            </a: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A. Každý živý organismus má buněčnou strukturu.</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B. Virus nemá buněčnou strukturu.</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Inference, závěr: Virus není živým organismem.</a:t>
            </a: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a:p>
            <a:pPr marL="548640" marR="0" lvl="0" indent="-411120" algn="l" defTabSz="9144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rPr>
              <a:t>Inference ovšem tvoříme již od raného dětství i bez znalosti logiky.</a:t>
            </a:r>
          </a:p>
          <a:p>
            <a:pPr marL="548640" marR="0" lvl="0" indent="-411120" algn="l" defTabSz="91440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D4556-5395-4402-A8BC-30846886BC2D}"/>
              </a:ext>
            </a:extLst>
          </p:cNvPr>
          <p:cNvSpPr>
            <a:spLocks noGrp="1"/>
          </p:cNvSpPr>
          <p:nvPr>
            <p:ph type="title"/>
          </p:nvPr>
        </p:nvSpPr>
        <p:spPr/>
        <p:txBody>
          <a:bodyPr>
            <a:normAutofit fontScale="90000"/>
          </a:bodyPr>
          <a:lstStyle/>
          <a:p>
            <a:pPr algn="ctr"/>
            <a:r>
              <a:rPr lang="cs-CZ" sz="5400" b="1" dirty="0"/>
              <a:t>Konceptuální teorie metafory</a:t>
            </a:r>
          </a:p>
        </p:txBody>
      </p:sp>
      <p:sp>
        <p:nvSpPr>
          <p:cNvPr id="3" name="Zástupný obsah 2">
            <a:extLst>
              <a:ext uri="{FF2B5EF4-FFF2-40B4-BE49-F238E27FC236}">
                <a16:creationId xmlns:a16="http://schemas.microsoft.com/office/drawing/2014/main" id="{D9A34779-6431-4139-BB4D-B8CE2CE22639}"/>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41565304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23BB5-FEFE-4A27-AC0A-5EE3A19BE2C7}"/>
              </a:ext>
            </a:extLst>
          </p:cNvPr>
          <p:cNvSpPr>
            <a:spLocks noGrp="1"/>
          </p:cNvSpPr>
          <p:nvPr>
            <p:ph type="title"/>
          </p:nvPr>
        </p:nvSpPr>
        <p:spPr/>
        <p:txBody>
          <a:bodyPr/>
          <a:lstStyle/>
          <a:p>
            <a:r>
              <a:rPr lang="cs-CZ" dirty="0"/>
              <a:t>Konceptuální teorie metafory</a:t>
            </a:r>
          </a:p>
        </p:txBody>
      </p:sp>
      <p:sp>
        <p:nvSpPr>
          <p:cNvPr id="3" name="Zástupný obsah 2">
            <a:extLst>
              <a:ext uri="{FF2B5EF4-FFF2-40B4-BE49-F238E27FC236}">
                <a16:creationId xmlns:a16="http://schemas.microsoft.com/office/drawing/2014/main" id="{D2559801-8CB7-436E-9A80-29F58F297BB5}"/>
              </a:ext>
            </a:extLst>
          </p:cNvPr>
          <p:cNvSpPr>
            <a:spLocks noGrp="1"/>
          </p:cNvSpPr>
          <p:nvPr>
            <p:ph idx="1"/>
          </p:nvPr>
        </p:nvSpPr>
        <p:spPr/>
        <p:txBody>
          <a:bodyPr>
            <a:normAutofit fontScale="92500" lnSpcReduction="20000"/>
          </a:bodyPr>
          <a:lstStyle/>
          <a:p>
            <a:r>
              <a:rPr lang="cs-CZ" dirty="0"/>
              <a:t>Klasický pohled na metaforu ji představuje jako nástroj v poezii, jako umělecké vyjadřování.</a:t>
            </a:r>
          </a:p>
          <a:p>
            <a:r>
              <a:rPr lang="cs-CZ" dirty="0"/>
              <a:t>Jako výraz uměleckého užití jazyka. (</a:t>
            </a:r>
            <a:r>
              <a:rPr lang="cs-CZ" dirty="0">
                <a:solidFill>
                  <a:srgbClr val="FFC000"/>
                </a:solidFill>
              </a:rPr>
              <a:t>Naopak</a:t>
            </a:r>
            <a:r>
              <a:rPr lang="cs-CZ" dirty="0"/>
              <a:t> metafora je jevem každodenního užití jazyka).</a:t>
            </a:r>
          </a:p>
          <a:p>
            <a:r>
              <a:rPr lang="cs-CZ" dirty="0"/>
              <a:t>A především jako jazykový jev.</a:t>
            </a:r>
          </a:p>
          <a:p>
            <a:pPr marL="0" indent="0">
              <a:buNone/>
            </a:pPr>
            <a:r>
              <a:rPr lang="cs-CZ" dirty="0">
                <a:solidFill>
                  <a:srgbClr val="FFC000"/>
                </a:solidFill>
              </a:rPr>
              <a:t>Nicméně</a:t>
            </a:r>
            <a:r>
              <a:rPr lang="cs-CZ" dirty="0"/>
              <a:t>, metafora není jevem jazykovým, ale jevem na konceptuální rovině. </a:t>
            </a:r>
            <a:r>
              <a:rPr lang="cs-CZ" dirty="0" err="1"/>
              <a:t>Lakoff</a:t>
            </a:r>
            <a:r>
              <a:rPr lang="cs-CZ" dirty="0"/>
              <a:t> a Johnson (2002, 2014) ukázali, že metafora v poezii je  vedlejší produkt metaforického myšlení. </a:t>
            </a:r>
          </a:p>
          <a:p>
            <a:pPr marL="0" indent="0">
              <a:buNone/>
            </a:pPr>
            <a:r>
              <a:rPr lang="cs-CZ" dirty="0"/>
              <a:t>„Přišel čas na oběd,“ či „já se na to vykašlu“ nejsou výrazem poetické potřeby člověka, ale výsledkem zobrazení </a:t>
            </a:r>
            <a:r>
              <a:rPr lang="cs-CZ" dirty="0" err="1"/>
              <a:t>KO.Su</a:t>
            </a:r>
            <a:r>
              <a:rPr lang="cs-CZ" dirty="0"/>
              <a:t> a vztahů a poměrů v něm v přirozeném jazyce.</a:t>
            </a:r>
          </a:p>
        </p:txBody>
      </p:sp>
    </p:spTree>
    <p:extLst>
      <p:ext uri="{BB962C8B-B14F-4D97-AF65-F5344CB8AC3E}">
        <p14:creationId xmlns:p14="http://schemas.microsoft.com/office/powerpoint/2010/main" val="29474077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14C5A-7ABF-4AB3-B4C2-A9D691B65B4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56E7861-9409-41CD-A247-BD6BE04BA093}"/>
              </a:ext>
            </a:extLst>
          </p:cNvPr>
          <p:cNvSpPr>
            <a:spLocks noGrp="1"/>
          </p:cNvSpPr>
          <p:nvPr>
            <p:ph idx="1"/>
          </p:nvPr>
        </p:nvSpPr>
        <p:spPr/>
        <p:txBody>
          <a:bodyPr/>
          <a:lstStyle/>
          <a:p>
            <a:r>
              <a:rPr lang="cs-CZ" dirty="0"/>
              <a:t>Jestliže metafora vzniká už na konceptuální úrovni může vysvětlit, proč se sémanticky blízká slova používají v podobných metaforických obratech. </a:t>
            </a:r>
          </a:p>
          <a:p>
            <a:r>
              <a:rPr lang="cs-CZ" dirty="0"/>
              <a:t>Místo vykašlat se můžete „vyprdnout, vy…</a:t>
            </a:r>
          </a:p>
          <a:p>
            <a:r>
              <a:rPr lang="cs-CZ" cap="small" dirty="0"/>
              <a:t>Morálnost je čistota</a:t>
            </a:r>
          </a:p>
          <a:p>
            <a:r>
              <a:rPr lang="cs-CZ" dirty="0"/>
              <a:t>: nečisté myšlenky, špinavec, špinavé triky, a naopak: čistá jako sníh, bez poskvrny, očistil se před soudem, s čistým svědomím, s čistým štítem…</a:t>
            </a:r>
          </a:p>
          <a:p>
            <a:endParaRPr lang="cs-CZ" dirty="0"/>
          </a:p>
          <a:p>
            <a:endParaRPr lang="cs-CZ" dirty="0"/>
          </a:p>
        </p:txBody>
      </p:sp>
    </p:spTree>
    <p:extLst>
      <p:ext uri="{BB962C8B-B14F-4D97-AF65-F5344CB8AC3E}">
        <p14:creationId xmlns:p14="http://schemas.microsoft.com/office/powerpoint/2010/main" val="34002419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5961F2-ECAB-410A-9C2E-EB196550608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41917C5-CBD7-4FB3-9E7C-3BC8F3423CD8}"/>
              </a:ext>
            </a:extLst>
          </p:cNvPr>
          <p:cNvSpPr>
            <a:spLocks noGrp="1"/>
          </p:cNvSpPr>
          <p:nvPr>
            <p:ph idx="1"/>
          </p:nvPr>
        </p:nvSpPr>
        <p:spPr/>
        <p:txBody>
          <a:bodyPr>
            <a:normAutofit lnSpcReduction="10000"/>
          </a:bodyPr>
          <a:lstStyle/>
          <a:p>
            <a:pPr marL="0" indent="0">
              <a:buNone/>
            </a:pPr>
            <a:r>
              <a:rPr lang="cs-CZ" dirty="0"/>
              <a:t>Teorie konceptuální metafory umožňuje 4 predikce:</a:t>
            </a:r>
          </a:p>
          <a:p>
            <a:pPr marL="514350" indent="-514350">
              <a:buFont typeface="+mj-lt"/>
              <a:buAutoNum type="arabicPeriod"/>
            </a:pPr>
            <a:r>
              <a:rPr lang="cs-CZ" dirty="0"/>
              <a:t>Jestliže není M výsledkem poezie, měli bychom se s ní setkat v každodenním jazyce.</a:t>
            </a:r>
          </a:p>
          <a:p>
            <a:pPr marL="514350" indent="-514350">
              <a:buFont typeface="+mj-lt"/>
              <a:buAutoNum type="arabicPeriod"/>
            </a:pPr>
            <a:r>
              <a:rPr lang="cs-CZ" dirty="0"/>
              <a:t>M by měly fungovat poměrně podobně v různých jazycích (pokud vycházejí ze stejných tělesných zkušeností), s drobnými rozdíly díky vlivu kultury.</a:t>
            </a:r>
          </a:p>
          <a:p>
            <a:pPr marL="514350" indent="-514350">
              <a:buFont typeface="+mj-lt"/>
              <a:buAutoNum type="arabicPeriod"/>
            </a:pPr>
            <a:r>
              <a:rPr lang="cs-CZ" dirty="0"/>
              <a:t>M by měla být přítomna i v jiných médiích, než jen jazyku (ve vizuálních médiích).</a:t>
            </a:r>
          </a:p>
          <a:p>
            <a:pPr marL="514350" indent="-514350">
              <a:buFont typeface="+mj-lt"/>
              <a:buAutoNum type="arabicPeriod"/>
            </a:pPr>
            <a:r>
              <a:rPr lang="cs-CZ" dirty="0"/>
              <a:t>M by se měla týkat i procesů, které nevyžadují užití jazyka.</a:t>
            </a:r>
          </a:p>
        </p:txBody>
      </p:sp>
    </p:spTree>
    <p:extLst>
      <p:ext uri="{BB962C8B-B14F-4D97-AF65-F5344CB8AC3E}">
        <p14:creationId xmlns:p14="http://schemas.microsoft.com/office/powerpoint/2010/main" val="8481091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90023F-4F43-475B-BE77-59DCA1A74706}"/>
              </a:ext>
            </a:extLst>
          </p:cNvPr>
          <p:cNvSpPr>
            <a:spLocks noGrp="1"/>
          </p:cNvSpPr>
          <p:nvPr>
            <p:ph type="title"/>
          </p:nvPr>
        </p:nvSpPr>
        <p:spPr/>
        <p:txBody>
          <a:bodyPr/>
          <a:lstStyle/>
          <a:p>
            <a:r>
              <a:rPr lang="cs-CZ" dirty="0"/>
              <a:t>1. Metafora v každodenní řeči</a:t>
            </a:r>
          </a:p>
        </p:txBody>
      </p:sp>
      <p:sp>
        <p:nvSpPr>
          <p:cNvPr id="3" name="Zástupný obsah 2">
            <a:extLst>
              <a:ext uri="{FF2B5EF4-FFF2-40B4-BE49-F238E27FC236}">
                <a16:creationId xmlns:a16="http://schemas.microsoft.com/office/drawing/2014/main" id="{3FFF018C-E2AD-4211-BA14-3824BFEB27D2}"/>
              </a:ext>
            </a:extLst>
          </p:cNvPr>
          <p:cNvSpPr>
            <a:spLocks noGrp="1"/>
          </p:cNvSpPr>
          <p:nvPr>
            <p:ph idx="1"/>
          </p:nvPr>
        </p:nvSpPr>
        <p:spPr/>
        <p:txBody>
          <a:bodyPr/>
          <a:lstStyle/>
          <a:p>
            <a:r>
              <a:rPr lang="cs-CZ" dirty="0" err="1"/>
              <a:t>Nejuniverzánější</a:t>
            </a:r>
            <a:r>
              <a:rPr lang="cs-CZ" dirty="0"/>
              <a:t> jsou prostorové metafory: </a:t>
            </a:r>
            <a:r>
              <a:rPr lang="cs-CZ" cap="small" dirty="0"/>
              <a:t>lépe je nahoru, hůře je dole, dobrý je pravý, špatný je levý</a:t>
            </a:r>
            <a:r>
              <a:rPr lang="cs-CZ" dirty="0"/>
              <a:t>.</a:t>
            </a:r>
          </a:p>
          <a:p>
            <a:r>
              <a:rPr lang="cs-CZ" dirty="0"/>
              <a:t>Srov. </a:t>
            </a:r>
            <a:r>
              <a:rPr lang="cs-CZ" dirty="0" err="1"/>
              <a:t>Lakoff</a:t>
            </a:r>
            <a:r>
              <a:rPr lang="cs-CZ" dirty="0"/>
              <a:t> &amp; Johnson (2002, 2014)</a:t>
            </a:r>
          </a:p>
        </p:txBody>
      </p:sp>
    </p:spTree>
    <p:extLst>
      <p:ext uri="{BB962C8B-B14F-4D97-AF65-F5344CB8AC3E}">
        <p14:creationId xmlns:p14="http://schemas.microsoft.com/office/powerpoint/2010/main" val="15292534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B39BEF-BDF7-4E5A-A43A-664308C1670F}"/>
              </a:ext>
            </a:extLst>
          </p:cNvPr>
          <p:cNvSpPr>
            <a:spLocks noGrp="1"/>
          </p:cNvSpPr>
          <p:nvPr>
            <p:ph type="title"/>
          </p:nvPr>
        </p:nvSpPr>
        <p:spPr/>
        <p:txBody>
          <a:bodyPr/>
          <a:lstStyle/>
          <a:p>
            <a:r>
              <a:rPr lang="cs-CZ" dirty="0"/>
              <a:t>2. Stejné metafory v různých jazycích</a:t>
            </a:r>
          </a:p>
        </p:txBody>
      </p:sp>
      <p:sp>
        <p:nvSpPr>
          <p:cNvPr id="3" name="Zástupný obsah 2">
            <a:extLst>
              <a:ext uri="{FF2B5EF4-FFF2-40B4-BE49-F238E27FC236}">
                <a16:creationId xmlns:a16="http://schemas.microsoft.com/office/drawing/2014/main" id="{2A1F911A-B120-48F2-86A7-59DE474F2716}"/>
              </a:ext>
            </a:extLst>
          </p:cNvPr>
          <p:cNvSpPr>
            <a:spLocks noGrp="1"/>
          </p:cNvSpPr>
          <p:nvPr>
            <p:ph idx="1"/>
          </p:nvPr>
        </p:nvSpPr>
        <p:spPr/>
        <p:txBody>
          <a:bodyPr/>
          <a:lstStyle/>
          <a:p>
            <a:r>
              <a:rPr lang="cs-CZ" cap="small" dirty="0"/>
              <a:t>Vztek je horká tekutina </a:t>
            </a:r>
            <a:r>
              <a:rPr lang="cs-CZ" dirty="0"/>
              <a:t>je užíván i v čínštině, japonštině, maďarštině, angličtině ad.</a:t>
            </a:r>
          </a:p>
          <a:p>
            <a:r>
              <a:rPr lang="cs-CZ" dirty="0"/>
              <a:t>Srov. Vypustit páru, bouchnout saze, … </a:t>
            </a:r>
          </a:p>
          <a:p>
            <a:r>
              <a:rPr lang="cs-CZ" dirty="0"/>
              <a:t>Srov. čínský koncept </a:t>
            </a:r>
            <a:r>
              <a:rPr lang="cs-CZ" dirty="0" err="1"/>
              <a:t>čchi</a:t>
            </a:r>
            <a:r>
              <a:rPr lang="cs-CZ" dirty="0"/>
              <a:t>, životní energie (King, 1989).</a:t>
            </a:r>
          </a:p>
          <a:p>
            <a:endParaRPr lang="cs-CZ" dirty="0"/>
          </a:p>
          <a:p>
            <a:endParaRPr lang="cs-CZ" dirty="0"/>
          </a:p>
        </p:txBody>
      </p:sp>
    </p:spTree>
    <p:extLst>
      <p:ext uri="{BB962C8B-B14F-4D97-AF65-F5344CB8AC3E}">
        <p14:creationId xmlns:p14="http://schemas.microsoft.com/office/powerpoint/2010/main" val="7552821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B37E6-0C51-4EA7-AB83-BBEA7A115F6C}"/>
              </a:ext>
            </a:extLst>
          </p:cNvPr>
          <p:cNvSpPr>
            <a:spLocks noGrp="1"/>
          </p:cNvSpPr>
          <p:nvPr>
            <p:ph type="title"/>
          </p:nvPr>
        </p:nvSpPr>
        <p:spPr/>
        <p:txBody>
          <a:bodyPr/>
          <a:lstStyle/>
          <a:p>
            <a:r>
              <a:rPr lang="cs-CZ" dirty="0"/>
              <a:t>3. Stejná metafora i ve vizuálním médiu</a:t>
            </a:r>
          </a:p>
        </p:txBody>
      </p:sp>
      <p:sp>
        <p:nvSpPr>
          <p:cNvPr id="3" name="Zástupný obsah 2">
            <a:extLst>
              <a:ext uri="{FF2B5EF4-FFF2-40B4-BE49-F238E27FC236}">
                <a16:creationId xmlns:a16="http://schemas.microsoft.com/office/drawing/2014/main" id="{769A5ADE-DFA3-4C27-B5C3-A26426823A0F}"/>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5918192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4ECF08-6E58-4943-8642-5ED29760B2E0}"/>
              </a:ext>
            </a:extLst>
          </p:cNvPr>
          <p:cNvSpPr>
            <a:spLocks noGrp="1"/>
          </p:cNvSpPr>
          <p:nvPr>
            <p:ph type="title"/>
          </p:nvPr>
        </p:nvSpPr>
        <p:spPr/>
        <p:txBody>
          <a:bodyPr/>
          <a:lstStyle/>
          <a:p>
            <a:r>
              <a:rPr lang="cs-CZ" dirty="0"/>
              <a:t>4. Vliv na nejazykové procesy</a:t>
            </a:r>
          </a:p>
        </p:txBody>
      </p:sp>
      <p:sp>
        <p:nvSpPr>
          <p:cNvPr id="3" name="Zástupný obsah 2">
            <a:extLst>
              <a:ext uri="{FF2B5EF4-FFF2-40B4-BE49-F238E27FC236}">
                <a16:creationId xmlns:a16="http://schemas.microsoft.com/office/drawing/2014/main" id="{611B96D8-9128-44C2-AC9D-B6F285BB5D41}"/>
              </a:ext>
            </a:extLst>
          </p:cNvPr>
          <p:cNvSpPr>
            <a:spLocks noGrp="1"/>
          </p:cNvSpPr>
          <p:nvPr>
            <p:ph idx="1"/>
          </p:nvPr>
        </p:nvSpPr>
        <p:spPr/>
        <p:txBody>
          <a:bodyPr/>
          <a:lstStyle/>
          <a:p>
            <a:r>
              <a:rPr lang="cs-CZ" dirty="0" err="1"/>
              <a:t>Zhong</a:t>
            </a:r>
            <a:r>
              <a:rPr lang="cs-CZ" dirty="0"/>
              <a:t> &amp; </a:t>
            </a:r>
            <a:r>
              <a:rPr lang="cs-CZ" dirty="0" err="1"/>
              <a:t>Leonardelli</a:t>
            </a:r>
            <a:r>
              <a:rPr lang="cs-CZ" dirty="0"/>
              <a:t> (2008): lidé si mají vzpomínat na zážitky sociální inkluze nebo vyloučení. Ti, kteří si evokovali soc. vyloučení pociťovali teplotu v místnosti jako chladnější, zatímco při vzpomínce na soc. přijetí, vnímali teplotu v místnosti jako teplejší.</a:t>
            </a:r>
          </a:p>
          <a:p>
            <a:r>
              <a:rPr lang="cs-CZ" dirty="0"/>
              <a:t>Přesně dle metafory : vřelé/chladné přijetí. </a:t>
            </a:r>
          </a:p>
        </p:txBody>
      </p:sp>
    </p:spTree>
    <p:extLst>
      <p:ext uri="{BB962C8B-B14F-4D97-AF65-F5344CB8AC3E}">
        <p14:creationId xmlns:p14="http://schemas.microsoft.com/office/powerpoint/2010/main" val="2829257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 Austin – pět mluvních aktů:</a:t>
            </a:r>
            <a:endParaRPr lang="cs-CZ" dirty="0"/>
          </a:p>
        </p:txBody>
      </p:sp>
      <p:sp>
        <p:nvSpPr>
          <p:cNvPr id="3" name="Zástupný symbol pro obsah 2"/>
          <p:cNvSpPr>
            <a:spLocks noGrp="1"/>
          </p:cNvSpPr>
          <p:nvPr>
            <p:ph idx="1"/>
          </p:nvPr>
        </p:nvSpPr>
        <p:spPr/>
        <p:txBody>
          <a:bodyPr/>
          <a:lstStyle/>
          <a:p>
            <a:r>
              <a:rPr lang="cs-CZ" dirty="0" err="1" smtClean="0"/>
              <a:t>Verdictives</a:t>
            </a:r>
            <a:endParaRPr lang="cs-CZ" dirty="0" smtClean="0"/>
          </a:p>
          <a:p>
            <a:r>
              <a:rPr lang="cs-CZ" dirty="0" err="1" smtClean="0"/>
              <a:t>Exercitives</a:t>
            </a:r>
            <a:endParaRPr lang="cs-CZ" dirty="0" smtClean="0"/>
          </a:p>
          <a:p>
            <a:r>
              <a:rPr lang="cs-CZ" dirty="0" err="1" smtClean="0"/>
              <a:t>Commissives</a:t>
            </a:r>
            <a:endParaRPr lang="cs-CZ" dirty="0" smtClean="0"/>
          </a:p>
          <a:p>
            <a:r>
              <a:rPr lang="cs-CZ" dirty="0" err="1" smtClean="0"/>
              <a:t>Behabitives</a:t>
            </a:r>
            <a:endParaRPr lang="cs-CZ" dirty="0" smtClean="0"/>
          </a:p>
          <a:p>
            <a:r>
              <a:rPr lang="cs-CZ" dirty="0" err="1" smtClean="0"/>
              <a:t>Expositives</a:t>
            </a:r>
            <a:endParaRPr lang="cs-CZ" dirty="0" smtClean="0"/>
          </a:p>
          <a:p>
            <a:endParaRPr lang="cs-CZ" dirty="0"/>
          </a:p>
        </p:txBody>
      </p:sp>
    </p:spTree>
    <p:extLst>
      <p:ext uri="{BB962C8B-B14F-4D97-AF65-F5344CB8AC3E}">
        <p14:creationId xmlns:p14="http://schemas.microsoft.com/office/powerpoint/2010/main" val="3187780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380" y="1139687"/>
            <a:ext cx="8229240" cy="1403562"/>
          </a:xfrm>
          <a:prstGeom prst="rect">
            <a:avLst/>
          </a:prstGeom>
          <a:noFill/>
          <a:ln>
            <a:noFill/>
          </a:ln>
        </p:spPr>
        <p:txBody>
          <a:bodyPr lIns="90000" tIns="45000" rIns="90000" bIns="4500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100" b="1" i="0" u="none" strike="noStrike" kern="1200" cap="none" spc="-1" normalizeH="0" baseline="0" noProof="0" dirty="0">
                <a:ln>
                  <a:noFill/>
                </a:ln>
                <a:solidFill>
                  <a:srgbClr val="E9D596"/>
                </a:solidFill>
                <a:effectLst/>
                <a:uLnTx/>
                <a:uFill>
                  <a:solidFill>
                    <a:srgbClr val="FFFFFF"/>
                  </a:solidFill>
                </a:uFill>
                <a:latin typeface="Lucida Sans"/>
                <a:ea typeface="+mn-ea"/>
                <a:cs typeface="+mn-cs"/>
              </a:rPr>
              <a:t>O lingvistickém relativismu</a:t>
            </a:r>
            <a:endParaRPr kumimoji="0" lang="cs-CZ" sz="1800" b="0" i="0" u="none" strike="noStrike" kern="1200" cap="none" spc="-1" normalizeH="0" baseline="0" noProof="0" dirty="0">
              <a:ln>
                <a:noFill/>
              </a:ln>
              <a:solidFill>
                <a:srgbClr val="FFFFFF"/>
              </a:solidFill>
              <a:effectLst/>
              <a:uLnTx/>
              <a:uFill>
                <a:solidFill>
                  <a:srgbClr val="FFFFFF"/>
                </a:solidFill>
              </a:uFill>
              <a:latin typeface="Book Antiqua"/>
              <a:ea typeface="+mn-ea"/>
              <a:cs typeface="+mn-cs"/>
            </a:endParaRPr>
          </a:p>
        </p:txBody>
      </p:sp>
    </p:spTree>
    <p:extLst>
      <p:ext uri="{BB962C8B-B14F-4D97-AF65-F5344CB8AC3E}">
        <p14:creationId xmlns:p14="http://schemas.microsoft.com/office/powerpoint/2010/main" val="41059880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4AF6E7-33AF-44CF-9829-E2A58AE96B06}"/>
              </a:ext>
            </a:extLst>
          </p:cNvPr>
          <p:cNvSpPr>
            <a:spLocks noGrp="1"/>
          </p:cNvSpPr>
          <p:nvPr>
            <p:ph type="title"/>
          </p:nvPr>
        </p:nvSpPr>
        <p:spPr/>
        <p:txBody>
          <a:bodyPr/>
          <a:lstStyle/>
          <a:p>
            <a:r>
              <a:rPr lang="cs-CZ" dirty="0"/>
              <a:t>E. </a:t>
            </a:r>
            <a:r>
              <a:rPr lang="cs-CZ" dirty="0" err="1"/>
              <a:t>Sapir</a:t>
            </a:r>
            <a:r>
              <a:rPr lang="cs-CZ" dirty="0"/>
              <a:t> a B.L. </a:t>
            </a:r>
            <a:r>
              <a:rPr lang="cs-CZ" dirty="0" err="1"/>
              <a:t>Whorf</a:t>
            </a:r>
            <a:endParaRPr lang="cs-CZ" dirty="0"/>
          </a:p>
        </p:txBody>
      </p:sp>
      <p:sp>
        <p:nvSpPr>
          <p:cNvPr id="3" name="Zástupný obsah 2">
            <a:extLst>
              <a:ext uri="{FF2B5EF4-FFF2-40B4-BE49-F238E27FC236}">
                <a16:creationId xmlns:a16="http://schemas.microsoft.com/office/drawing/2014/main" id="{27DA3A00-0ABB-48B9-B67A-E7899FD5416B}"/>
              </a:ext>
            </a:extLst>
          </p:cNvPr>
          <p:cNvSpPr>
            <a:spLocks noGrp="1"/>
          </p:cNvSpPr>
          <p:nvPr>
            <p:ph idx="1"/>
          </p:nvPr>
        </p:nvSpPr>
        <p:spPr/>
        <p:txBody>
          <a:bodyPr>
            <a:normAutofit/>
          </a:bodyPr>
          <a:lstStyle/>
          <a:p>
            <a:r>
              <a:rPr lang="cs-CZ" dirty="0" err="1"/>
              <a:t>Sapir-Whorfova</a:t>
            </a:r>
            <a:r>
              <a:rPr lang="cs-CZ" dirty="0"/>
              <a:t> hypotéza tvrdí, že jazyk a jazykové kategorie determinují/ovlivňují naše kognitivní procesy.</a:t>
            </a:r>
          </a:p>
          <a:p>
            <a:endParaRPr lang="cs-CZ" dirty="0"/>
          </a:p>
        </p:txBody>
      </p:sp>
    </p:spTree>
    <p:extLst>
      <p:ext uri="{BB962C8B-B14F-4D97-AF65-F5344CB8AC3E}">
        <p14:creationId xmlns:p14="http://schemas.microsoft.com/office/powerpoint/2010/main" val="666227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pic>
        <p:nvPicPr>
          <p:cNvPr id="1026" name="Picture 2" descr="Výsledek obrázku pro whorfian hypothe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975" y="1027907"/>
            <a:ext cx="7837375" cy="4890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189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16551"/>
            <a:ext cx="7886700" cy="1325563"/>
          </a:xfrm>
        </p:spPr>
        <p:txBody>
          <a:bodyPr/>
          <a:lstStyle/>
          <a:p>
            <a:r>
              <a:rPr lang="cs-CZ" dirty="0" err="1"/>
              <a:t>Berlin</a:t>
            </a:r>
            <a:r>
              <a:rPr lang="cs-CZ" dirty="0"/>
              <a:t> &amp; </a:t>
            </a:r>
            <a:r>
              <a:rPr lang="cs-CZ" dirty="0" err="1"/>
              <a:t>Kay</a:t>
            </a:r>
            <a:r>
              <a:rPr lang="cs-CZ" dirty="0"/>
              <a:t>, 1968</a:t>
            </a:r>
          </a:p>
        </p:txBody>
      </p:sp>
      <p:pic>
        <p:nvPicPr>
          <p:cNvPr id="3074" name="Picture 2" descr="Výsledek obrázku pro munsell color syste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48109"/>
            <a:ext cx="4636127" cy="370890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Výsledek obrázku pro munsell color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2661" y="699734"/>
            <a:ext cx="4088834" cy="4088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230662"/>
      </p:ext>
    </p:extLst>
  </p:cSld>
  <p:clrMapOvr>
    <a:masterClrMapping/>
  </p:clrMapOvr>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TotalTime>
  <Words>2672</Words>
  <Application>Microsoft Office PowerPoint</Application>
  <PresentationFormat>Předvádění na obrazovce (4:3)</PresentationFormat>
  <Paragraphs>237</Paragraphs>
  <Slides>49</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49</vt:i4>
      </vt:variant>
    </vt:vector>
  </HeadingPairs>
  <TitlesOfParts>
    <vt:vector size="57" baseType="lpstr">
      <vt:lpstr>Arial</vt:lpstr>
      <vt:lpstr>Book Antiqua</vt:lpstr>
      <vt:lpstr>Calibri</vt:lpstr>
      <vt:lpstr>Calibri Light</vt:lpstr>
      <vt:lpstr>Calisto MT</vt:lpstr>
      <vt:lpstr>Lucida Sans</vt:lpstr>
      <vt:lpstr>Times New Roman</vt:lpstr>
      <vt:lpstr>Office Theme</vt:lpstr>
      <vt:lpstr>DCJDR_ETF Edukační teorie a filozofie jazyka</vt:lpstr>
      <vt:lpstr>Požadavky k zápočtu:</vt:lpstr>
      <vt:lpstr>Filozofie jazyka: Témata k výběru (4+4)</vt:lpstr>
      <vt:lpstr>G. Frege</vt:lpstr>
      <vt:lpstr>J. Austin – pět mluvních aktů:</vt:lpstr>
      <vt:lpstr>Prezentace aplikace PowerPoint</vt:lpstr>
      <vt:lpstr>E. Sapir a B.L. Whorf</vt:lpstr>
      <vt:lpstr>Prezentace aplikace PowerPoint</vt:lpstr>
      <vt:lpstr>Berlin &amp; Kay, 1968</vt:lpstr>
      <vt:lpstr>Prezentace aplikace PowerPoint</vt:lpstr>
      <vt:lpstr>Lexikalizace = kategorizace</vt:lpstr>
      <vt:lpstr>Prezentace aplikace PowerPoint</vt:lpstr>
      <vt:lpstr>Prezentace aplikace PowerPoint</vt:lpstr>
      <vt:lpstr>Kategorizace v angličtině a čínštině: klasifikátory (předložky)</vt:lpstr>
      <vt:lpstr>Slovesa</vt:lpstr>
      <vt:lpstr>Prepositional system  in Mexican mixtec</vt:lpstr>
      <vt:lpstr>Classifiers and Grammatical gender</vt:lpstr>
      <vt:lpstr>Prezentace aplikace PowerPoint</vt:lpstr>
      <vt:lpstr>Systém číslovek:</vt:lpstr>
      <vt:lpstr>Směry:</vt:lpstr>
      <vt:lpstr>Systém času:</vt:lpstr>
      <vt:lpstr>Prezentace aplikace PowerPoint</vt:lpstr>
      <vt:lpstr>Perception of time</vt:lpstr>
      <vt:lpstr>Consequences of different time perception</vt:lpstr>
      <vt:lpstr>Prezentace aplikace PowerPoint</vt:lpstr>
      <vt:lpstr>L.S. Vygotskij a A.R. Lurija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Konceptuální teorie metafory</vt:lpstr>
      <vt:lpstr>Konceptuální teorie metafory</vt:lpstr>
      <vt:lpstr>Prezentace aplikace PowerPoint</vt:lpstr>
      <vt:lpstr>Prezentace aplikace PowerPoint</vt:lpstr>
      <vt:lpstr>1. Metafora v každodenní řeči</vt:lpstr>
      <vt:lpstr>2. Stejné metafory v různých jazycích</vt:lpstr>
      <vt:lpstr>3. Stejná metafora i ve vizuálním médiu</vt:lpstr>
      <vt:lpstr>4. Vliv na nejazykové procesy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Krása</dc:creator>
  <cp:lastModifiedBy>Jan Krása</cp:lastModifiedBy>
  <cp:revision>25</cp:revision>
  <dcterms:created xsi:type="dcterms:W3CDTF">2021-03-14T13:18:58Z</dcterms:created>
  <dcterms:modified xsi:type="dcterms:W3CDTF">2021-03-15T15:48:05Z</dcterms:modified>
</cp:coreProperties>
</file>