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0" r:id="rId6"/>
    <p:sldId id="260" r:id="rId7"/>
    <p:sldId id="301" r:id="rId8"/>
    <p:sldId id="299" r:id="rId9"/>
    <p:sldId id="302" r:id="rId10"/>
    <p:sldId id="261" r:id="rId11"/>
    <p:sldId id="262" r:id="rId12"/>
    <p:sldId id="303" r:id="rId13"/>
    <p:sldId id="263" r:id="rId14"/>
    <p:sldId id="304" r:id="rId15"/>
    <p:sldId id="264" r:id="rId16"/>
    <p:sldId id="265" r:id="rId17"/>
    <p:sldId id="266" r:id="rId18"/>
    <p:sldId id="267" r:id="rId19"/>
    <p:sldId id="282" r:id="rId20"/>
    <p:sldId id="306" r:id="rId21"/>
    <p:sldId id="268" r:id="rId22"/>
    <p:sldId id="269" r:id="rId23"/>
    <p:sldId id="271" r:id="rId24"/>
    <p:sldId id="272" r:id="rId25"/>
    <p:sldId id="275" r:id="rId26"/>
    <p:sldId id="273" r:id="rId27"/>
    <p:sldId id="274" r:id="rId28"/>
    <p:sldId id="276" r:id="rId29"/>
    <p:sldId id="277" r:id="rId30"/>
    <p:sldId id="278" r:id="rId31"/>
    <p:sldId id="279" r:id="rId32"/>
    <p:sldId id="280" r:id="rId33"/>
    <p:sldId id="281" r:id="rId34"/>
    <p:sldId id="309" r:id="rId35"/>
    <p:sldId id="284" r:id="rId36"/>
    <p:sldId id="285" r:id="rId37"/>
    <p:sldId id="286" r:id="rId38"/>
    <p:sldId id="287" r:id="rId39"/>
    <p:sldId id="288" r:id="rId40"/>
    <p:sldId id="293" r:id="rId41"/>
    <p:sldId id="289" r:id="rId42"/>
    <p:sldId id="290" r:id="rId43"/>
    <p:sldId id="291" r:id="rId44"/>
    <p:sldId id="294" r:id="rId45"/>
    <p:sldId id="295" r:id="rId46"/>
    <p:sldId id="296" r:id="rId47"/>
    <p:sldId id="297" r:id="rId48"/>
    <p:sldId id="298" r:id="rId49"/>
    <p:sldId id="307" r:id="rId50"/>
    <p:sldId id="308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74" d="100"/>
          <a:sy n="74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1538-D0CD-4D67-A69E-0097A540AE54}" type="datetimeFigureOut">
              <a:rPr lang="cs-CZ" smtClean="0"/>
              <a:pPr/>
              <a:t>24.3.2011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FF674-3497-425A-B69E-E78E758189F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ncyklopedie.cz/benediktini/" TargetMode="External"/><Relationship Id="rId2" Type="http://schemas.openxmlformats.org/officeDocument/2006/relationships/hyperlink" Target="http://www.vira.cz/img/db/clanky/velky_814.jpe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GENEZE   MNIŠSTVÍ</a:t>
            </a:r>
            <a:endParaRPr lang="cs-CZ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OD OTCŮ POUŠTĚ KE KOLÉBCE ZÁPADNÍHO MNIŠTVÍ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POČÁTKY MNIŠTVÍ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u="sng" dirty="0" smtClean="0"/>
              <a:t>323 </a:t>
            </a:r>
            <a:r>
              <a:rPr lang="cs-CZ" b="1" dirty="0" smtClean="0"/>
              <a:t>– u TABENNISI </a:t>
            </a:r>
            <a:r>
              <a:rPr lang="cs-CZ" dirty="0" smtClean="0"/>
              <a:t>– hornoegyptská poušť- NEJSTARŠÍ KLÁŠTER</a:t>
            </a:r>
          </a:p>
          <a:p>
            <a:r>
              <a:rPr lang="cs-CZ" b="1" u="sng" dirty="0" smtClean="0"/>
              <a:t>PACHOMIUS</a:t>
            </a:r>
          </a:p>
          <a:p>
            <a:r>
              <a:rPr lang="cs-CZ" dirty="0" smtClean="0"/>
              <a:t>Další osobnosti:</a:t>
            </a:r>
          </a:p>
          <a:p>
            <a:r>
              <a:rPr lang="cs-CZ" b="1" dirty="0" smtClean="0"/>
              <a:t>EVAGRIOS PONTIKOS </a:t>
            </a:r>
            <a:r>
              <a:rPr lang="cs-CZ" dirty="0" smtClean="0"/>
              <a:t>(345-399)</a:t>
            </a:r>
          </a:p>
          <a:p>
            <a:r>
              <a:rPr lang="cs-CZ" b="1" dirty="0" smtClean="0"/>
              <a:t>JAN KASSIÁN</a:t>
            </a:r>
          </a:p>
          <a:p>
            <a:r>
              <a:rPr lang="cs-CZ" u="sng" dirty="0" smtClean="0"/>
              <a:t>Královská cesta k Bohu</a:t>
            </a:r>
            <a:r>
              <a:rPr lang="cs-CZ" dirty="0" smtClean="0"/>
              <a:t>: Přes zdrženlivost jazyka a břicha –mlčením, postem a pokorou</a:t>
            </a:r>
          </a:p>
          <a:p>
            <a:r>
              <a:rPr lang="cs-CZ" b="1" dirty="0" smtClean="0"/>
              <a:t>Pokora</a:t>
            </a:r>
            <a:r>
              <a:rPr lang="cs-CZ" dirty="0" smtClean="0"/>
              <a:t>=jediná ctnost, kterou nemohou napodobit démoni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Sv. </a:t>
            </a:r>
            <a:r>
              <a:rPr lang="cs-CZ" dirty="0" err="1" smtClean="0"/>
              <a:t>Pachomius</a:t>
            </a:r>
            <a:r>
              <a:rPr lang="cs-CZ" dirty="0" smtClean="0"/>
              <a:t> dostává pravidla pro společný život v klášteře</a:t>
            </a:r>
            <a:endParaRPr lang="cs-CZ" dirty="0"/>
          </a:p>
        </p:txBody>
      </p:sp>
      <p:pic>
        <p:nvPicPr>
          <p:cNvPr id="3074" name="Picture 2" descr="F:\Mništsví-Benediktini\Mništsví-Benediktini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589" y="1705196"/>
            <a:ext cx="5327475" cy="5152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2000" b="1" dirty="0" err="1" smtClean="0">
                <a:latin typeface="Times New Roman" pitchFamily="18" charset="0"/>
                <a:cs typeface="Times New Roman" pitchFamily="18" charset="0"/>
              </a:rPr>
              <a:t>Thebaida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: zpodobení raného mnišství od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Paola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Uccella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kol. 1460 –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Galleria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dell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Academia, Florencie. Název dle Théb, v jejichž blízkosti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Pachomios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založil první klášter v dnešním slova smyslu. Obraz ukazuje askezi mnichů v jejich jeskyni, společné bičování před křížem, rozhovor i společnou bohoslužbu vedenou bratrem k tomu určeným.</a:t>
            </a:r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/>
          </a:p>
        </p:txBody>
      </p:sp>
      <p:pic>
        <p:nvPicPr>
          <p:cNvPr id="5122" name="Picture 2" descr="E:\mnišství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621" y="1600200"/>
            <a:ext cx="7038389" cy="47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SYRSKÉ MNIŠTVÍ, STYLITÉ</a:t>
            </a:r>
            <a:endParaRPr lang="cs-CZ" dirty="0"/>
          </a:p>
        </p:txBody>
      </p:sp>
      <p:pic>
        <p:nvPicPr>
          <p:cNvPr id="4098" name="Picture 2" descr="F:\Mništsví\Mništsví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14422"/>
            <a:ext cx="5643602" cy="7128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Obraz od Emanuela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Zanfurnariho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Pohřeb sv. </a:t>
            </a:r>
            <a:r>
              <a:rPr lang="cs-CZ" sz="2000" b="1" dirty="0" err="1" smtClean="0">
                <a:latin typeface="Times New Roman" pitchFamily="18" charset="0"/>
                <a:cs typeface="Times New Roman" pitchFamily="18" charset="0"/>
              </a:rPr>
              <a:t>Efréma</a:t>
            </a: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 Syrského -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16. St. ukazuje smysl askeze na sloupu. Stylita je nejen vnitřně,ale i navenek blíž k nebi. Nejde tu askezi v naprostém ústraní, nýbrž o odumřelost všem potřebám vystavenou na odiv a také kázání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stylitů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je určeno druhým lidem. Zobrazena je též jejich manuální práce.</a:t>
            </a:r>
            <a:r>
              <a:rPr lang="cs-CZ" sz="1600" dirty="0" smtClean="0"/>
              <a:t/>
            </a:r>
            <a:br>
              <a:rPr lang="cs-CZ" sz="1600" dirty="0" smtClean="0"/>
            </a:br>
            <a:endParaRPr lang="cs-CZ" sz="1600" dirty="0"/>
          </a:p>
        </p:txBody>
      </p:sp>
      <p:pic>
        <p:nvPicPr>
          <p:cNvPr id="6146" name="Picture 2" descr="E:\mnišství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00199"/>
            <a:ext cx="4604401" cy="5617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AUGUSTIN</a:t>
            </a:r>
            <a:endParaRPr lang="cs-CZ" dirty="0"/>
          </a:p>
        </p:txBody>
      </p:sp>
      <p:pic>
        <p:nvPicPr>
          <p:cNvPr id="5122" name="Picture 2" descr="F:\Mništsví\Mništsví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71612"/>
            <a:ext cx="3499587" cy="5825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ORDO SANCTI BENEDICTI – O.S.B.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cs-CZ" dirty="0" smtClean="0"/>
              <a:t>Zakladatel:  </a:t>
            </a:r>
            <a:r>
              <a:rPr lang="cs-CZ" b="1" dirty="0" smtClean="0"/>
              <a:t>SV. BENEDIKT Z NURSIE </a:t>
            </a:r>
            <a:r>
              <a:rPr lang="cs-CZ" dirty="0" smtClean="0"/>
              <a:t>(480-543)</a:t>
            </a:r>
          </a:p>
          <a:p>
            <a:pPr>
              <a:buNone/>
            </a:pPr>
            <a:r>
              <a:rPr lang="cs-CZ" dirty="0" smtClean="0"/>
              <a:t>Jeho životopisec : papež Řehoř Veliký</a:t>
            </a:r>
          </a:p>
          <a:p>
            <a:pPr>
              <a:buNone/>
            </a:pPr>
            <a:r>
              <a:rPr lang="cs-CZ" dirty="0" smtClean="0"/>
              <a:t>„Vita </a:t>
            </a:r>
            <a:r>
              <a:rPr lang="cs-CZ" dirty="0" err="1" smtClean="0"/>
              <a:t>Sancti</a:t>
            </a:r>
            <a:r>
              <a:rPr lang="cs-CZ" dirty="0" smtClean="0"/>
              <a:t> </a:t>
            </a:r>
            <a:r>
              <a:rPr lang="cs-CZ" dirty="0" err="1" smtClean="0"/>
              <a:t>Benedicti</a:t>
            </a:r>
            <a:r>
              <a:rPr lang="cs-CZ" dirty="0" smtClean="0"/>
              <a:t>“</a:t>
            </a:r>
          </a:p>
          <a:p>
            <a:pPr>
              <a:buNone/>
            </a:pPr>
            <a:r>
              <a:rPr lang="cs-CZ" u="sng" dirty="0" smtClean="0"/>
              <a:t>Základní myšlenky:</a:t>
            </a:r>
          </a:p>
          <a:p>
            <a:pPr>
              <a:buNone/>
            </a:pPr>
            <a:r>
              <a:rPr lang="cs-CZ" dirty="0" smtClean="0"/>
              <a:t>ORA </a:t>
            </a:r>
            <a:r>
              <a:rPr lang="cs-CZ" dirty="0" err="1" smtClean="0"/>
              <a:t>et</a:t>
            </a:r>
            <a:r>
              <a:rPr lang="cs-CZ" dirty="0" smtClean="0"/>
              <a:t> LABORA = dělit den mezi modlitbu a práci</a:t>
            </a:r>
          </a:p>
          <a:p>
            <a:pPr>
              <a:buNone/>
            </a:pPr>
            <a:r>
              <a:rPr lang="cs-CZ" dirty="0" smtClean="0"/>
              <a:t>Ve všem zachovávat míru</a:t>
            </a:r>
          </a:p>
          <a:p>
            <a:pPr>
              <a:buNone/>
            </a:pPr>
            <a:r>
              <a:rPr lang="cs-CZ" dirty="0" smtClean="0"/>
              <a:t>NIČEMU ať se nedává přednost před službou Boží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8" name="obrázek 1" descr="492px_Fra_Angelico_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5728"/>
            <a:ext cx="5226861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Benedikt ve skalní jeskyni</a:t>
            </a:r>
            <a:endParaRPr lang="cs-CZ" dirty="0"/>
          </a:p>
        </p:txBody>
      </p:sp>
      <p:pic>
        <p:nvPicPr>
          <p:cNvPr id="24578" name="Picture 2" descr="F:\Mništsví-Benediktini\Mništsví-Benediktini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5" y="1168499"/>
            <a:ext cx="4583848" cy="6403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Benediktini\Exkurze západní Čechy 2007 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Kořeny mnišského života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Hlavní autorita – PÍSMO SVATÉ</a:t>
            </a:r>
          </a:p>
          <a:p>
            <a:r>
              <a:rPr lang="cs-CZ" u="sng" dirty="0" smtClean="0"/>
              <a:t>ANTONÍN VELIKÝ</a:t>
            </a:r>
            <a:r>
              <a:rPr lang="cs-CZ" dirty="0" smtClean="0"/>
              <a:t>:</a:t>
            </a:r>
          </a:p>
          <a:p>
            <a:r>
              <a:rPr lang="cs-CZ" dirty="0" smtClean="0"/>
              <a:t> „Cokoliv činíš nebo mluvíš, pro všechno hledej svědectví Písma!“</a:t>
            </a:r>
          </a:p>
          <a:p>
            <a:r>
              <a:rPr lang="cs-CZ" u="sng" dirty="0" smtClean="0"/>
              <a:t>PACHOMIUS:     </a:t>
            </a:r>
          </a:p>
          <a:p>
            <a:r>
              <a:rPr lang="cs-CZ" dirty="0" smtClean="0"/>
              <a:t>„Světélko, které vede bratry, je Evangelium“</a:t>
            </a:r>
          </a:p>
          <a:p>
            <a:r>
              <a:rPr lang="cs-CZ" u="sng" dirty="0" smtClean="0"/>
              <a:t>Sv. BENEDIKT:</a:t>
            </a:r>
          </a:p>
          <a:p>
            <a:r>
              <a:rPr lang="cs-CZ" dirty="0" smtClean="0"/>
              <a:t>„Per </a:t>
            </a:r>
            <a:r>
              <a:rPr lang="cs-CZ" dirty="0" err="1" smtClean="0"/>
              <a:t>ducatum</a:t>
            </a:r>
            <a:r>
              <a:rPr lang="cs-CZ" dirty="0" smtClean="0"/>
              <a:t> evangelii – pod vedením Evangelia“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9512" y="-116129"/>
            <a:ext cx="9649072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2"/>
              </a:rPr>
              <a:t>  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Kříž sv. Benedikta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(benediktinský kříž, Benediktův kříž, benediktinská medaile, benediktinský medailon, medailka svatého Benedikta)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Kříž sv. Benedikta je řádovým odznakem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/>
              </a:rPr>
              <a:t>benediktinů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Kříž obsahuje Benediktovo zažehnávání. Jde o ozdobný řecký kříž umístěný v oválu.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 Mezi rameny kříže jsou písmena: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 S P B =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Crux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Sancti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Patris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Benedicti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tj. kříž otce Benedikta.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 Na svislém břevnu kříže jsou písmena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 S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M L =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Crux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Sancta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Mihi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Lux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Kříž svatý ať je mým světlem,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 na příčném břevnu jsou písmena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 D S M D = Non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Draco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Mihi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Dux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drak (ďábel) ať mi není vůdcem.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 Nahoře uprostřed se někdy nachází slovo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PAX (tj. 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pokoj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),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nebo IHS =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Iesus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Hominum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Salvator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(tj. </a:t>
            </a: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Ježíš Spasitel člověka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 Na oválném pásu kolem kříže je dále umístěno 14 písmen: 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 R S N S M V =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Vade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Retro Satana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Numquam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Suade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Mihi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Vana</a:t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Odstup satane, už mně nikdy nesváděj,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 M Q L I V B =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Sunt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Mala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Quae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Libas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Ipse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Venena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Bibas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tvé sliby jsou jen klam, </a:t>
            </a:r>
            <a:b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svůj jed si vypij sám!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0" name="Picture 2" descr="http://www.vira.cz/img/db/clanky/maly_814.jpe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0"/>
            <a:ext cx="1762125" cy="1714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cs-CZ" dirty="0" smtClean="0"/>
              <a:t>Řehoř Veliký píše Život sv. Benedikta</a:t>
            </a:r>
            <a:endParaRPr lang="cs-CZ" dirty="0"/>
          </a:p>
        </p:txBody>
      </p:sp>
      <p:pic>
        <p:nvPicPr>
          <p:cNvPr id="25602" name="Picture 2" descr="F:\Mništsví\Mništsví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3" y="1104195"/>
            <a:ext cx="6409656" cy="6188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MONTE CASINO</a:t>
            </a:r>
            <a:endParaRPr lang="cs-CZ" dirty="0"/>
          </a:p>
        </p:txBody>
      </p:sp>
      <p:pic>
        <p:nvPicPr>
          <p:cNvPr id="27651" name="Picture 3" descr="F:\Středověk-architektura-Monte Casino\Středověk-architektura-Monte Casi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395849" cy="5109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Mont</a:t>
            </a:r>
            <a:r>
              <a:rPr lang="cs-CZ" dirty="0" smtClean="0"/>
              <a:t> </a:t>
            </a:r>
            <a:r>
              <a:rPr lang="cs-CZ" dirty="0" err="1" smtClean="0"/>
              <a:t>Saint</a:t>
            </a:r>
            <a:r>
              <a:rPr lang="cs-CZ" dirty="0" smtClean="0"/>
              <a:t> </a:t>
            </a:r>
            <a:r>
              <a:rPr lang="cs-CZ" dirty="0" err="1" smtClean="0"/>
              <a:t>Michel</a:t>
            </a:r>
            <a:endParaRPr lang="cs-CZ" dirty="0"/>
          </a:p>
        </p:txBody>
      </p:sp>
      <p:pic>
        <p:nvPicPr>
          <p:cNvPr id="28675" name="Picture 3" descr="F:\Středověk-architektura-Mont St. Michel\Středověk-architektura-Mont St. Mich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73174"/>
            <a:ext cx="4000528" cy="6043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Panonhalma</a:t>
            </a:r>
            <a:endParaRPr lang="cs-CZ" dirty="0"/>
          </a:p>
        </p:txBody>
      </p:sp>
      <p:pic>
        <p:nvPicPr>
          <p:cNvPr id="29698" name="Picture 2" descr="F:\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53729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71538" y="-1643098"/>
            <a:ext cx="7217564" cy="9623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MELK</a:t>
            </a:r>
            <a:endParaRPr lang="cs-CZ" dirty="0"/>
          </a:p>
        </p:txBody>
      </p:sp>
      <p:pic>
        <p:nvPicPr>
          <p:cNvPr id="30722" name="Picture 2" descr="F:\Mihola-scan 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051" y="1600200"/>
            <a:ext cx="3823965" cy="5626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TYNIEC</a:t>
            </a:r>
            <a:endParaRPr lang="cs-CZ" dirty="0"/>
          </a:p>
        </p:txBody>
      </p:sp>
      <p:pic>
        <p:nvPicPr>
          <p:cNvPr id="31747" name="Picture 3" descr="F:\Středověk-architektura-Kraków Týniec\Středověk-architektura-Kraków Týnie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79831"/>
            <a:ext cx="7479808" cy="54781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St. GALLEN</a:t>
            </a:r>
            <a:endParaRPr lang="cs-CZ" dirty="0"/>
          </a:p>
        </p:txBody>
      </p:sp>
      <p:pic>
        <p:nvPicPr>
          <p:cNvPr id="33794" name="Picture 2" descr="F:\Novověk-knihovna kláštera St. Gallen\Novověk-knihovna kláštera St. Gall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5" y="1481914"/>
            <a:ext cx="7076676" cy="5018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Göttweig</a:t>
            </a:r>
            <a:endParaRPr lang="cs-CZ" dirty="0"/>
          </a:p>
        </p:txBody>
      </p:sp>
      <p:pic>
        <p:nvPicPr>
          <p:cNvPr id="34818" name="Picture 2" descr="F:\Mništsví-Benediktini\Mništsví-Benediktini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3417" y="1600200"/>
            <a:ext cx="659716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POUSTEVNICTVÍ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Počátky v Egyptě, koncem 3. století</a:t>
            </a:r>
          </a:p>
          <a:p>
            <a:r>
              <a:rPr lang="cs-CZ" dirty="0" smtClean="0"/>
              <a:t>Asketi opouštějí církevní obce, odcházejí žít do samoty (pouště) = </a:t>
            </a:r>
            <a:r>
              <a:rPr lang="cs-CZ" b="1" dirty="0" smtClean="0"/>
              <a:t>ANACHORITÉ</a:t>
            </a:r>
          </a:p>
          <a:p>
            <a:r>
              <a:rPr lang="cs-CZ" u="sng" dirty="0" smtClean="0"/>
              <a:t>Poušť – místo nejbližší Bohu</a:t>
            </a:r>
          </a:p>
          <a:p>
            <a:r>
              <a:rPr lang="cs-CZ" dirty="0" smtClean="0"/>
              <a:t>„Nic jiného nemít na mysli, než očekávání Pána“.</a:t>
            </a:r>
          </a:p>
          <a:p>
            <a:r>
              <a:rPr lang="cs-CZ" dirty="0" smtClean="0"/>
              <a:t>První známý poustevník – </a:t>
            </a:r>
            <a:r>
              <a:rPr lang="cs-CZ" b="1" dirty="0" smtClean="0"/>
              <a:t>Pavel Thébský </a:t>
            </a:r>
            <a:r>
              <a:rPr lang="cs-CZ" dirty="0" smtClean="0"/>
              <a:t>(+340)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Základní kameny benediktinského způsobu života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MODLITBA</a:t>
            </a:r>
          </a:p>
          <a:p>
            <a:r>
              <a:rPr lang="cs-CZ" dirty="0" smtClean="0"/>
              <a:t>LECTIO DIVINA</a:t>
            </a:r>
          </a:p>
          <a:p>
            <a:r>
              <a:rPr lang="cs-CZ" dirty="0" smtClean="0"/>
              <a:t>PRÁCE</a:t>
            </a:r>
          </a:p>
          <a:p>
            <a:r>
              <a:rPr lang="cs-CZ" dirty="0" smtClean="0"/>
              <a:t>POHOSTINNOST</a:t>
            </a:r>
          </a:p>
          <a:p>
            <a:r>
              <a:rPr lang="cs-CZ" dirty="0" smtClean="0"/>
              <a:t>PAX BENEDICTINA –benediktinské kláštery se měly stát ostrovy pokoje v nepokojném světě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Mništsví-Benediktini\Mništsví-Benediktini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0900" y="-46038"/>
            <a:ext cx="4900613" cy="695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Ideální plán kláštera</a:t>
            </a:r>
            <a:endParaRPr lang="cs-CZ" dirty="0"/>
          </a:p>
        </p:txBody>
      </p:sp>
      <p:pic>
        <p:nvPicPr>
          <p:cNvPr id="37890" name="Picture 2" descr="F:\Mništsví\Mništsví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977" y="1600200"/>
            <a:ext cx="3978331" cy="554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Řeholníci a život v klášteře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Řeholní instituce – mužské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-  ženské</a:t>
            </a:r>
          </a:p>
          <a:p>
            <a:r>
              <a:rPr lang="cs-CZ" dirty="0" smtClean="0"/>
              <a:t>Základní sliby: chudoba, poslušnost, čistota</a:t>
            </a:r>
          </a:p>
          <a:p>
            <a:r>
              <a:rPr lang="cs-CZ" u="sng" dirty="0" smtClean="0"/>
              <a:t>Mužské řády se dělí na</a:t>
            </a:r>
            <a:r>
              <a:rPr lang="cs-CZ" dirty="0" smtClean="0"/>
              <a:t>:</a:t>
            </a:r>
          </a:p>
          <a:p>
            <a:r>
              <a:rPr lang="cs-CZ" dirty="0"/>
              <a:t>r</a:t>
            </a:r>
            <a:r>
              <a:rPr lang="cs-CZ" dirty="0" smtClean="0"/>
              <a:t>ytířské řády</a:t>
            </a:r>
          </a:p>
          <a:p>
            <a:r>
              <a:rPr lang="cs-CZ" dirty="0" err="1"/>
              <a:t>k</a:t>
            </a:r>
            <a:r>
              <a:rPr lang="cs-CZ" dirty="0" err="1" smtClean="0"/>
              <a:t>řižovníky</a:t>
            </a:r>
            <a:r>
              <a:rPr lang="cs-CZ" dirty="0" smtClean="0"/>
              <a:t>, </a:t>
            </a:r>
          </a:p>
          <a:p>
            <a:r>
              <a:rPr lang="cs-CZ" dirty="0" smtClean="0"/>
              <a:t>řeholní kanovníky</a:t>
            </a:r>
          </a:p>
          <a:p>
            <a:r>
              <a:rPr lang="cs-CZ" dirty="0" err="1"/>
              <a:t>m</a:t>
            </a:r>
            <a:r>
              <a:rPr lang="cs-CZ" dirty="0" err="1" smtClean="0"/>
              <a:t>onastické</a:t>
            </a:r>
            <a:r>
              <a:rPr lang="cs-CZ" dirty="0" smtClean="0"/>
              <a:t> řády</a:t>
            </a:r>
          </a:p>
          <a:p>
            <a:r>
              <a:rPr lang="cs-CZ" dirty="0"/>
              <a:t>ž</a:t>
            </a:r>
            <a:r>
              <a:rPr lang="cs-CZ" dirty="0" smtClean="0"/>
              <a:t>ebravé řády</a:t>
            </a:r>
          </a:p>
          <a:p>
            <a:r>
              <a:rPr lang="cs-CZ" dirty="0"/>
              <a:t>ř</a:t>
            </a:r>
            <a:r>
              <a:rPr lang="cs-CZ" dirty="0" smtClean="0"/>
              <a:t>eholní kleriky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Mnišství -dodatek\Mništsví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83" y="260648"/>
            <a:ext cx="9410486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Břevnov</a:t>
            </a:r>
            <a:endParaRPr lang="cs-CZ" dirty="0"/>
          </a:p>
        </p:txBody>
      </p:sp>
      <p:pic>
        <p:nvPicPr>
          <p:cNvPr id="40962" name="Picture 2" descr="F:\Benediktini\1. Břevn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Břevnov - interiér</a:t>
            </a:r>
            <a:endParaRPr lang="cs-CZ" dirty="0"/>
          </a:p>
        </p:txBody>
      </p:sp>
      <p:pic>
        <p:nvPicPr>
          <p:cNvPr id="41986" name="Picture 2" descr="F:\Benediktini\Exkurze Praha a okolí 2008 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Broumov</a:t>
            </a:r>
            <a:endParaRPr lang="cs-CZ" dirty="0"/>
          </a:p>
        </p:txBody>
      </p:sp>
      <p:pic>
        <p:nvPicPr>
          <p:cNvPr id="43010" name="Picture 2" descr="F:\Benediktini\Broum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Broumov</a:t>
            </a:r>
            <a:endParaRPr lang="cs-CZ" dirty="0"/>
          </a:p>
        </p:txBody>
      </p:sp>
      <p:pic>
        <p:nvPicPr>
          <p:cNvPr id="44034" name="Picture 2" descr="F:\Benediktini\Broumov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Broumov - mědirytina</a:t>
            </a:r>
            <a:endParaRPr lang="cs-CZ" dirty="0"/>
          </a:p>
        </p:txBody>
      </p:sp>
      <p:pic>
        <p:nvPicPr>
          <p:cNvPr id="45058" name="Picture 2" descr="F:\Benediktini\Novověk-klášter Broumov\Novověk-klášter Broum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373" y="1600200"/>
            <a:ext cx="721325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Poustevnická kolonie – Nilská oblast</a:t>
            </a:r>
            <a:endParaRPr lang="cs-CZ" dirty="0"/>
          </a:p>
        </p:txBody>
      </p:sp>
      <p:pic>
        <p:nvPicPr>
          <p:cNvPr id="1026" name="Picture 2" descr="F:\Mništsví-Benediktini\Mništsví-Benedikti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0832" y="1214422"/>
            <a:ext cx="5449225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Police </a:t>
            </a:r>
            <a:r>
              <a:rPr lang="cs-CZ" dirty="0" err="1" smtClean="0"/>
              <a:t>n.M</a:t>
            </a:r>
            <a:r>
              <a:rPr lang="cs-CZ" dirty="0" smtClean="0"/>
              <a:t>. </a:t>
            </a:r>
            <a:endParaRPr lang="cs-CZ" dirty="0"/>
          </a:p>
        </p:txBody>
      </p:sp>
      <p:pic>
        <p:nvPicPr>
          <p:cNvPr id="50178" name="Picture 2" descr="F:\Benediktini\Police n. M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Sázava</a:t>
            </a:r>
            <a:endParaRPr lang="cs-CZ" dirty="0"/>
          </a:p>
        </p:txBody>
      </p:sp>
      <p:pic>
        <p:nvPicPr>
          <p:cNvPr id="46082" name="Picture 2" descr="F:\Benediktini\3. Sáza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Rajhrad</a:t>
            </a:r>
            <a:endParaRPr lang="cs-CZ" dirty="0"/>
          </a:p>
        </p:txBody>
      </p:sp>
      <p:pic>
        <p:nvPicPr>
          <p:cNvPr id="47106" name="Picture 2" descr="F:\Benediktini\Novověk-architektura- klášter Rajhrad\Novověk-architektura- klášter Rajhr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589" y="1600200"/>
            <a:ext cx="626482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Rajhrad</a:t>
            </a:r>
            <a:endParaRPr lang="cs-CZ" dirty="0"/>
          </a:p>
        </p:txBody>
      </p:sp>
      <p:pic>
        <p:nvPicPr>
          <p:cNvPr id="48130" name="Picture 2" descr="F:\Benediktini\Rajhrad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Jan pod Skálou</a:t>
            </a:r>
            <a:endParaRPr lang="cs-CZ" dirty="0"/>
          </a:p>
        </p:txBody>
      </p:sp>
      <p:pic>
        <p:nvPicPr>
          <p:cNvPr id="51202" name="Picture 2" descr="F:\Benediktini\Sv. Jan pod Skálo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Kladruby</a:t>
            </a:r>
            <a:endParaRPr lang="cs-CZ" dirty="0"/>
          </a:p>
        </p:txBody>
      </p:sp>
      <p:pic>
        <p:nvPicPr>
          <p:cNvPr id="52227" name="Picture 3" descr="F:\Benediktini\Klášter Kladruby\Klášter Kladrub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863" y="1600200"/>
            <a:ext cx="515427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Kladruby</a:t>
            </a:r>
            <a:endParaRPr lang="cs-CZ" dirty="0"/>
          </a:p>
        </p:txBody>
      </p:sp>
      <p:pic>
        <p:nvPicPr>
          <p:cNvPr id="53250" name="Picture 2" descr="F:\Benediktini\KLadruby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Kladruby – barokní gotika - </a:t>
            </a:r>
            <a:r>
              <a:rPr lang="cs-CZ" dirty="0" err="1" smtClean="0"/>
              <a:t>Santini</a:t>
            </a:r>
            <a:endParaRPr lang="cs-CZ" dirty="0"/>
          </a:p>
        </p:txBody>
      </p:sp>
      <p:pic>
        <p:nvPicPr>
          <p:cNvPr id="54274" name="Picture 2" descr="F:\Benediktini\Kladrub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Třebíč</a:t>
            </a:r>
            <a:endParaRPr lang="cs-CZ" dirty="0"/>
          </a:p>
        </p:txBody>
      </p:sp>
      <p:pic>
        <p:nvPicPr>
          <p:cNvPr id="55298" name="Picture 2" descr="E:\NKP ČR - nově 2009\NKP-Kláštery\Třebíč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S </a:t>
            </a:r>
            <a:r>
              <a:rPr lang="cs-CZ" sz="3200" dirty="0" err="1" smtClean="0"/>
              <a:t>Anselmem</a:t>
            </a:r>
            <a:r>
              <a:rPr lang="cs-CZ" sz="3200" dirty="0" smtClean="0"/>
              <a:t> </a:t>
            </a:r>
            <a:r>
              <a:rPr lang="cs-CZ" sz="3200" dirty="0" err="1" smtClean="0"/>
              <a:t>Grünem</a:t>
            </a:r>
            <a:r>
              <a:rPr lang="cs-CZ" sz="3200" dirty="0" smtClean="0"/>
              <a:t>  v Brně</a:t>
            </a:r>
            <a:endParaRPr lang="cs-CZ" sz="3200" dirty="0"/>
          </a:p>
        </p:txBody>
      </p:sp>
      <p:pic>
        <p:nvPicPr>
          <p:cNvPr id="1026" name="Picture 2" descr="F:\Mnišství -dodatek\Mništsví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627" y="1268760"/>
            <a:ext cx="7140253" cy="5589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dirty="0" smtClean="0"/>
              <a:t>Setkání Pavla Thébského s Antonínem Velikým. </a:t>
            </a:r>
          </a:p>
          <a:p>
            <a:r>
              <a:rPr lang="cs-CZ" dirty="0" err="1" smtClean="0"/>
              <a:t>Mathis</a:t>
            </a:r>
            <a:r>
              <a:rPr lang="cs-CZ" dirty="0" smtClean="0"/>
              <a:t> Gotthard </a:t>
            </a:r>
            <a:r>
              <a:rPr lang="cs-CZ" dirty="0" err="1" smtClean="0"/>
              <a:t>Niethart</a:t>
            </a:r>
            <a:r>
              <a:rPr lang="cs-CZ" dirty="0" smtClean="0"/>
              <a:t>, zvaný </a:t>
            </a:r>
            <a:r>
              <a:rPr lang="cs-CZ" dirty="0" err="1" smtClean="0"/>
              <a:t>Grünewald</a:t>
            </a:r>
            <a:r>
              <a:rPr lang="cs-CZ" dirty="0" smtClean="0"/>
              <a:t>, </a:t>
            </a:r>
            <a:r>
              <a:rPr lang="cs-CZ" dirty="0" err="1" smtClean="0"/>
              <a:t>poč</a:t>
            </a:r>
            <a:r>
              <a:rPr lang="cs-CZ" dirty="0" smtClean="0"/>
              <a:t>. 16. st. Sv. Antonínovi bylo 90 let, když měl sen, že má vyhledat poustevníka ještě staršího.</a:t>
            </a:r>
          </a:p>
          <a:p>
            <a:endParaRPr lang="cs-CZ" dirty="0"/>
          </a:p>
        </p:txBody>
      </p:sp>
      <p:pic>
        <p:nvPicPr>
          <p:cNvPr id="2050" name="Picture 2" descr="E:\mnišství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394" y="332656"/>
            <a:ext cx="459051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nišství -dodatek\Mništsví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7170" y="0"/>
            <a:ext cx="69896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POKUŠENÍ  SV. ANTONÍNA</a:t>
            </a:r>
            <a:endParaRPr lang="cs-CZ" dirty="0"/>
          </a:p>
        </p:txBody>
      </p:sp>
      <p:pic>
        <p:nvPicPr>
          <p:cNvPr id="2050" name="Picture 2" descr="F:\Mništsví-Benediktini\Mništsví-Benediktini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191884"/>
            <a:ext cx="5794900" cy="5523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Antonín</a:t>
            </a:r>
            <a:endParaRPr lang="cs-CZ" dirty="0"/>
          </a:p>
        </p:txBody>
      </p:sp>
      <p:pic>
        <p:nvPicPr>
          <p:cNvPr id="3074" name="Picture 2" descr="E:\mnišství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5873" y="1700808"/>
            <a:ext cx="9862873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Hieronymus Bosch – triptych  Pokušení sv. Antonína. Obrázek je střední deskou, na  níž je v centru poustevník, hledící na pozorovatele. Zřícenina znázorňuje na vnější straně scény ze St. zákona – odpadnutí vyvoleného národa v kontrastu s Boží péčí o něj.Vedle sebe předání Zákona a klanění zlatému teleti. Neustálé porušování Boží smlouvy ze strany lidí znázorňuje celé dění kolem sv. Antonína, často mající podobu černé mše. Lázeň v pravém okraj obrazu lze vykládat jako křest. Obraz líčí náboženskou nouzi, jíž se zdá být zasažen sám Kristus uprostřed ruiny. Možná se jedná o alegorii na dobové zlořády církve, jednou z cest k nápravě byla chudoba a s ní spojené poustevnictví.</a:t>
            </a:r>
          </a:p>
          <a:p>
            <a:endParaRPr lang="cs-CZ" dirty="0"/>
          </a:p>
        </p:txBody>
      </p:sp>
      <p:pic>
        <p:nvPicPr>
          <p:cNvPr id="1026" name="Picture 2" descr="E:\mnišství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3" y="692696"/>
            <a:ext cx="5651356" cy="6695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nišství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99838"/>
            <a:ext cx="8585750" cy="4997513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700" dirty="0" smtClean="0"/>
              <a:t>Vesnice v </a:t>
            </a:r>
            <a:r>
              <a:rPr lang="cs-CZ" sz="2700" dirty="0" err="1" smtClean="0"/>
              <a:t>Kappadokii</a:t>
            </a:r>
            <a:r>
              <a:rPr lang="cs-CZ" sz="2700" dirty="0" smtClean="0"/>
              <a:t> – Turecko, obývali původně eremité, do jeskyní byly později vestavěny domy.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430</Words>
  <Application>Microsoft Office PowerPoint</Application>
  <PresentationFormat>Předvádění na obrazovce (4:3)</PresentationFormat>
  <Paragraphs>87</Paragraphs>
  <Slides>50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Motiv sady Office</vt:lpstr>
      <vt:lpstr>GENEZE   MNIŠSTVÍ</vt:lpstr>
      <vt:lpstr>Kořeny mnišského života</vt:lpstr>
      <vt:lpstr>POUSTEVNICTVÍ</vt:lpstr>
      <vt:lpstr>Poustevnická kolonie – Nilská oblast</vt:lpstr>
      <vt:lpstr>Snímek 5</vt:lpstr>
      <vt:lpstr>POKUŠENÍ  SV. ANTONÍNA</vt:lpstr>
      <vt:lpstr>Sv. Antonín</vt:lpstr>
      <vt:lpstr>Snímek 8</vt:lpstr>
      <vt:lpstr> Vesnice v Kappadokii – Turecko, obývali původně eremité, do jeskyní byly později vestavěny domy. </vt:lpstr>
      <vt:lpstr>POČÁTKY MNIŠTVÍ</vt:lpstr>
      <vt:lpstr>Sv. Pachomius dostává pravidla pro společný život v klášteře</vt:lpstr>
      <vt:lpstr>Thebaida: zpodobení raného mnišství od Paola Uccella, kol. 1460 – Galleria dell Academia, Florencie. Název dle Théb, v jejichž blízkosti Pachomios založil první klášter v dnešním slova smyslu. Obraz ukazuje askezi mnichů v jejich jeskyni, společné bičování před křížem, rozhovor i společnou bohoslužbu vedenou bratrem k tomu určeným. </vt:lpstr>
      <vt:lpstr>SYRSKÉ MNIŠTVÍ, STYLITÉ</vt:lpstr>
      <vt:lpstr>Obraz od Emanuela Zanfurnariho: Pohřeb sv. Efréma Syrského - 16. St. ukazuje smysl askeze na sloupu. Stylita je nejen vnitřně,ale i navenek blíž k nebi. Nejde tu askezi v naprostém ústraní, nýbrž o odumřelost všem potřebám vystavenou na odiv a také kázání stylitů je určeno druhým lidem. Zobrazena je též jejich manuální práce. </vt:lpstr>
      <vt:lpstr>SV. AUGUSTIN</vt:lpstr>
      <vt:lpstr>ORDO SANCTI BENEDICTI – O.S.B.</vt:lpstr>
      <vt:lpstr>Snímek 17</vt:lpstr>
      <vt:lpstr>Sv. Benedikt ve skalní jeskyni</vt:lpstr>
      <vt:lpstr>Snímek 19</vt:lpstr>
      <vt:lpstr>Snímek 20</vt:lpstr>
      <vt:lpstr>Řehoř Veliký píše Život sv. Benedikta</vt:lpstr>
      <vt:lpstr>MONTE CASINO</vt:lpstr>
      <vt:lpstr>Mont Saint Michel</vt:lpstr>
      <vt:lpstr>Panonhalma</vt:lpstr>
      <vt:lpstr>Snímek 25</vt:lpstr>
      <vt:lpstr>MELK</vt:lpstr>
      <vt:lpstr>TYNIEC</vt:lpstr>
      <vt:lpstr>St. GALLEN</vt:lpstr>
      <vt:lpstr>Göttweig</vt:lpstr>
      <vt:lpstr>Základní kameny benediktinského způsobu života</vt:lpstr>
      <vt:lpstr>Snímek 31</vt:lpstr>
      <vt:lpstr>Ideální plán kláštera</vt:lpstr>
      <vt:lpstr>Řeholníci a život v klášteře</vt:lpstr>
      <vt:lpstr>Snímek 34</vt:lpstr>
      <vt:lpstr>Břevnov</vt:lpstr>
      <vt:lpstr>Břevnov - interiér</vt:lpstr>
      <vt:lpstr>Broumov</vt:lpstr>
      <vt:lpstr>Broumov</vt:lpstr>
      <vt:lpstr>Broumov - mědirytina</vt:lpstr>
      <vt:lpstr>Police n.M. </vt:lpstr>
      <vt:lpstr>Sázava</vt:lpstr>
      <vt:lpstr>Rajhrad</vt:lpstr>
      <vt:lpstr>Rajhrad</vt:lpstr>
      <vt:lpstr>Sv. Jan pod Skálou</vt:lpstr>
      <vt:lpstr>Kladruby</vt:lpstr>
      <vt:lpstr>Kladruby</vt:lpstr>
      <vt:lpstr>Kladruby – barokní gotika - Santini</vt:lpstr>
      <vt:lpstr>Třebíč</vt:lpstr>
      <vt:lpstr>S Anselmem Grünem  v Brně</vt:lpstr>
      <vt:lpstr>Snímek 50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GENEZE   MNIŠSTVÍ</dc:title>
  <dc:creator>Jirka</dc:creator>
  <cp:lastModifiedBy>Jirka</cp:lastModifiedBy>
  <cp:revision>16</cp:revision>
  <dcterms:created xsi:type="dcterms:W3CDTF">2010-03-23T23:17:49Z</dcterms:created>
  <dcterms:modified xsi:type="dcterms:W3CDTF">2011-03-24T07:51:17Z</dcterms:modified>
</cp:coreProperties>
</file>