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69" r:id="rId3"/>
    <p:sldId id="258" r:id="rId4"/>
    <p:sldId id="262" r:id="rId5"/>
    <p:sldId id="270" r:id="rId6"/>
    <p:sldId id="259" r:id="rId7"/>
    <p:sldId id="260" r:id="rId8"/>
    <p:sldId id="261" r:id="rId9"/>
    <p:sldId id="257" r:id="rId10"/>
    <p:sldId id="263" r:id="rId11"/>
    <p:sldId id="264" r:id="rId12"/>
    <p:sldId id="266" r:id="rId13"/>
    <p:sldId id="265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82" r:id="rId23"/>
    <p:sldId id="281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6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071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80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51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7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62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9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8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8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7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5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9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9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5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7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nauka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č. 1</a:t>
            </a:r>
          </a:p>
        </p:txBody>
      </p:sp>
    </p:spTree>
    <p:extLst>
      <p:ext uri="{BB962C8B-B14F-4D97-AF65-F5344CB8AC3E}">
        <p14:creationId xmlns:p14="http://schemas.microsoft.com/office/powerpoint/2010/main" val="1247303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Funkce práva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Funkce regulační;</a:t>
            </a:r>
          </a:p>
          <a:p>
            <a:r>
              <a:rPr lang="cs-CZ" sz="2400" dirty="0"/>
              <a:t>Funkce informační;</a:t>
            </a:r>
          </a:p>
          <a:p>
            <a:r>
              <a:rPr lang="cs-CZ" sz="2400" dirty="0"/>
              <a:t>Funkce motivační;</a:t>
            </a:r>
          </a:p>
          <a:p>
            <a:r>
              <a:rPr lang="cs-CZ" sz="2400" dirty="0"/>
              <a:t>Funkce preventivní (výchovná);</a:t>
            </a:r>
          </a:p>
        </p:txBody>
      </p:sp>
    </p:spTree>
    <p:extLst>
      <p:ext uri="{BB962C8B-B14F-4D97-AF65-F5344CB8AC3E}">
        <p14:creationId xmlns:p14="http://schemas.microsoft.com/office/powerpoint/2010/main" val="2348657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Vztah práva a ostatních normativních systémů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82510"/>
          </a:xfrm>
        </p:spPr>
        <p:txBody>
          <a:bodyPr>
            <a:normAutofit/>
          </a:bodyPr>
          <a:lstStyle/>
          <a:p>
            <a:r>
              <a:rPr lang="cs-CZ" sz="2800" dirty="0"/>
              <a:t>Spolu s právem působí politika, náboženství, morálka, pravidla slušného chování a řada jiných dílčích normativních systémů;</a:t>
            </a:r>
          </a:p>
          <a:p>
            <a:pPr lvl="1"/>
            <a:r>
              <a:rPr lang="cs-CZ" sz="2800" dirty="0"/>
              <a:t>Působí ve shodě – co právo sankcionuje jako protiprávní, morálka odsuzuje jako nemorální;</a:t>
            </a:r>
          </a:p>
          <a:p>
            <a:pPr lvl="1"/>
            <a:r>
              <a:rPr lang="cs-CZ" sz="2800" dirty="0"/>
              <a:t>Působí protikladně – co právo sankcionuje, to veřejné mínění schvaluje;</a:t>
            </a:r>
          </a:p>
          <a:p>
            <a:r>
              <a:rPr lang="cs-CZ" sz="2800" dirty="0"/>
              <a:t>Vztah práva a morálky</a:t>
            </a:r>
          </a:p>
        </p:txBody>
      </p:sp>
    </p:spTree>
    <p:extLst>
      <p:ext uri="{BB962C8B-B14F-4D97-AF65-F5344CB8AC3E}">
        <p14:creationId xmlns:p14="http://schemas.microsoft.com/office/powerpoint/2010/main" val="2387653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1007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92771"/>
            <a:ext cx="8915400" cy="5675587"/>
          </a:xfrm>
        </p:spPr>
        <p:txBody>
          <a:bodyPr>
            <a:noAutofit/>
          </a:bodyPr>
          <a:lstStyle/>
          <a:p>
            <a:r>
              <a:rPr lang="cs-CZ" sz="2400" dirty="0"/>
              <a:t>Právo je institut nepoměrně mladší než morálka;</a:t>
            </a:r>
          </a:p>
          <a:p>
            <a:r>
              <a:rPr lang="cs-CZ" sz="2400" dirty="0"/>
              <a:t>Právo je souhrn norem chování vydaných státem, morálka je ve své struktuře daleko bohatší  - obsahuje názory představy, pocity a morální přesvědčení, morální pravidla chování apod.;</a:t>
            </a:r>
          </a:p>
          <a:p>
            <a:r>
              <a:rPr lang="cs-CZ" sz="2400" dirty="0"/>
              <a:t>Projevem práva jsou právní akty – zákon, smlouva, rozsudek soudu apod., projevem morálky je především veřejné mínění;</a:t>
            </a:r>
          </a:p>
          <a:p>
            <a:r>
              <a:rPr lang="cs-CZ" sz="2400" dirty="0"/>
              <a:t>Morální normy pokrývají mnohem širší oblast společenských vztahů než právo;</a:t>
            </a:r>
          </a:p>
          <a:p>
            <a:r>
              <a:rPr lang="cs-CZ" sz="2400" dirty="0"/>
              <a:t>Právní normy jsou přesné a konkrétně vymezené, morální normy jsou daleko nejčitelnější;</a:t>
            </a:r>
          </a:p>
          <a:p>
            <a:r>
              <a:rPr lang="cs-CZ" sz="2400" dirty="0"/>
              <a:t>Chování podle práva je vynutitelné státní mocí;</a:t>
            </a:r>
          </a:p>
        </p:txBody>
      </p:sp>
    </p:spTree>
    <p:extLst>
      <p:ext uri="{BB962C8B-B14F-4D97-AF65-F5344CB8AC3E}">
        <p14:creationId xmlns:p14="http://schemas.microsoft.com/office/powerpoint/2010/main" val="2113128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Právo objektivní </a:t>
            </a:r>
            <a:r>
              <a:rPr lang="cs-CZ" dirty="0"/>
              <a:t>a subjektivní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Právo objektivní – existující soubor platných právních norem – tedy právo psané; </a:t>
            </a:r>
          </a:p>
          <a:p>
            <a:pPr marL="0" indent="0">
              <a:buNone/>
            </a:pPr>
            <a:r>
              <a:rPr lang="cs-CZ" sz="2800" dirty="0"/>
              <a:t>(LAW) – právo  jako zákon, precedens = objektivní;</a:t>
            </a:r>
          </a:p>
          <a:p>
            <a:r>
              <a:rPr lang="cs-CZ" sz="2800" dirty="0"/>
              <a:t>Právo subjektivní – možnost subjektu chovat se určitým způsobem a vyžadovat totéž od jiných, tedy jako určitý nárok subjektu;</a:t>
            </a:r>
          </a:p>
          <a:p>
            <a:pPr marL="0" indent="0">
              <a:buNone/>
            </a:pPr>
            <a:r>
              <a:rPr lang="cs-CZ" sz="2800" dirty="0"/>
              <a:t>(RIGHT) – právo jako nárok, oprávnění </a:t>
            </a:r>
            <a:r>
              <a:rPr lang="cs-CZ" sz="2800"/>
              <a:t>= subjektivní;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03245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2182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945931"/>
            <a:ext cx="8915400" cy="5659821"/>
          </a:xfrm>
        </p:spPr>
        <p:txBody>
          <a:bodyPr>
            <a:noAutofit/>
          </a:bodyPr>
          <a:lstStyle/>
          <a:p>
            <a:r>
              <a:rPr lang="cs-CZ" sz="2000" b="1" dirty="0"/>
              <a:t>OBJEKTIVNÍM PRÁVEM – rozumíme uspořádaný soubor platných právních norem určitého státu  - dává odpověď na otázku „co je právo“; </a:t>
            </a:r>
          </a:p>
          <a:p>
            <a:r>
              <a:rPr lang="cs-CZ" sz="2000" dirty="0"/>
              <a:t>SUBJEKTIVNÍM PRÁVEM  - rozumíme oprávnění subjektu chovat se podle práva. Je to míra faktické možnosti chování subjektu. Struktura subjektivního práva zahrnuje jak samotnou možnost chování, tak tomu odpovídající právní povinnost jiného právního subjektu.</a:t>
            </a:r>
          </a:p>
          <a:p>
            <a:endParaRPr lang="cs-CZ" sz="2000" dirty="0"/>
          </a:p>
          <a:p>
            <a:r>
              <a:rPr lang="cs-CZ" sz="2000" dirty="0"/>
              <a:t>Platné právo – de lege lata;</a:t>
            </a:r>
          </a:p>
          <a:p>
            <a:r>
              <a:rPr lang="cs-CZ" sz="2000" dirty="0"/>
              <a:t>Do budoucna regulované společenské vztahy – de lege </a:t>
            </a:r>
            <a:r>
              <a:rPr lang="cs-CZ" sz="2000" dirty="0" err="1"/>
              <a:t>ferenda</a:t>
            </a:r>
            <a:r>
              <a:rPr lang="cs-CZ" sz="2000" dirty="0"/>
              <a:t>;</a:t>
            </a:r>
          </a:p>
          <a:p>
            <a:endParaRPr lang="cs-CZ" sz="2000" dirty="0"/>
          </a:p>
          <a:p>
            <a:r>
              <a:rPr lang="cs-CZ" sz="2000" dirty="0"/>
              <a:t>PRÁVNÍ VĚDOMÍ – je souhrnem právních názorů a představ lidí o právu, ve kterém se odráží jak jejich vztah k právu, poznání a hodnocení práva, tak i jejich požadavky na právo, na jeho tvorbu, aplikaci a realizaci v životě společnosti; </a:t>
            </a:r>
          </a:p>
        </p:txBody>
      </p:sp>
    </p:spTree>
    <p:extLst>
      <p:ext uri="{BB962C8B-B14F-4D97-AF65-F5344CB8AC3E}">
        <p14:creationId xmlns:p14="http://schemas.microsoft.com/office/powerpoint/2010/main" val="2436715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Kontinentální evropský typ;</a:t>
            </a:r>
          </a:p>
          <a:p>
            <a:r>
              <a:rPr lang="cs-CZ" sz="2000" dirty="0"/>
              <a:t>Angloamerický typ;</a:t>
            </a:r>
          </a:p>
          <a:p>
            <a:r>
              <a:rPr lang="cs-CZ" sz="2000"/>
              <a:t>Islámský typ;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93228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479C3-5EDD-443C-BD39-98D6F204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Prameny práva - objektivního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48F3E-2DFC-453B-8B7B-3BB547733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Zákony a jiné normativní akty,</a:t>
            </a:r>
          </a:p>
          <a:p>
            <a:r>
              <a:rPr lang="cs-CZ" dirty="0"/>
              <a:t>Právní obyčeje,</a:t>
            </a:r>
          </a:p>
          <a:p>
            <a:r>
              <a:rPr lang="cs-CZ" dirty="0"/>
              <a:t>Soudní precedenty,</a:t>
            </a:r>
          </a:p>
          <a:p>
            <a:r>
              <a:rPr lang="cs-CZ" dirty="0"/>
              <a:t>Normativní smlouvy,</a:t>
            </a:r>
          </a:p>
          <a:p>
            <a:r>
              <a:rPr lang="cs-CZ" dirty="0"/>
              <a:t>Mezinárodní smlouvy,</a:t>
            </a:r>
          </a:p>
          <a:p>
            <a:r>
              <a:rPr lang="cs-CZ" dirty="0"/>
              <a:t>Některá rozhodnutí, nálezy a usnesení ústavních soudů,</a:t>
            </a:r>
          </a:p>
          <a:p>
            <a:r>
              <a:rPr lang="cs-CZ" dirty="0"/>
              <a:t>Obecné zásady právní, přirozená spravedlnost, ekvita a rozum, právní literatura, normativní odkazy na mimoprávní chování.</a:t>
            </a:r>
          </a:p>
        </p:txBody>
      </p:sp>
    </p:spTree>
    <p:extLst>
      <p:ext uri="{BB962C8B-B14F-4D97-AF65-F5344CB8AC3E}">
        <p14:creationId xmlns:p14="http://schemas.microsoft.com/office/powerpoint/2010/main" val="143448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FBAF9-4013-4DBD-9F57-725253FC9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4536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83CB6-BDAE-45E6-A814-3E379E559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61134"/>
            <a:ext cx="8915400" cy="505008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highlight>
                  <a:srgbClr val="FFFF00"/>
                </a:highlight>
              </a:rPr>
              <a:t>Normativní akty</a:t>
            </a:r>
          </a:p>
          <a:p>
            <a:pPr lvl="1"/>
            <a:r>
              <a:rPr lang="cs-CZ" dirty="0"/>
              <a:t>Právní normativní akty jsou výsledky činnosti orgánů veřejné moci a správy obsahující právní normy.</a:t>
            </a:r>
          </a:p>
          <a:p>
            <a:pPr lvl="1"/>
            <a:r>
              <a:rPr lang="cs-CZ" dirty="0"/>
              <a:t>Tzv. právní předpisy (právní řád, zákony a jiné právní předpisy, obecně závazné právní předpisy).</a:t>
            </a:r>
          </a:p>
          <a:p>
            <a:pPr lvl="1"/>
            <a:r>
              <a:rPr lang="cs-CZ" dirty="0"/>
              <a:t>Normativní akt nižšího stupně právní síly nesmí obsahově odporovat normativnímu aktu vyššího stupně právní síly.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Odvozené (sekundární) normativní akty,</a:t>
            </a:r>
          </a:p>
          <a:p>
            <a:pPr lvl="1"/>
            <a:r>
              <a:rPr lang="cs-CZ" dirty="0"/>
              <a:t>Prvotní normativní akty,</a:t>
            </a:r>
          </a:p>
          <a:p>
            <a:pPr lvl="1"/>
            <a:r>
              <a:rPr lang="cs-CZ" dirty="0"/>
              <a:t>Sbírka zákonů České republiky; základním druhem normativních aktů jsou zákony,</a:t>
            </a:r>
          </a:p>
          <a:p>
            <a:pPr lvl="1"/>
            <a:r>
              <a:rPr lang="cs-CZ" dirty="0"/>
              <a:t>Pojem – kodex; novela; nepřímá novela; ústavní zákon; Ústava;</a:t>
            </a:r>
          </a:p>
        </p:txBody>
      </p:sp>
    </p:spTree>
    <p:extLst>
      <p:ext uri="{BB962C8B-B14F-4D97-AF65-F5344CB8AC3E}">
        <p14:creationId xmlns:p14="http://schemas.microsoft.com/office/powerpoint/2010/main" val="1131768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4E7F3-0CF9-4582-8BCB-0F110FA2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4C100-679F-4A2D-ADD2-27646B0CA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936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FFFF00"/>
                </a:highlight>
              </a:rPr>
              <a:t>Obyčej</a:t>
            </a:r>
          </a:p>
          <a:p>
            <a:pPr lvl="1"/>
            <a:r>
              <a:rPr lang="cs-CZ" dirty="0"/>
              <a:t>Obyčeje jsou oficiálně nepsaná pravidla chování, ale existují soukromě psané sbírky obyčejových pravidel.</a:t>
            </a:r>
          </a:p>
          <a:p>
            <a:pPr marL="0" indent="0">
              <a:buNone/>
            </a:pPr>
            <a:endParaRPr lang="cs-CZ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cs-CZ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b="1" dirty="0">
                <a:highlight>
                  <a:srgbClr val="FFFF00"/>
                </a:highlight>
              </a:rPr>
              <a:t>Precedent</a:t>
            </a:r>
          </a:p>
          <a:p>
            <a:pPr lvl="1"/>
            <a:r>
              <a:rPr lang="cs-CZ" dirty="0"/>
              <a:t>Individuální  právní akt, a to soudní rozhodnutí nebo akt jiného státního orgánu, který nabývá normativního významu, jestliže se jím řeší případ dosud právními normami neregulovaný. První rozhodnutí se stává precedentem práva.</a:t>
            </a:r>
          </a:p>
          <a:p>
            <a:pPr lvl="1"/>
            <a:endParaRPr lang="cs-CZ" dirty="0"/>
          </a:p>
          <a:p>
            <a:pPr marL="57150" indent="0">
              <a:buNone/>
            </a:pPr>
            <a:r>
              <a:rPr lang="cs-CZ" b="1" dirty="0">
                <a:highlight>
                  <a:srgbClr val="FFFF00"/>
                </a:highlight>
              </a:rPr>
              <a:t>Normativní smlouva</a:t>
            </a:r>
          </a:p>
          <a:p>
            <a:pPr lvl="1"/>
            <a:r>
              <a:rPr lang="cs-CZ" dirty="0"/>
              <a:t>Smlouva je shodný projev vůle dvou nebo několika subjektů je zpravidla právní skutečností a jako taková jen zakládá, mění nebo ruší individuální právní vztah a nemá tedy obecný normativní význam.</a:t>
            </a:r>
          </a:p>
          <a:p>
            <a:pPr lvl="1"/>
            <a:r>
              <a:rPr lang="cs-CZ" dirty="0"/>
              <a:t>Roli pramene práva má, když její ustanovení jsou obecná a regulují závazně celou skupinu právních vztahů, které se musí utvářet v souladu s takovou smlouvou – normativní smlouva. (Mezinárodní smlouva, Rozhodnutí, nález a usnesení Ústavního soudu)</a:t>
            </a:r>
          </a:p>
        </p:txBody>
      </p:sp>
    </p:spTree>
    <p:extLst>
      <p:ext uri="{BB962C8B-B14F-4D97-AF65-F5344CB8AC3E}">
        <p14:creationId xmlns:p14="http://schemas.microsoft.com/office/powerpoint/2010/main" val="3127482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F8F7F-F511-4278-A6B9-6CE5EC737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Prameny práva České republiky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D4110-20E4-4213-A7A2-3369E5AD9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ighlight>
                  <a:srgbClr val="FFFF00"/>
                </a:highlight>
              </a:rPr>
              <a:t>Normativní akty, tj. právní předpisy.</a:t>
            </a:r>
          </a:p>
          <a:p>
            <a:pPr lvl="1"/>
            <a:r>
              <a:rPr lang="cs-CZ" dirty="0"/>
              <a:t>Podle toho, kdo má pravomoc vydávat normativní akty;</a:t>
            </a:r>
          </a:p>
          <a:p>
            <a:pPr lvl="1"/>
            <a:r>
              <a:rPr lang="cs-CZ" dirty="0"/>
              <a:t>Podle toho, zda jde o prvotní nebo odvozené normativní akty;</a:t>
            </a:r>
          </a:p>
          <a:p>
            <a:pPr lvl="1"/>
            <a:r>
              <a:rPr lang="cs-CZ" dirty="0"/>
              <a:t>Podle stupně právní síly;</a:t>
            </a:r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dirty="0"/>
              <a:t>V ČR pravomoc vydávat normativní akty mají tyto orgány:</a:t>
            </a:r>
          </a:p>
          <a:p>
            <a:pPr lvl="1"/>
            <a:r>
              <a:rPr lang="cs-CZ" dirty="0"/>
              <a:t>Parlament ČR, popř. Senát Parlamentu;</a:t>
            </a:r>
          </a:p>
          <a:p>
            <a:pPr lvl="1"/>
            <a:r>
              <a:rPr lang="cs-CZ" dirty="0"/>
              <a:t>Určité orgány výkonné moci, vláda, ministerstva, ústřední správní úřady, Česká národní banka, Nejvyšší kontrolní úřad;</a:t>
            </a:r>
          </a:p>
          <a:p>
            <a:pPr lvl="1"/>
            <a:r>
              <a:rPr lang="cs-CZ" dirty="0"/>
              <a:t>Orgány územních samosprávních celků a státní správy (veřejné správy);</a:t>
            </a:r>
          </a:p>
        </p:txBody>
      </p:sp>
    </p:spTree>
    <p:extLst>
      <p:ext uri="{BB962C8B-B14F-4D97-AF65-F5344CB8AC3E}">
        <p14:creationId xmlns:p14="http://schemas.microsoft.com/office/powerpoint/2010/main" val="297128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77AA7-8DD3-479D-8512-661346D12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C54C1C-4DDF-42BF-80F8-62197E2C9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/>
              <a:t>Obecně k pojmu stát a právo: </a:t>
            </a:r>
          </a:p>
          <a:p>
            <a:pPr lvl="1"/>
            <a:r>
              <a:rPr lang="cs-CZ" dirty="0"/>
              <a:t>Obecně k pojmu stát,</a:t>
            </a:r>
          </a:p>
          <a:p>
            <a:pPr lvl="1"/>
            <a:r>
              <a:rPr lang="cs-CZ" dirty="0"/>
              <a:t>Evropská unie,</a:t>
            </a:r>
          </a:p>
          <a:p>
            <a:pPr lvl="1"/>
            <a:r>
              <a:rPr lang="cs-CZ" dirty="0"/>
              <a:t>Pojem právo,</a:t>
            </a:r>
          </a:p>
          <a:p>
            <a:pPr lvl="1"/>
            <a:r>
              <a:rPr lang="cs-CZ" dirty="0"/>
              <a:t>Objektivní právo,</a:t>
            </a:r>
          </a:p>
          <a:p>
            <a:pPr lvl="1"/>
            <a:r>
              <a:rPr lang="cs-CZ" dirty="0"/>
              <a:t>Prameny práva,</a:t>
            </a:r>
          </a:p>
          <a:p>
            <a:pPr lvl="1"/>
            <a:r>
              <a:rPr lang="cs-CZ" dirty="0"/>
              <a:t>Právní normy,</a:t>
            </a:r>
          </a:p>
          <a:p>
            <a:pPr lvl="1"/>
            <a:r>
              <a:rPr lang="cs-CZ" dirty="0"/>
              <a:t>Systém práva.</a:t>
            </a:r>
          </a:p>
          <a:p>
            <a:pPr>
              <a:buFont typeface="+mj-lt"/>
              <a:buAutoNum type="arabicPeriod"/>
            </a:pPr>
            <a:r>
              <a:rPr lang="cs-CZ" dirty="0"/>
              <a:t>Subjektivní právo</a:t>
            </a:r>
          </a:p>
          <a:p>
            <a:pPr>
              <a:buFont typeface="+mj-lt"/>
              <a:buAutoNum type="arabicPeriod"/>
            </a:pPr>
            <a:r>
              <a:rPr lang="cs-CZ" dirty="0"/>
              <a:t>Proces aplikace a uskutečňování práva</a:t>
            </a:r>
          </a:p>
        </p:txBody>
      </p:sp>
    </p:spTree>
    <p:extLst>
      <p:ext uri="{BB962C8B-B14F-4D97-AF65-F5344CB8AC3E}">
        <p14:creationId xmlns:p14="http://schemas.microsoft.com/office/powerpoint/2010/main" val="4100054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6DACB-9EBC-4E55-8384-681EB723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4F9D7E-1DC3-4D5A-809D-6D5AD7EF4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28711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Druhy normativních aktů</a:t>
            </a:r>
          </a:p>
          <a:p>
            <a:r>
              <a:rPr lang="cs-CZ" b="1" dirty="0"/>
              <a:t>Zákonodárné akty, </a:t>
            </a:r>
            <a:r>
              <a:rPr lang="cs-CZ" dirty="0"/>
              <a:t>tj. zákony včetně ústavních zákonů, zákonná opatření Senátu; </a:t>
            </a:r>
          </a:p>
          <a:p>
            <a:endParaRPr lang="cs-CZ" dirty="0"/>
          </a:p>
          <a:p>
            <a:r>
              <a:rPr lang="cs-CZ" b="1" dirty="0"/>
              <a:t>Normativní akty</a:t>
            </a:r>
          </a:p>
          <a:p>
            <a:pPr lvl="1"/>
            <a:r>
              <a:rPr lang="cs-CZ" dirty="0"/>
              <a:t>Nařízení vlády;</a:t>
            </a:r>
          </a:p>
          <a:p>
            <a:pPr lvl="1"/>
            <a:r>
              <a:rPr lang="cs-CZ" dirty="0"/>
              <a:t>Právní předpisy vydávané ministerstvy a jinými úředními správními úřady a Českou národní bankou („vyhláška“);</a:t>
            </a:r>
          </a:p>
          <a:p>
            <a:pPr indent="-285750"/>
            <a:r>
              <a:rPr lang="cs-CZ" b="1" dirty="0"/>
              <a:t>Územní normativní akty orgánů samosprávy a státní správy</a:t>
            </a:r>
          </a:p>
          <a:p>
            <a:pPr lvl="1"/>
            <a:r>
              <a:rPr lang="cs-CZ" dirty="0"/>
              <a:t>Obecně závazné vyhlášky kraje, obecně závazné vyhlášky obce;</a:t>
            </a:r>
          </a:p>
          <a:p>
            <a:pPr lvl="1"/>
            <a:r>
              <a:rPr lang="cs-CZ" dirty="0"/>
              <a:t>Nařízení kraje, nařízení obce;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Sbírka zákonů;</a:t>
            </a:r>
          </a:p>
          <a:p>
            <a:pPr marL="0" indent="0">
              <a:buNone/>
            </a:pPr>
            <a:r>
              <a:rPr lang="cs-CZ" dirty="0"/>
              <a:t>Věstník právních předpisů kraje;</a:t>
            </a:r>
          </a:p>
        </p:txBody>
      </p:sp>
    </p:spTree>
    <p:extLst>
      <p:ext uri="{BB962C8B-B14F-4D97-AF65-F5344CB8AC3E}">
        <p14:creationId xmlns:p14="http://schemas.microsoft.com/office/powerpoint/2010/main" val="236501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A4FD2-A1E2-4ABB-B859-3C3AE424C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FE7775-D5FF-46D9-BB5A-0E1B1356D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287112"/>
          </a:xfrm>
        </p:spPr>
        <p:txBody>
          <a:bodyPr/>
          <a:lstStyle/>
          <a:p>
            <a:r>
              <a:rPr lang="cs-CZ" b="1" dirty="0">
                <a:highlight>
                  <a:srgbClr val="FFFF00"/>
                </a:highlight>
              </a:rPr>
              <a:t>Mezinárodní smlouvy</a:t>
            </a:r>
          </a:p>
          <a:p>
            <a:pPr marL="400050" lvl="1" indent="0">
              <a:buNone/>
            </a:pPr>
            <a:r>
              <a:rPr lang="cs-CZ" sz="1800" dirty="0"/>
              <a:t>Považují se za pramen vnitrostátního práva ČR, pokud jsou schváleny Parlamentem a jsou ratifikovány a vyhlášeny (čl. 10 Ústavy). Jsou bezprostředně závazné a mají předost před zákonem. </a:t>
            </a:r>
          </a:p>
          <a:p>
            <a:pPr marL="400050" lvl="1" indent="0">
              <a:buNone/>
            </a:pPr>
            <a:r>
              <a:rPr lang="cs-CZ" sz="1800" dirty="0"/>
              <a:t>Mezinárodní smlouvy se uveřejňují ve „Sbírce mezinárodních smluv“.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highlight>
                  <a:srgbClr val="FFFF00"/>
                </a:highlight>
              </a:rPr>
              <a:t>Rozhodnutí Ústavního soudu </a:t>
            </a:r>
            <a:r>
              <a:rPr lang="cs-CZ" dirty="0"/>
              <a:t>mají význam na úrovni pramenů práva. Vykonavatelná rozhodnutí Ústavního soudu jsou závazná pro všechny orgány a osoby.</a:t>
            </a:r>
          </a:p>
          <a:p>
            <a:pPr lvl="1"/>
            <a:r>
              <a:rPr lang="cs-CZ" dirty="0"/>
              <a:t>Nálezy – jimiž Ústavní soud rozhoduje o zrušení zákonů a jiných právních předpisů či jejich jednotlivých ustanovení pro rozpor s pramenem práva vyšší právní síly.</a:t>
            </a:r>
          </a:p>
          <a:p>
            <a:pPr lvl="1"/>
            <a:r>
              <a:rPr lang="cs-CZ" dirty="0"/>
              <a:t>Ostatní nálezy popřípadě usnesení Ústavního soudu.</a:t>
            </a:r>
          </a:p>
          <a:p>
            <a:pPr marL="57150" indent="0">
              <a:buNone/>
            </a:pPr>
            <a:r>
              <a:rPr lang="cs-CZ" dirty="0"/>
              <a:t>Sbírka nálezů a usnesení Ústavního soudu;</a:t>
            </a:r>
          </a:p>
        </p:txBody>
      </p:sp>
    </p:spTree>
    <p:extLst>
      <p:ext uri="{BB962C8B-B14F-4D97-AF65-F5344CB8AC3E}">
        <p14:creationId xmlns:p14="http://schemas.microsoft.com/office/powerpoint/2010/main" val="1235774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645CE-0AF4-4A50-8CF9-AC14AE904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unijního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08A664-49CA-497A-880A-300CA93E5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právo – je obsaženo ve Smlouvě o Evropské unii, v Amsterodamské smlouvě, ve Smlouvě z Nice …</a:t>
            </a:r>
          </a:p>
          <a:p>
            <a:r>
              <a:rPr lang="cs-CZ" dirty="0"/>
              <a:t>Sekundární právo – rozhodnutí Evropské rady, a dále tzv. společné postupy a společné postoje, o kterých rozhoduje a provádí je rovněž Evropská rada.</a:t>
            </a:r>
          </a:p>
          <a:p>
            <a:pPr lvl="1"/>
            <a:r>
              <a:rPr lang="cs-CZ" dirty="0"/>
              <a:t>Nařízení,</a:t>
            </a:r>
          </a:p>
          <a:p>
            <a:pPr lvl="1"/>
            <a:r>
              <a:rPr lang="cs-CZ" dirty="0"/>
              <a:t>Směrnice,</a:t>
            </a:r>
          </a:p>
          <a:p>
            <a:pPr lvl="1"/>
            <a:r>
              <a:rPr lang="cs-CZ" dirty="0"/>
              <a:t>Rozhodnutí, doporučení a stanoviska.</a:t>
            </a:r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dirty="0"/>
              <a:t>Obecné zásady právní, soudcovské právo.</a:t>
            </a:r>
          </a:p>
        </p:txBody>
      </p:sp>
    </p:spTree>
    <p:extLst>
      <p:ext uri="{BB962C8B-B14F-4D97-AF65-F5344CB8AC3E}">
        <p14:creationId xmlns:p14="http://schemas.microsoft.com/office/powerpoint/2010/main" val="1793520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D2E4C-4C4E-4B90-A135-E7A52E7E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Prameny práva -  subjektivního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39B46-23EB-46AE-BA77-BF00D9BB4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Subjektivním právem označujeme možnost subjektu chovat se podle práva a žádat totéž po ostatních. Prameny subjektivního práva se nazývají právní skutečnosti.</a:t>
            </a:r>
          </a:p>
          <a:p>
            <a:pPr marL="0" indent="0">
              <a:buNone/>
            </a:pPr>
            <a:r>
              <a:rPr lang="cs-CZ" b="1" dirty="0"/>
              <a:t>PRÁVNÍ SKUTEČNOST – </a:t>
            </a:r>
            <a:r>
              <a:rPr lang="cs-CZ" dirty="0"/>
              <a:t>je taková skutečnost, která podle zákona samotného musí nastat, aby se někdo stal subjektem práv a povinností, které jsou obecně stanoveny v zákoně.</a:t>
            </a:r>
          </a:p>
          <a:p>
            <a:r>
              <a:rPr lang="cs-CZ" b="1" dirty="0"/>
              <a:t>Autonomní právní skutečnosti – </a:t>
            </a:r>
            <a:r>
              <a:rPr lang="cs-CZ" dirty="0"/>
              <a:t>skutečnosti spočívající ve volním chování lidí, s nímž právní norma spojuje vznik právních následků – nazývají se úkony (úkony právní, úkony protiprávní).</a:t>
            </a:r>
          </a:p>
          <a:p>
            <a:r>
              <a:rPr lang="cs-CZ" dirty="0"/>
              <a:t>Právní skutečnosti na lidské vůli nezávislé  - konstitutivní rozhodnutí úředních orgánů, právní události (požár, smrt, narození …), jiné v zákoně stanovené skutečnosti (nález ztracené věci, hlasování, odvracení někomu jinému hrozící škody, 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654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DBC0A-3E25-445C-82FC-A0174F499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Pojem právní 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B8F22-2972-486E-AD4E-B4FDA7308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Právní norma je vydaná státem v určité formě:</a:t>
            </a:r>
          </a:p>
          <a:p>
            <a:pPr lvl="1"/>
            <a:r>
              <a:rPr lang="cs-CZ" dirty="0"/>
              <a:t>Psaná;</a:t>
            </a:r>
          </a:p>
          <a:p>
            <a:pPr lvl="1"/>
            <a:r>
              <a:rPr lang="cs-CZ" dirty="0"/>
              <a:t>Veřejně dostupná, může se s ní každý seznámit;</a:t>
            </a:r>
          </a:p>
          <a:p>
            <a:pPr lvl="1"/>
            <a:r>
              <a:rPr lang="cs-CZ" dirty="0"/>
              <a:t>Je jedním z pramenů práva, tj. právní norma je vždy určitým systémovým prvkem pramene práva.</a:t>
            </a:r>
          </a:p>
          <a:p>
            <a:pPr lvl="1"/>
            <a:endParaRPr lang="cs-CZ" dirty="0"/>
          </a:p>
          <a:p>
            <a:pPr marL="5715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663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DF249-19B9-4747-BC17-45EBA510A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norem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CDA495-97F9-484C-B077-7C581418A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HYPOTÉZA – podmínka realizace normy;</a:t>
            </a:r>
          </a:p>
          <a:p>
            <a:r>
              <a:rPr lang="cs-CZ" dirty="0"/>
              <a:t>DISPOZICE – vlastní pravidlo chování;</a:t>
            </a:r>
          </a:p>
          <a:p>
            <a:r>
              <a:rPr lang="cs-CZ" dirty="0"/>
              <a:t>SANKCE – následky nezachování normy;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DRUHY SANKCÍ</a:t>
            </a:r>
          </a:p>
          <a:p>
            <a:r>
              <a:rPr lang="cs-CZ" dirty="0"/>
              <a:t>Absolutně určité;</a:t>
            </a:r>
          </a:p>
          <a:p>
            <a:r>
              <a:rPr lang="cs-CZ" dirty="0"/>
              <a:t>Relativně určité;</a:t>
            </a:r>
          </a:p>
          <a:p>
            <a:r>
              <a:rPr lang="cs-CZ" dirty="0"/>
              <a:t>Sankce neurčité;</a:t>
            </a:r>
          </a:p>
        </p:txBody>
      </p:sp>
    </p:spTree>
    <p:extLst>
      <p:ext uri="{BB962C8B-B14F-4D97-AF65-F5344CB8AC3E}">
        <p14:creationId xmlns:p14="http://schemas.microsoft.com/office/powerpoint/2010/main" val="3664727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6D5E1-932C-4E71-AFBF-DFB156D1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právních norem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140DC-4680-40C1-8083-F0973608B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78384"/>
            <a:ext cx="8915400" cy="4632838"/>
          </a:xfrm>
        </p:spPr>
        <p:txBody>
          <a:bodyPr/>
          <a:lstStyle/>
          <a:p>
            <a:r>
              <a:rPr lang="cs-CZ" dirty="0"/>
              <a:t>Podle právní síly;</a:t>
            </a:r>
          </a:p>
          <a:p>
            <a:r>
              <a:rPr lang="cs-CZ" dirty="0"/>
              <a:t>Podle orgánu, který je vydal – </a:t>
            </a:r>
          </a:p>
          <a:p>
            <a:pPr lvl="1"/>
            <a:r>
              <a:rPr lang="cs-CZ" dirty="0"/>
              <a:t>prvotní, druhotné, </a:t>
            </a:r>
          </a:p>
          <a:p>
            <a:pPr lvl="1"/>
            <a:r>
              <a:rPr lang="cs-CZ" dirty="0"/>
              <a:t>podle povahy hypotézy (obecné, speciální), </a:t>
            </a:r>
          </a:p>
          <a:p>
            <a:pPr lvl="1"/>
            <a:r>
              <a:rPr lang="cs-CZ" dirty="0"/>
              <a:t>podle povahy dispozice (kogentní, dispozitivní),</a:t>
            </a:r>
          </a:p>
          <a:p>
            <a:pPr lvl="1"/>
            <a:r>
              <a:rPr lang="cs-CZ" dirty="0"/>
              <a:t>podle právního odvětví,</a:t>
            </a:r>
          </a:p>
          <a:p>
            <a:pPr lvl="1"/>
            <a:r>
              <a:rPr lang="cs-CZ" dirty="0"/>
              <a:t>podle metody úpravy (normy hmotného práva, normy procesního práva),</a:t>
            </a:r>
          </a:p>
          <a:p>
            <a:pPr lvl="1"/>
            <a:r>
              <a:rPr lang="cs-CZ" dirty="0"/>
              <a:t>podle působnosti (časová, místní, osobní),</a:t>
            </a:r>
          </a:p>
          <a:p>
            <a:pPr lvl="1"/>
            <a:r>
              <a:rPr lang="cs-CZ" dirty="0"/>
              <a:t>právní normy odkazující a blanketové,</a:t>
            </a:r>
          </a:p>
          <a:p>
            <a:pPr lvl="1"/>
            <a:r>
              <a:rPr lang="cs-CZ" dirty="0"/>
              <a:t>zmocňovací právní normy (generální, konkrétní),</a:t>
            </a:r>
          </a:p>
          <a:p>
            <a:pPr lvl="1"/>
            <a:r>
              <a:rPr lang="cs-CZ" dirty="0"/>
              <a:t>kolizní právní normy,</a:t>
            </a:r>
          </a:p>
        </p:txBody>
      </p:sp>
    </p:spTree>
    <p:extLst>
      <p:ext uri="{BB962C8B-B14F-4D97-AF65-F5344CB8AC3E}">
        <p14:creationId xmlns:p14="http://schemas.microsoft.com/office/powerpoint/2010/main" val="25587869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1B61C-A0E1-44F2-B642-B0244B6A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Platnost, účinnost a působnost právní 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1FFDAE-4DDF-4D14-8104-AC41470C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31650"/>
            <a:ext cx="8915400" cy="45795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PLATNOST – představuje právně normativní existenci právní normy, skutečnost, že tato norma je součástí platného právního řádu. </a:t>
            </a:r>
          </a:p>
          <a:p>
            <a:pPr lvl="1"/>
            <a:r>
              <a:rPr lang="cs-CZ" dirty="0"/>
              <a:t>Musí být vydána příslušným orgánem v mezích jeho pravomocí;</a:t>
            </a:r>
          </a:p>
          <a:p>
            <a:pPr lvl="1"/>
            <a:r>
              <a:rPr lang="cs-CZ" dirty="0"/>
              <a:t>Musí být vyjádřena v náležité formě;</a:t>
            </a:r>
          </a:p>
          <a:p>
            <a:pPr lvl="1"/>
            <a:r>
              <a:rPr lang="cs-CZ" dirty="0"/>
              <a:t>Musí být vyhlášena způsobem stanoveným v zákoně.</a:t>
            </a:r>
          </a:p>
          <a:p>
            <a:r>
              <a:rPr lang="cs-CZ" dirty="0"/>
              <a:t>ÚČINNOST – znamená, že z ní jejím adresátům vznikají práva a povinnosti, tj. nastupují její právní účinky.</a:t>
            </a:r>
          </a:p>
          <a:p>
            <a:pPr marL="400050" lvl="1" indent="0">
              <a:buNone/>
            </a:pPr>
            <a:r>
              <a:rPr lang="cs-CZ" dirty="0" err="1"/>
              <a:t>Legisvakance</a:t>
            </a:r>
            <a:r>
              <a:rPr lang="cs-CZ" dirty="0"/>
              <a:t> – doba mezi platností a účinností právní normy.</a:t>
            </a:r>
          </a:p>
          <a:p>
            <a:pPr marL="400050" lvl="1" indent="0">
              <a:buNone/>
            </a:pPr>
            <a:r>
              <a:rPr lang="cs-CZ" dirty="0"/>
              <a:t>Retroaktivita – zpětná účinnost práva.</a:t>
            </a:r>
          </a:p>
          <a:p>
            <a:r>
              <a:rPr lang="cs-CZ" dirty="0"/>
              <a:t>PŮSOBNOST – určuje meze, v jakých se právní norma použije.</a:t>
            </a:r>
          </a:p>
          <a:p>
            <a:pPr lvl="1"/>
            <a:r>
              <a:rPr lang="cs-CZ" dirty="0"/>
              <a:t>Věcná;</a:t>
            </a:r>
          </a:p>
          <a:p>
            <a:pPr lvl="1"/>
            <a:r>
              <a:rPr lang="cs-CZ" dirty="0"/>
              <a:t>Časová;</a:t>
            </a:r>
          </a:p>
          <a:p>
            <a:pPr lvl="1"/>
            <a:r>
              <a:rPr lang="cs-CZ" dirty="0"/>
              <a:t>Místní; </a:t>
            </a:r>
          </a:p>
          <a:p>
            <a:pPr lvl="1"/>
            <a:r>
              <a:rPr lang="cs-CZ" dirty="0"/>
              <a:t>Osobní;</a:t>
            </a:r>
          </a:p>
        </p:txBody>
      </p:sp>
    </p:spTree>
    <p:extLst>
      <p:ext uri="{BB962C8B-B14F-4D97-AF65-F5344CB8AC3E}">
        <p14:creationId xmlns:p14="http://schemas.microsoft.com/office/powerpoint/2010/main" val="1829681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3293" y="624110"/>
            <a:ext cx="9651319" cy="1280890"/>
          </a:xfrm>
        </p:spPr>
        <p:txBody>
          <a:bodyPr/>
          <a:lstStyle/>
          <a:p>
            <a:r>
              <a:rPr lang="cs-CZ" sz="4000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Stát </a:t>
            </a:r>
            <a:r>
              <a:rPr lang="cs-CZ" sz="4000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Znaky a funkce státu, forma vláda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07172" y="1453243"/>
            <a:ext cx="9533071" cy="55781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Stát je určitou formou organizace společnosti, jejíž specifikum je adekvátní době, regionu a dalším faktorům …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cap="small" dirty="0">
                <a:highlight>
                  <a:srgbClr val="FFFF00"/>
                </a:highlight>
              </a:rPr>
              <a:t>Znaky státu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dirty="0"/>
              <a:t>Státní moc – zvláštní druh veřejné moci. Státní mechanismus – státní orgány, úřední osoby); </a:t>
            </a:r>
          </a:p>
          <a:p>
            <a:pPr marL="400050" lvl="1" indent="0">
              <a:buNone/>
            </a:pPr>
            <a:r>
              <a:rPr lang="cs-CZ" sz="2200" dirty="0"/>
              <a:t>Pravomocemi státního mechanismu se označují oprávnění, popřípadě povinnosti uskutečňovat státní moc určitým způsobem a metodami:</a:t>
            </a:r>
          </a:p>
          <a:p>
            <a:pPr lvl="1" indent="-342900"/>
            <a:r>
              <a:rPr lang="cs-CZ" sz="2200" dirty="0"/>
              <a:t> pravomoc normotvorná (zákonodárná), </a:t>
            </a:r>
          </a:p>
          <a:p>
            <a:pPr lvl="1" indent="-342900"/>
            <a:r>
              <a:rPr lang="cs-CZ" sz="2200" dirty="0"/>
              <a:t>výkonná a nařizovací pravomoc, </a:t>
            </a:r>
          </a:p>
          <a:p>
            <a:pPr lvl="1" indent="-342900"/>
            <a:r>
              <a:rPr lang="cs-CZ" sz="2200" dirty="0"/>
              <a:t>pravomoc rozhodovací, </a:t>
            </a:r>
          </a:p>
          <a:p>
            <a:pPr lvl="1" indent="-342900"/>
            <a:r>
              <a:rPr lang="cs-CZ" sz="2200" dirty="0"/>
              <a:t>kontrola, dozor, dohled.</a:t>
            </a:r>
          </a:p>
          <a:p>
            <a:pPr marL="400050" lvl="1" indent="0">
              <a:buNone/>
            </a:pPr>
            <a:r>
              <a:rPr lang="cs-CZ" sz="2200" dirty="0"/>
              <a:t>Modely realizace státní moci: koncentrace moci ve státě (diktatura) a dělba moci (demokracie).</a:t>
            </a:r>
          </a:p>
        </p:txBody>
      </p:sp>
    </p:spTree>
    <p:extLst>
      <p:ext uri="{BB962C8B-B14F-4D97-AF65-F5344CB8AC3E}">
        <p14:creationId xmlns:p14="http://schemas.microsoft.com/office/powerpoint/2010/main" val="161916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26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756745"/>
            <a:ext cx="8915400" cy="515447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2) </a:t>
            </a:r>
            <a:r>
              <a:rPr lang="cs-CZ" sz="2400" b="1" dirty="0"/>
              <a:t>Územní organizace obyvatelstva – </a:t>
            </a:r>
            <a:r>
              <a:rPr lang="cs-CZ" sz="2400" dirty="0"/>
              <a:t>stát organizuje obyvatelstvo podle území;</a:t>
            </a:r>
          </a:p>
          <a:p>
            <a:pPr marL="0" indent="0">
              <a:buNone/>
            </a:pPr>
            <a:r>
              <a:rPr lang="cs-CZ" sz="2400" dirty="0"/>
              <a:t>3) </a:t>
            </a:r>
            <a:r>
              <a:rPr lang="cs-CZ" sz="2400" b="1" dirty="0"/>
              <a:t>Suverenita a výlučnost. Suverenita neboli svrchovanost – </a:t>
            </a:r>
            <a:r>
              <a:rPr lang="cs-CZ" sz="2400" dirty="0"/>
              <a:t>je nezávislost státní moci na jakékoliv moci jiné jak vnitřní, tak vně státních hranic. </a:t>
            </a:r>
            <a:r>
              <a:rPr lang="cs-CZ" sz="2400" b="1" dirty="0"/>
              <a:t>Výlučnost – </a:t>
            </a:r>
            <a:r>
              <a:rPr lang="cs-CZ" sz="2400" dirty="0"/>
              <a:t>stát je jedinou organizací svého druhu na daném území.</a:t>
            </a:r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4) </a:t>
            </a:r>
            <a:r>
              <a:rPr lang="cs-CZ" sz="2400" b="1" dirty="0"/>
              <a:t>Existence daní a poplatků</a:t>
            </a:r>
            <a:r>
              <a:rPr lang="cs-CZ" sz="2400" dirty="0"/>
              <a:t>;</a:t>
            </a:r>
          </a:p>
          <a:p>
            <a:pPr marL="0" indent="0">
              <a:buNone/>
            </a:pPr>
            <a:r>
              <a:rPr lang="cs-CZ" sz="2400" dirty="0"/>
              <a:t>5) </a:t>
            </a:r>
            <a:r>
              <a:rPr lang="cs-CZ" sz="2400" b="1" dirty="0"/>
              <a:t>Existence práva;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3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66A7F-62F9-4C18-9B10-9F7B26D1F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0585A-9D9F-49F8-BFA2-D5D951696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66330"/>
            <a:ext cx="8915400" cy="63386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cap="small" dirty="0">
                <a:highlight>
                  <a:srgbClr val="FFFF00"/>
                </a:highlight>
              </a:rPr>
              <a:t>Funkce státu </a:t>
            </a:r>
          </a:p>
          <a:p>
            <a:r>
              <a:rPr lang="cs-CZ" sz="1800" dirty="0"/>
              <a:t>vnější (např. obrana státu, zahraniční věci);</a:t>
            </a:r>
          </a:p>
          <a:p>
            <a:r>
              <a:rPr lang="cs-CZ" dirty="0"/>
              <a:t> vnitřní (např. ekonomická, sociální, zdravotní, kulturní);</a:t>
            </a:r>
          </a:p>
          <a:p>
            <a:pPr marL="0" indent="0">
              <a:buNone/>
            </a:pPr>
            <a:r>
              <a:rPr lang="cs-CZ" sz="2400" b="1" cap="small" dirty="0">
                <a:highlight>
                  <a:srgbClr val="FFFF00"/>
                </a:highlight>
              </a:rPr>
              <a:t>Forma vlády</a:t>
            </a:r>
            <a:r>
              <a:rPr lang="cs-CZ" sz="2400" cap="small" dirty="0"/>
              <a:t> – </a:t>
            </a:r>
            <a:r>
              <a:rPr lang="cs-CZ" dirty="0"/>
              <a:t>vztah obyvatelstva ke státní moci, zejména možnostem účasti  nebo neúčasti na správě veřejných záležitostí včetně utváření orgánů, jejich povahy a složení.</a:t>
            </a:r>
            <a:endParaRPr lang="cs-CZ" b="1" cap="small" dirty="0"/>
          </a:p>
          <a:p>
            <a:r>
              <a:rPr lang="cs-CZ" sz="1800" dirty="0"/>
              <a:t>demokratická (demokracie přímá a demokracie nepřímá); </a:t>
            </a:r>
          </a:p>
          <a:p>
            <a:pPr lvl="1"/>
            <a:r>
              <a:rPr lang="cs-CZ" dirty="0"/>
              <a:t>Demokracie přímá – umožňuje všem, jimž je přiznáno rovné právo účasti na správě státu, bezprostředně rozhodnout o veřejných záležitostech celospolečenského nebo místního významu (referendum). </a:t>
            </a:r>
          </a:p>
          <a:p>
            <a:pPr marL="457200" lvl="1" indent="0">
              <a:buNone/>
            </a:pPr>
            <a:r>
              <a:rPr lang="cs-CZ" dirty="0"/>
              <a:t>Referendum – lidové hlasování může být obligatorní nebo fakultativní.       </a:t>
            </a:r>
          </a:p>
          <a:p>
            <a:pPr marL="457200" lvl="1" indent="0">
              <a:buNone/>
            </a:pPr>
            <a:r>
              <a:rPr lang="cs-CZ" dirty="0"/>
              <a:t>Plebiscit – lidové hlasování, předmětem jsou otázky změny či uchování formy státu a tím i stávajícího politického zřízení nebo otázek území.</a:t>
            </a:r>
          </a:p>
          <a:p>
            <a:pPr lvl="1"/>
            <a:r>
              <a:rPr lang="cs-CZ" dirty="0"/>
              <a:t>Demokracie nepřímá (zastupitelská) – stav, kdy se obyvatelstvo účastní správy veřejných záležitostí nepřímo, tedy prostřednictvím volených zástupců.</a:t>
            </a:r>
          </a:p>
          <a:p>
            <a:r>
              <a:rPr lang="cs-CZ" sz="1800" dirty="0"/>
              <a:t>nedemokratická, totalitní;</a:t>
            </a:r>
          </a:p>
          <a:p>
            <a:pPr lvl="1"/>
            <a:r>
              <a:rPr lang="cs-CZ" dirty="0"/>
              <a:t>Vlády jednotlivce nebo malé skupiny lidí či vedení politické strany, kteří jako vládnoucí subjekt soustřeďují do svých rukou podstatnou část moci a z pozice síly odmítají demokratické spravování státu.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236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7849"/>
          </a:xfrm>
        </p:spPr>
        <p:txBody>
          <a:bodyPr>
            <a:normAutofit/>
          </a:bodyPr>
          <a:lstStyle/>
          <a:p>
            <a:r>
              <a:rPr lang="cs-CZ" sz="2400" b="1" cap="small" dirty="0">
                <a:solidFill>
                  <a:schemeClr val="tx1"/>
                </a:solidFill>
                <a:highlight>
                  <a:srgbClr val="FFFF00"/>
                </a:highlight>
              </a:rPr>
              <a:t>Povaha a složení nejvyšších státních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77006"/>
            <a:ext cx="7861074" cy="5580993"/>
          </a:xfrm>
        </p:spPr>
        <p:txBody>
          <a:bodyPr>
            <a:noAutofit/>
          </a:bodyPr>
          <a:lstStyle/>
          <a:p>
            <a:r>
              <a:rPr lang="cs-CZ" sz="2400" dirty="0"/>
              <a:t>Hlava státu;</a:t>
            </a:r>
          </a:p>
          <a:p>
            <a:r>
              <a:rPr lang="cs-CZ" sz="2400" dirty="0"/>
              <a:t>Nejvyšší zastupitelský orgán (zákonodárný);</a:t>
            </a:r>
          </a:p>
          <a:p>
            <a:r>
              <a:rPr lang="cs-CZ" sz="2400" dirty="0"/>
              <a:t>Nejvyšší výkonný orgán;</a:t>
            </a:r>
          </a:p>
          <a:p>
            <a:r>
              <a:rPr lang="cs-CZ" sz="2400" dirty="0"/>
              <a:t>Nejvyšší soudní orgán;</a:t>
            </a:r>
          </a:p>
          <a:p>
            <a:pPr marL="0" indent="0">
              <a:buNone/>
            </a:pPr>
            <a:r>
              <a:rPr lang="cs-CZ" sz="2400" dirty="0"/>
              <a:t>Podle povahy vzájemných vztahů mezi hlavou státu, zákonodárným a výkonným orgánem můžeme rozlišovat:</a:t>
            </a:r>
          </a:p>
          <a:p>
            <a:r>
              <a:rPr lang="cs-CZ" sz="2400" dirty="0"/>
              <a:t>Parlamentní republika;</a:t>
            </a:r>
          </a:p>
          <a:p>
            <a:r>
              <a:rPr lang="cs-CZ" sz="2400" dirty="0"/>
              <a:t>Prezidentská republika;</a:t>
            </a:r>
          </a:p>
          <a:p>
            <a:r>
              <a:rPr lang="cs-CZ" sz="2400" dirty="0"/>
              <a:t>Parlamentní monarchie;</a:t>
            </a:r>
          </a:p>
          <a:p>
            <a:r>
              <a:rPr lang="cs-CZ" sz="2400" dirty="0"/>
              <a:t>Dualistická monarchie;</a:t>
            </a:r>
          </a:p>
          <a:p>
            <a:r>
              <a:rPr lang="cs-CZ" sz="2400" dirty="0"/>
              <a:t>Jiné formy vlády;</a:t>
            </a:r>
          </a:p>
        </p:txBody>
      </p:sp>
    </p:spTree>
    <p:extLst>
      <p:ext uri="{BB962C8B-B14F-4D97-AF65-F5344CB8AC3E}">
        <p14:creationId xmlns:p14="http://schemas.microsoft.com/office/powerpoint/2010/main" val="13557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90290"/>
          </a:xfrm>
        </p:spPr>
        <p:txBody>
          <a:bodyPr>
            <a:normAutofit fontScale="90000"/>
          </a:bodyPr>
          <a:lstStyle/>
          <a:p>
            <a:pPr algn="ctr"/>
            <a:endParaRPr lang="cs-CZ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087821"/>
            <a:ext cx="8915400" cy="48234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b="1" dirty="0">
                <a:highlight>
                  <a:srgbClr val="FFFF00"/>
                </a:highlight>
              </a:rPr>
              <a:t>Členění státu</a:t>
            </a:r>
          </a:p>
          <a:p>
            <a:r>
              <a:rPr lang="cs-CZ" sz="2400" dirty="0"/>
              <a:t>Stát unitární</a:t>
            </a:r>
          </a:p>
          <a:p>
            <a:pPr lvl="1"/>
            <a:r>
              <a:rPr lang="cs-CZ" sz="2200" dirty="0"/>
              <a:t>Vyznačuje se jednou soustavou nejvyšších státních orgánů a jednou ústavou, části unitárního státu mají pouze povahu administrativní jednotky.</a:t>
            </a:r>
          </a:p>
          <a:p>
            <a:r>
              <a:rPr lang="cs-CZ" sz="2400" dirty="0"/>
              <a:t>Stát složený</a:t>
            </a:r>
          </a:p>
          <a:p>
            <a:pPr lvl="1"/>
            <a:r>
              <a:rPr lang="cs-CZ" sz="2200" dirty="0"/>
              <a:t>Skládá se z několika členských států. Vyznačuje se dvojí soustavou nejvyšších státních orgánů, ústředním a nejvyššími orgány členských států. (federace, reálná unie).</a:t>
            </a:r>
          </a:p>
          <a:p>
            <a:r>
              <a:rPr lang="cs-CZ" sz="2400" dirty="0"/>
              <a:t>Jiné typy států;</a:t>
            </a:r>
          </a:p>
          <a:p>
            <a:pPr lvl="1"/>
            <a:r>
              <a:rPr lang="cs-CZ" sz="2200" dirty="0"/>
              <a:t>Personální unie.</a:t>
            </a:r>
          </a:p>
          <a:p>
            <a:pPr lvl="1"/>
            <a:r>
              <a:rPr lang="cs-CZ" sz="2200" dirty="0"/>
              <a:t>Konfederace.</a:t>
            </a:r>
          </a:p>
          <a:p>
            <a:pPr marL="0" indent="0">
              <a:buNone/>
            </a:pPr>
            <a:r>
              <a:rPr lang="cs-CZ" sz="2400" b="1" dirty="0">
                <a:highlight>
                  <a:srgbClr val="FFFF00"/>
                </a:highlight>
              </a:rPr>
              <a:t>Státní režim</a:t>
            </a:r>
          </a:p>
          <a:p>
            <a:r>
              <a:rPr lang="cs-CZ" sz="2400" dirty="0"/>
              <a:t>Demokratický;</a:t>
            </a:r>
          </a:p>
          <a:p>
            <a:r>
              <a:rPr lang="cs-CZ" sz="2400" dirty="0"/>
              <a:t>Nedemokratický;</a:t>
            </a:r>
          </a:p>
        </p:txBody>
      </p:sp>
    </p:spTree>
    <p:extLst>
      <p:ext uri="{BB962C8B-B14F-4D97-AF65-F5344CB8AC3E}">
        <p14:creationId xmlns:p14="http://schemas.microsoft.com/office/powerpoint/2010/main" val="538063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Evropská unie</a:t>
            </a:r>
            <a:endParaRPr lang="cs-CZ" dirty="0">
              <a:highlight>
                <a:srgbClr val="00FFFF"/>
              </a:highligh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7102" y="1277007"/>
            <a:ext cx="10637509" cy="5580993"/>
          </a:xfrm>
        </p:spPr>
        <p:txBody>
          <a:bodyPr>
            <a:normAutofit/>
          </a:bodyPr>
          <a:lstStyle/>
          <a:p>
            <a:r>
              <a:rPr lang="cs-CZ" sz="2000" dirty="0"/>
              <a:t>Padesátá léta 20. století - Evropské společenství uhlí a oceli (ESUO), Evropské společenství pro atomovou energii (EUROATOM), Evropské hospodářské společenství (EHS);</a:t>
            </a:r>
          </a:p>
          <a:p>
            <a:r>
              <a:rPr lang="cs-CZ" sz="2000" dirty="0"/>
              <a:t>1957 a 1965 – slučovací smlouvy Evropské společenství pro atomovou energii a Evropské hospodářské společenství – EVROPSKÉ SPOLEČENSTVÍ (ES); Společenství uhlí a oceli zaniklo;</a:t>
            </a:r>
          </a:p>
          <a:p>
            <a:r>
              <a:rPr lang="cs-CZ" sz="2000" dirty="0"/>
              <a:t>SMLOUVA O EVROPSKÉ UNII (Maastricht 7. 2. 1992, platná od 1. 11. 1993);</a:t>
            </a:r>
          </a:p>
          <a:p>
            <a:pPr lvl="1"/>
            <a:r>
              <a:rPr lang="cs-CZ" sz="2000" dirty="0"/>
              <a:t>I. pilíř – Evropská společenství;</a:t>
            </a:r>
          </a:p>
          <a:p>
            <a:pPr lvl="1"/>
            <a:r>
              <a:rPr lang="cs-CZ" sz="2000" dirty="0"/>
              <a:t>II. pilíř – Společná zahraniční a bezpečnostní politika;</a:t>
            </a:r>
          </a:p>
          <a:p>
            <a:pPr lvl="1"/>
            <a:r>
              <a:rPr lang="cs-CZ" sz="2000" dirty="0"/>
              <a:t>III. pilíř – Policejní a justiční spolupráce;</a:t>
            </a:r>
          </a:p>
          <a:p>
            <a:r>
              <a:rPr lang="cs-CZ" sz="2000" dirty="0"/>
              <a:t>SCHENGENSKÉ DOHODY (podepsaná 1985; prováděcí úmluva 1990; platná 1995);</a:t>
            </a:r>
          </a:p>
          <a:p>
            <a:r>
              <a:rPr lang="cs-CZ" sz="2000" dirty="0"/>
              <a:t>ČR 1. 5. 2004;</a:t>
            </a:r>
          </a:p>
          <a:p>
            <a:r>
              <a:rPr lang="cs-CZ" sz="2000" dirty="0"/>
              <a:t>LISABONSKÁ SMLOUVA (podepsaná 2007; platná 2009)</a:t>
            </a:r>
          </a:p>
          <a:p>
            <a:r>
              <a:rPr lang="cs-CZ" sz="2000" dirty="0"/>
              <a:t>K 1. 2. 2020 tvoří EU 27 evropských států;</a:t>
            </a:r>
          </a:p>
        </p:txBody>
      </p:sp>
    </p:spTree>
    <p:extLst>
      <p:ext uri="{BB962C8B-B14F-4D97-AF65-F5344CB8AC3E}">
        <p14:creationId xmlns:p14="http://schemas.microsoft.com/office/powerpoint/2010/main" val="416851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Pojem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Právo je zvláštní a specifický normativní systém;</a:t>
            </a:r>
          </a:p>
          <a:p>
            <a:r>
              <a:rPr lang="cs-CZ" sz="2000" dirty="0"/>
              <a:t>Právo můžeme definovat jako normativní soubor pravidel chování, která:</a:t>
            </a:r>
          </a:p>
          <a:p>
            <a:pPr lvl="1"/>
            <a:r>
              <a:rPr lang="cs-CZ" sz="2000" dirty="0"/>
              <a:t>Mají obecně závazný charakter;</a:t>
            </a:r>
          </a:p>
          <a:p>
            <a:pPr lvl="1"/>
            <a:r>
              <a:rPr lang="cs-CZ" sz="2000" dirty="0"/>
              <a:t>Jsou vydávána ve zvláštní, státem uznávané nebo stanovené formě;</a:t>
            </a:r>
          </a:p>
          <a:p>
            <a:pPr lvl="1"/>
            <a:r>
              <a:rPr lang="cs-CZ" sz="2000" dirty="0"/>
              <a:t>Jejich dodržování je vynutitelné státní mocí;</a:t>
            </a:r>
          </a:p>
          <a:p>
            <a:r>
              <a:rPr lang="cs-CZ" sz="2000" dirty="0"/>
              <a:t>Právní systém je otevřený, cílený, dynamický;</a:t>
            </a:r>
          </a:p>
          <a:p>
            <a:pPr marL="0" indent="0">
              <a:buNone/>
            </a:pPr>
            <a:r>
              <a:rPr lang="cs-CZ" sz="2000" dirty="0"/>
              <a:t>Právo je uspořádaný systém norem stanovených a vynutitelných státem. </a:t>
            </a:r>
          </a:p>
        </p:txBody>
      </p:sp>
    </p:spTree>
    <p:extLst>
      <p:ext uri="{BB962C8B-B14F-4D97-AF65-F5344CB8AC3E}">
        <p14:creationId xmlns:p14="http://schemas.microsoft.com/office/powerpoint/2010/main" val="90168448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1584</TotalTime>
  <Words>2067</Words>
  <Application>Microsoft Office PowerPoint</Application>
  <PresentationFormat>Širokoúhlá obrazovka</PresentationFormat>
  <Paragraphs>220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Wingdings 3</vt:lpstr>
      <vt:lpstr>Stébla</vt:lpstr>
      <vt:lpstr>Právní nauka</vt:lpstr>
      <vt:lpstr>Obsah přednášek</vt:lpstr>
      <vt:lpstr>Stát - Znaky a funkce státu, forma vláda</vt:lpstr>
      <vt:lpstr>Prezentace aplikace PowerPoint</vt:lpstr>
      <vt:lpstr>Prezentace aplikace PowerPoint</vt:lpstr>
      <vt:lpstr>Povaha a složení nejvyšších státních orgánů</vt:lpstr>
      <vt:lpstr>Prezentace aplikace PowerPoint</vt:lpstr>
      <vt:lpstr>Evropská unie</vt:lpstr>
      <vt:lpstr>Pojem právo</vt:lpstr>
      <vt:lpstr>Funkce práva ve společnosti</vt:lpstr>
      <vt:lpstr>Vztah práva a ostatních normativních systémů</vt:lpstr>
      <vt:lpstr>Prezentace aplikace PowerPoint</vt:lpstr>
      <vt:lpstr>Právo objektivní a subjektivní</vt:lpstr>
      <vt:lpstr>Prezentace aplikace PowerPoint</vt:lpstr>
      <vt:lpstr>Právní kultury</vt:lpstr>
      <vt:lpstr>Prameny práva - objektivního</vt:lpstr>
      <vt:lpstr>Prezentace aplikace PowerPoint</vt:lpstr>
      <vt:lpstr>Prezentace aplikace PowerPoint</vt:lpstr>
      <vt:lpstr>Prameny práva České republiky</vt:lpstr>
      <vt:lpstr>Prezentace aplikace PowerPoint</vt:lpstr>
      <vt:lpstr>Prezentace aplikace PowerPoint</vt:lpstr>
      <vt:lpstr>Prameny unijního práva</vt:lpstr>
      <vt:lpstr>Prameny práva -  subjektivního</vt:lpstr>
      <vt:lpstr>Pojem právní normy</vt:lpstr>
      <vt:lpstr>Struktura norem práva</vt:lpstr>
      <vt:lpstr>Druhy právních norem</vt:lpstr>
      <vt:lpstr>Platnost, účinnost a působnost právní normy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Student</dc:creator>
  <cp:lastModifiedBy>Kateřina Šmejkalová</cp:lastModifiedBy>
  <cp:revision>51</cp:revision>
  <dcterms:created xsi:type="dcterms:W3CDTF">2020-02-17T08:31:06Z</dcterms:created>
  <dcterms:modified xsi:type="dcterms:W3CDTF">2021-04-08T09:36:26Z</dcterms:modified>
</cp:coreProperties>
</file>