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4" r:id="rId9"/>
    <p:sldId id="260"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ent canal" initials="lc" lastIdx="0" clrIdx="0">
    <p:extLst>
      <p:ext uri="{19B8F6BF-5375-455C-9EA6-DF929625EA0E}">
        <p15:presenceInfo xmlns:p15="http://schemas.microsoft.com/office/powerpoint/2012/main" userId="345ca63bcea48ee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629" y="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B484D6B8-4119-4DAD-8943-35D243A4DDDC}" type="datetimeFigureOut">
              <a:rPr lang="fr-FR" smtClean="0"/>
              <a:t>10/03/2021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10D2CA4-717E-44A0-A4E2-9B924323D9E9}" type="slidenum">
              <a:rPr lang="fr-FR" smtClean="0"/>
              <a:t>‹N°›</a:t>
            </a:fld>
            <a:endParaRPr lang="fr-FR"/>
          </a:p>
        </p:txBody>
      </p:sp>
    </p:spTree>
    <p:extLst>
      <p:ext uri="{BB962C8B-B14F-4D97-AF65-F5344CB8AC3E}">
        <p14:creationId xmlns:p14="http://schemas.microsoft.com/office/powerpoint/2010/main" val="3402854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484D6B8-4119-4DAD-8943-35D243A4DDDC}" type="datetimeFigureOut">
              <a:rPr lang="fr-FR" smtClean="0"/>
              <a:t>10/03/2021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10D2CA4-717E-44A0-A4E2-9B924323D9E9}" type="slidenum">
              <a:rPr lang="fr-FR" smtClean="0"/>
              <a:t>‹N°›</a:t>
            </a:fld>
            <a:endParaRPr lang="fr-FR"/>
          </a:p>
        </p:txBody>
      </p:sp>
    </p:spTree>
    <p:extLst>
      <p:ext uri="{BB962C8B-B14F-4D97-AF65-F5344CB8AC3E}">
        <p14:creationId xmlns:p14="http://schemas.microsoft.com/office/powerpoint/2010/main" val="26202731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484D6B8-4119-4DAD-8943-35D243A4DDDC}" type="datetimeFigureOut">
              <a:rPr lang="fr-FR" smtClean="0"/>
              <a:t>10/03/2021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10D2CA4-717E-44A0-A4E2-9B924323D9E9}" type="slidenum">
              <a:rPr lang="fr-FR" smtClean="0"/>
              <a:t>‹N°›</a:t>
            </a:fld>
            <a:endParaRPr lang="fr-FR"/>
          </a:p>
        </p:txBody>
      </p:sp>
    </p:spTree>
    <p:extLst>
      <p:ext uri="{BB962C8B-B14F-4D97-AF65-F5344CB8AC3E}">
        <p14:creationId xmlns:p14="http://schemas.microsoft.com/office/powerpoint/2010/main" val="3179853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484D6B8-4119-4DAD-8943-35D243A4DDDC}" type="datetimeFigureOut">
              <a:rPr lang="fr-FR" smtClean="0"/>
              <a:t>10/03/2021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10D2CA4-717E-44A0-A4E2-9B924323D9E9}" type="slidenum">
              <a:rPr lang="fr-FR" smtClean="0"/>
              <a:t>‹N°›</a:t>
            </a:fld>
            <a:endParaRPr lang="fr-FR"/>
          </a:p>
        </p:txBody>
      </p:sp>
    </p:spTree>
    <p:extLst>
      <p:ext uri="{BB962C8B-B14F-4D97-AF65-F5344CB8AC3E}">
        <p14:creationId xmlns:p14="http://schemas.microsoft.com/office/powerpoint/2010/main" val="4214663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B484D6B8-4119-4DAD-8943-35D243A4DDDC}" type="datetimeFigureOut">
              <a:rPr lang="fr-FR" smtClean="0"/>
              <a:t>10/03/2021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10D2CA4-717E-44A0-A4E2-9B924323D9E9}" type="slidenum">
              <a:rPr lang="fr-FR" smtClean="0"/>
              <a:t>‹N°›</a:t>
            </a:fld>
            <a:endParaRPr lang="fr-FR"/>
          </a:p>
        </p:txBody>
      </p:sp>
    </p:spTree>
    <p:extLst>
      <p:ext uri="{BB962C8B-B14F-4D97-AF65-F5344CB8AC3E}">
        <p14:creationId xmlns:p14="http://schemas.microsoft.com/office/powerpoint/2010/main" val="471709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484D6B8-4119-4DAD-8943-35D243A4DDDC}" type="datetimeFigureOut">
              <a:rPr lang="fr-FR" smtClean="0"/>
              <a:t>10/03/2021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10D2CA4-717E-44A0-A4E2-9B924323D9E9}" type="slidenum">
              <a:rPr lang="fr-FR" smtClean="0"/>
              <a:t>‹N°›</a:t>
            </a:fld>
            <a:endParaRPr lang="fr-FR"/>
          </a:p>
        </p:txBody>
      </p:sp>
    </p:spTree>
    <p:extLst>
      <p:ext uri="{BB962C8B-B14F-4D97-AF65-F5344CB8AC3E}">
        <p14:creationId xmlns:p14="http://schemas.microsoft.com/office/powerpoint/2010/main" val="3113128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484D6B8-4119-4DAD-8943-35D243A4DDDC}" type="datetimeFigureOut">
              <a:rPr lang="fr-FR" smtClean="0"/>
              <a:t>10/03/2021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10D2CA4-717E-44A0-A4E2-9B924323D9E9}" type="slidenum">
              <a:rPr lang="fr-FR" smtClean="0"/>
              <a:t>‹N°›</a:t>
            </a:fld>
            <a:endParaRPr lang="fr-FR"/>
          </a:p>
        </p:txBody>
      </p:sp>
    </p:spTree>
    <p:extLst>
      <p:ext uri="{BB962C8B-B14F-4D97-AF65-F5344CB8AC3E}">
        <p14:creationId xmlns:p14="http://schemas.microsoft.com/office/powerpoint/2010/main" val="38643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B484D6B8-4119-4DAD-8943-35D243A4DDDC}" type="datetimeFigureOut">
              <a:rPr lang="fr-FR" smtClean="0"/>
              <a:t>10/03/2021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10D2CA4-717E-44A0-A4E2-9B924323D9E9}" type="slidenum">
              <a:rPr lang="fr-FR" smtClean="0"/>
              <a:t>‹N°›</a:t>
            </a:fld>
            <a:endParaRPr lang="fr-FR"/>
          </a:p>
        </p:txBody>
      </p:sp>
    </p:spTree>
    <p:extLst>
      <p:ext uri="{BB962C8B-B14F-4D97-AF65-F5344CB8AC3E}">
        <p14:creationId xmlns:p14="http://schemas.microsoft.com/office/powerpoint/2010/main" val="702500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484D6B8-4119-4DAD-8943-35D243A4DDDC}" type="datetimeFigureOut">
              <a:rPr lang="fr-FR" smtClean="0"/>
              <a:t>10/03/2021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10D2CA4-717E-44A0-A4E2-9B924323D9E9}" type="slidenum">
              <a:rPr lang="fr-FR" smtClean="0"/>
              <a:t>‹N°›</a:t>
            </a:fld>
            <a:endParaRPr lang="fr-FR"/>
          </a:p>
        </p:txBody>
      </p:sp>
    </p:spTree>
    <p:extLst>
      <p:ext uri="{BB962C8B-B14F-4D97-AF65-F5344CB8AC3E}">
        <p14:creationId xmlns:p14="http://schemas.microsoft.com/office/powerpoint/2010/main" val="29661568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B484D6B8-4119-4DAD-8943-35D243A4DDDC}" type="datetimeFigureOut">
              <a:rPr lang="fr-FR" smtClean="0"/>
              <a:t>10/03/2021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10D2CA4-717E-44A0-A4E2-9B924323D9E9}" type="slidenum">
              <a:rPr lang="fr-FR" smtClean="0"/>
              <a:t>‹N°›</a:t>
            </a:fld>
            <a:endParaRPr lang="fr-FR"/>
          </a:p>
        </p:txBody>
      </p:sp>
    </p:spTree>
    <p:extLst>
      <p:ext uri="{BB962C8B-B14F-4D97-AF65-F5344CB8AC3E}">
        <p14:creationId xmlns:p14="http://schemas.microsoft.com/office/powerpoint/2010/main" val="929570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B484D6B8-4119-4DAD-8943-35D243A4DDDC}" type="datetimeFigureOut">
              <a:rPr lang="fr-FR" smtClean="0"/>
              <a:t>10/03/2021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10D2CA4-717E-44A0-A4E2-9B924323D9E9}" type="slidenum">
              <a:rPr lang="fr-FR" smtClean="0"/>
              <a:t>‹N°›</a:t>
            </a:fld>
            <a:endParaRPr lang="fr-FR"/>
          </a:p>
        </p:txBody>
      </p:sp>
    </p:spTree>
    <p:extLst>
      <p:ext uri="{BB962C8B-B14F-4D97-AF65-F5344CB8AC3E}">
        <p14:creationId xmlns:p14="http://schemas.microsoft.com/office/powerpoint/2010/main" val="1740428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4D6B8-4119-4DAD-8943-35D243A4DDDC}" type="datetimeFigureOut">
              <a:rPr lang="fr-FR" smtClean="0"/>
              <a:t>10/03/2021</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0D2CA4-717E-44A0-A4E2-9B924323D9E9}" type="slidenum">
              <a:rPr lang="fr-FR" smtClean="0"/>
              <a:t>‹N°›</a:t>
            </a:fld>
            <a:endParaRPr lang="fr-FR"/>
          </a:p>
        </p:txBody>
      </p:sp>
    </p:spTree>
    <p:extLst>
      <p:ext uri="{BB962C8B-B14F-4D97-AF65-F5344CB8AC3E}">
        <p14:creationId xmlns:p14="http://schemas.microsoft.com/office/powerpoint/2010/main" val="5608159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s://www.youtube.com/watch?v=mApExS1Y-fM"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latin typeface="Times New Roman" panose="02020603050405020304" pitchFamily="18" charset="0"/>
                <a:cs typeface="Times New Roman" panose="02020603050405020304" pitchFamily="18" charset="0"/>
              </a:rPr>
              <a:t>I. Les </a:t>
            </a:r>
            <a:r>
              <a:rPr lang="fr-FR" dirty="0">
                <a:latin typeface="Times New Roman" panose="02020603050405020304" pitchFamily="18" charset="0"/>
                <a:cs typeface="Times New Roman" panose="02020603050405020304" pitchFamily="18" charset="0"/>
              </a:rPr>
              <a:t>procédés d’élaboration de l’argot </a:t>
            </a:r>
          </a:p>
        </p:txBody>
      </p:sp>
      <p:sp>
        <p:nvSpPr>
          <p:cNvPr id="3" name="Sous-titre 2"/>
          <p:cNvSpPr>
            <a:spLocks noGrp="1"/>
          </p:cNvSpPr>
          <p:nvPr>
            <p:ph type="subTitle" idx="1"/>
          </p:nvPr>
        </p:nvSpPr>
        <p:spPr>
          <a:xfrm>
            <a:off x="1524000" y="4178110"/>
            <a:ext cx="9144000" cy="1655762"/>
          </a:xfrm>
        </p:spPr>
        <p:txBody>
          <a:bodyPr>
            <a:normAutofit/>
          </a:bodyPr>
          <a:lstStyle/>
          <a:p>
            <a:r>
              <a:rPr lang="fr-FR" sz="3200" b="1" dirty="0" smtClean="0">
                <a:latin typeface="Times New Roman" panose="02020603050405020304" pitchFamily="18" charset="0"/>
                <a:cs typeface="Times New Roman" panose="02020603050405020304" pitchFamily="18" charset="0"/>
              </a:rPr>
              <a:t>1. Les </a:t>
            </a:r>
            <a:r>
              <a:rPr lang="fr-FR" sz="3200" b="1" dirty="0">
                <a:latin typeface="Times New Roman" panose="02020603050405020304" pitchFamily="18" charset="0"/>
                <a:cs typeface="Times New Roman" panose="02020603050405020304" pitchFamily="18" charset="0"/>
              </a:rPr>
              <a:t>procédés syntaxiques de l’argot</a:t>
            </a:r>
          </a:p>
        </p:txBody>
      </p:sp>
    </p:spTree>
    <p:extLst>
      <p:ext uri="{BB962C8B-B14F-4D97-AF65-F5344CB8AC3E}">
        <p14:creationId xmlns:p14="http://schemas.microsoft.com/office/powerpoint/2010/main" val="7915649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83829" y="684014"/>
            <a:ext cx="7597529" cy="584775"/>
          </a:xfrm>
          <a:prstGeom prst="rect">
            <a:avLst/>
          </a:prstGeom>
        </p:spPr>
        <p:txBody>
          <a:bodyPr wrap="none">
            <a:spAutoFit/>
          </a:bodyPr>
          <a:lstStyle/>
          <a:p>
            <a:r>
              <a:rPr lang="fr-FR" sz="3200" b="1" dirty="0" smtClean="0">
                <a:effectLst/>
                <a:latin typeface="Times New Roman" panose="02020603050405020304" pitchFamily="18" charset="0"/>
                <a:ea typeface="Calibri" panose="020F0502020204030204" pitchFamily="34" charset="0"/>
              </a:rPr>
              <a:t>B. Dérivations suffixales ou </a:t>
            </a:r>
            <a:r>
              <a:rPr lang="fr-FR" sz="3200" b="1" dirty="0" err="1" smtClean="0">
                <a:effectLst/>
                <a:latin typeface="Times New Roman" panose="02020603050405020304" pitchFamily="18" charset="0"/>
                <a:ea typeface="Calibri" panose="020F0502020204030204" pitchFamily="34" charset="0"/>
              </a:rPr>
              <a:t>re</a:t>
            </a:r>
            <a:r>
              <a:rPr lang="fr-FR" sz="3200" b="1" dirty="0" smtClean="0">
                <a:effectLst/>
                <a:latin typeface="Times New Roman" panose="02020603050405020304" pitchFamily="18" charset="0"/>
                <a:ea typeface="Calibri" panose="020F0502020204030204" pitchFamily="34" charset="0"/>
              </a:rPr>
              <a:t>-suffixations</a:t>
            </a:r>
            <a:endParaRPr lang="fr-FR" sz="3200" dirty="0"/>
          </a:p>
        </p:txBody>
      </p:sp>
      <p:sp>
        <p:nvSpPr>
          <p:cNvPr id="3" name="Rectangle 2"/>
          <p:cNvSpPr/>
          <p:nvPr/>
        </p:nvSpPr>
        <p:spPr>
          <a:xfrm>
            <a:off x="405177" y="1532914"/>
            <a:ext cx="10815846" cy="461665"/>
          </a:xfrm>
          <a:prstGeom prst="rect">
            <a:avLst/>
          </a:prstGeom>
        </p:spPr>
        <p:txBody>
          <a:bodyPr wrap="none">
            <a:spAutoFit/>
          </a:bodyPr>
          <a:lstStyle/>
          <a:p>
            <a:r>
              <a:rPr lang="fr-FR" sz="2400" dirty="0" smtClean="0">
                <a:latin typeface="Times New Roman" panose="02020603050405020304" pitchFamily="18" charset="0"/>
                <a:cs typeface="Times New Roman" panose="02020603050405020304" pitchFamily="18" charset="0"/>
              </a:rPr>
              <a:t>Suffixes </a:t>
            </a:r>
            <a:r>
              <a:rPr lang="fr-FR" sz="2400" dirty="0">
                <a:latin typeface="Times New Roman" panose="02020603050405020304" pitchFamily="18" charset="0"/>
                <a:cs typeface="Times New Roman" panose="02020603050405020304" pitchFamily="18" charset="0"/>
              </a:rPr>
              <a:t>argotiques </a:t>
            </a:r>
            <a:r>
              <a:rPr lang="fr-FR" sz="2400" dirty="0" smtClean="0">
                <a:latin typeface="Times New Roman" panose="02020603050405020304" pitchFamily="18" charset="0"/>
                <a:cs typeface="Times New Roman" panose="02020603050405020304" pitchFamily="18" charset="0"/>
              </a:rPr>
              <a:t>: </a:t>
            </a:r>
            <a:r>
              <a:rPr lang="fr-FR" sz="2400" dirty="0" smtClean="0">
                <a:effectLst/>
                <a:latin typeface="Times New Roman" panose="02020603050405020304" pitchFamily="18" charset="0"/>
                <a:ea typeface="Calibri" panose="020F0502020204030204" pitchFamily="34" charset="0"/>
                <a:cs typeface="Times New Roman" panose="02020603050405020304" pitchFamily="18" charset="0"/>
              </a:rPr>
              <a:t>-</a:t>
            </a:r>
            <a:r>
              <a:rPr lang="fr-FR" sz="2400" dirty="0" err="1" smtClean="0">
                <a:effectLst/>
                <a:latin typeface="Times New Roman" panose="02020603050405020304" pitchFamily="18" charset="0"/>
                <a:ea typeface="Calibri" panose="020F0502020204030204" pitchFamily="34" charset="0"/>
                <a:cs typeface="Times New Roman" panose="02020603050405020304" pitchFamily="18" charset="0"/>
              </a:rPr>
              <a:t>ard</a:t>
            </a:r>
            <a:r>
              <a:rPr lang="fr-FR" sz="2400" dirty="0" smtClean="0">
                <a:effectLst/>
                <a:latin typeface="Times New Roman" panose="02020603050405020304" pitchFamily="18" charset="0"/>
                <a:ea typeface="Calibri" panose="020F0502020204030204" pitchFamily="34" charset="0"/>
                <a:cs typeface="Times New Roman" panose="02020603050405020304" pitchFamily="18" charset="0"/>
              </a:rPr>
              <a:t>, -asse, -ave, -o, -os, -</a:t>
            </a:r>
            <a:r>
              <a:rPr lang="fr-FR" sz="2400" dirty="0" err="1" smtClean="0">
                <a:effectLst/>
                <a:latin typeface="Times New Roman" panose="02020603050405020304" pitchFamily="18" charset="0"/>
                <a:ea typeface="Calibri" panose="020F0502020204030204" pitchFamily="34" charset="0"/>
                <a:cs typeface="Times New Roman" panose="02020603050405020304" pitchFamily="18" charset="0"/>
              </a:rPr>
              <a:t>ax</a:t>
            </a:r>
            <a:r>
              <a:rPr lang="fr-FR" sz="2400" dirty="0" smtClean="0">
                <a:effectLst/>
                <a:latin typeface="Times New Roman" panose="02020603050405020304" pitchFamily="18" charset="0"/>
                <a:ea typeface="Calibri" panose="020F0502020204030204" pitchFamily="34" charset="0"/>
                <a:cs typeface="Times New Roman" panose="02020603050405020304" pitchFamily="18" charset="0"/>
              </a:rPr>
              <a:t>, -ouille, -</a:t>
            </a:r>
            <a:r>
              <a:rPr lang="fr-FR" sz="2400" dirty="0" err="1" smtClean="0">
                <a:effectLst/>
                <a:latin typeface="Times New Roman" panose="02020603050405020304" pitchFamily="18" charset="0"/>
                <a:ea typeface="Calibri" panose="020F0502020204030204" pitchFamily="34" charset="0"/>
                <a:cs typeface="Times New Roman" panose="02020603050405020304" pitchFamily="18" charset="0"/>
              </a:rPr>
              <a:t>iche</a:t>
            </a:r>
            <a:r>
              <a:rPr lang="fr-FR"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dirty="0" err="1" smtClean="0">
                <a:effectLst/>
                <a:latin typeface="Times New Roman" panose="02020603050405020304" pitchFamily="18" charset="0"/>
                <a:ea typeface="Calibri" panose="020F0502020204030204" pitchFamily="34" charset="0"/>
                <a:cs typeface="Times New Roman" panose="02020603050405020304" pitchFamily="18" charset="0"/>
              </a:rPr>
              <a:t>oque</a:t>
            </a:r>
            <a:r>
              <a:rPr lang="fr-FR"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dirty="0" err="1" smtClean="0">
                <a:effectLst/>
                <a:latin typeface="Times New Roman" panose="02020603050405020304" pitchFamily="18" charset="0"/>
                <a:ea typeface="Calibri" panose="020F0502020204030204" pitchFamily="34" charset="0"/>
                <a:cs typeface="Times New Roman" panose="02020603050405020304" pitchFamily="18" charset="0"/>
              </a:rPr>
              <a:t>ouze</a:t>
            </a:r>
            <a:r>
              <a:rPr lang="fr-FR"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dirty="0" err="1" smtClean="0">
                <a:effectLst/>
                <a:latin typeface="Times New Roman" panose="02020603050405020304" pitchFamily="18" charset="0"/>
                <a:ea typeface="Calibri" panose="020F0502020204030204" pitchFamily="34" charset="0"/>
                <a:cs typeface="Times New Roman" panose="02020603050405020304" pitchFamily="18" charset="0"/>
              </a:rPr>
              <a:t>oche</a:t>
            </a:r>
            <a:r>
              <a:rPr lang="fr-FR" sz="24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fr-FR" sz="2400" dirty="0">
              <a:latin typeface="Times New Roman" panose="02020603050405020304" pitchFamily="18" charset="0"/>
              <a:cs typeface="Times New Roman" panose="02020603050405020304" pitchFamily="18" charset="0"/>
            </a:endParaRPr>
          </a:p>
        </p:txBody>
      </p:sp>
      <p:sp>
        <p:nvSpPr>
          <p:cNvPr id="4" name="Rectangle 3"/>
          <p:cNvSpPr/>
          <p:nvPr/>
        </p:nvSpPr>
        <p:spPr>
          <a:xfrm>
            <a:off x="469392" y="2148130"/>
            <a:ext cx="6096000" cy="622799"/>
          </a:xfrm>
          <a:prstGeom prst="rect">
            <a:avLst/>
          </a:prstGeom>
        </p:spPr>
        <p:txBody>
          <a:bodyPr>
            <a:spAutoFit/>
          </a:bodyPr>
          <a:lstStyle/>
          <a:p>
            <a:pPr indent="449580">
              <a:lnSpc>
                <a:spcPct val="115000"/>
              </a:lnSpc>
              <a:spcAft>
                <a:spcPts val="1000"/>
              </a:spcAft>
            </a:pPr>
            <a:r>
              <a:rPr lang="fr-FR" sz="3200" dirty="0" smtClean="0">
                <a:effectLst/>
                <a:latin typeface="Times New Roman" panose="02020603050405020304" pitchFamily="18" charset="0"/>
                <a:ea typeface="Calibri" panose="020F0502020204030204" pitchFamily="34" charset="0"/>
                <a:cs typeface="Times New Roman" panose="02020603050405020304" pitchFamily="18" charset="0"/>
              </a:rPr>
              <a:t>Exemples : </a:t>
            </a:r>
            <a:endParaRPr lang="fr-FR" sz="3200" dirty="0" smtClean="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5" name="Tableau 4"/>
          <p:cNvGraphicFramePr>
            <a:graphicFrameLocks noGrp="1"/>
          </p:cNvGraphicFramePr>
          <p:nvPr>
            <p:extLst>
              <p:ext uri="{D42A27DB-BD31-4B8C-83A1-F6EECF244321}">
                <p14:modId xmlns:p14="http://schemas.microsoft.com/office/powerpoint/2010/main" val="2171263185"/>
              </p:ext>
            </p:extLst>
          </p:nvPr>
        </p:nvGraphicFramePr>
        <p:xfrm>
          <a:off x="237743" y="2924480"/>
          <a:ext cx="11731752" cy="3462528"/>
        </p:xfrm>
        <a:graphic>
          <a:graphicData uri="http://schemas.openxmlformats.org/drawingml/2006/table">
            <a:tbl>
              <a:tblPr firstRow="1" bandRow="1">
                <a:tableStyleId>{5C22544A-7EE6-4342-B048-85BDC9FD1C3A}</a:tableStyleId>
              </a:tblPr>
              <a:tblGrid>
                <a:gridCol w="5865876"/>
                <a:gridCol w="5865876"/>
              </a:tblGrid>
              <a:tr h="370840">
                <a:tc>
                  <a:txBody>
                    <a:bodyPr/>
                    <a:lstStyle/>
                    <a:p>
                      <a:pPr marL="342900" lvl="0" indent="-342900">
                        <a:lnSpc>
                          <a:spcPct val="115000"/>
                        </a:lnSpc>
                        <a:spcAft>
                          <a:spcPts val="0"/>
                        </a:spcAft>
                        <a:buFont typeface="Times New Roman" panose="02020603050405020304" pitchFamily="18" charset="0"/>
                        <a:buChar char="-"/>
                      </a:pPr>
                      <a:r>
                        <a:rPr lang="fr-FR" sz="2800" i="1" dirty="0" smtClean="0">
                          <a:effectLst/>
                          <a:latin typeface="Times New Roman" panose="02020603050405020304" pitchFamily="18" charset="0"/>
                          <a:ea typeface="Times New Roman" panose="02020603050405020304" pitchFamily="18" charset="0"/>
                          <a:cs typeface="Times New Roman" panose="02020603050405020304" pitchFamily="18" charset="0"/>
                        </a:rPr>
                        <a:t>Conn</a:t>
                      </a:r>
                      <a:r>
                        <a:rPr lang="fr-FR" sz="2800" b="1" i="1" dirty="0" smtClean="0">
                          <a:effectLst/>
                          <a:latin typeface="Times New Roman" panose="02020603050405020304" pitchFamily="18" charset="0"/>
                          <a:ea typeface="Times New Roman" panose="02020603050405020304" pitchFamily="18" charset="0"/>
                          <a:cs typeface="Times New Roman" panose="02020603050405020304" pitchFamily="18" charset="0"/>
                        </a:rPr>
                        <a:t>ard</a:t>
                      </a:r>
                      <a:r>
                        <a:rPr lang="fr-F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 et </a:t>
                      </a:r>
                      <a:r>
                        <a:rPr lang="fr-FR" sz="2800" i="1" dirty="0" smtClean="0">
                          <a:effectLst/>
                          <a:latin typeface="Times New Roman" panose="02020603050405020304" pitchFamily="18" charset="0"/>
                          <a:ea typeface="Times New Roman" panose="02020603050405020304" pitchFamily="18" charset="0"/>
                          <a:cs typeface="Times New Roman" panose="02020603050405020304" pitchFamily="18" charset="0"/>
                        </a:rPr>
                        <a:t>conn</a:t>
                      </a:r>
                      <a:r>
                        <a:rPr lang="fr-FR" sz="2800" b="1" i="1" dirty="0" smtClean="0">
                          <a:effectLst/>
                          <a:latin typeface="Times New Roman" panose="02020603050405020304" pitchFamily="18" charset="0"/>
                          <a:ea typeface="Times New Roman" panose="02020603050405020304" pitchFamily="18" charset="0"/>
                          <a:cs typeface="Times New Roman" panose="02020603050405020304" pitchFamily="18" charset="0"/>
                        </a:rPr>
                        <a:t>asse</a:t>
                      </a:r>
                      <a:r>
                        <a:rPr lang="fr-F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 dérivés de « con »</a:t>
                      </a:r>
                      <a:endParaRPr lang="fr-FR" sz="28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0"/>
                        </a:spcAft>
                        <a:buFont typeface="Times New Roman" panose="02020603050405020304" pitchFamily="18" charset="0"/>
                        <a:buChar char="-"/>
                      </a:pPr>
                      <a:r>
                        <a:rPr lang="fr-FR" sz="2800" i="1" dirty="0" smtClean="0">
                          <a:effectLst/>
                          <a:latin typeface="Times New Roman" panose="02020603050405020304" pitchFamily="18" charset="0"/>
                          <a:ea typeface="Times New Roman" panose="02020603050405020304" pitchFamily="18" charset="0"/>
                          <a:cs typeface="Times New Roman" panose="02020603050405020304" pitchFamily="18" charset="0"/>
                        </a:rPr>
                        <a:t>Pour</a:t>
                      </a:r>
                      <a:r>
                        <a:rPr lang="fr-FR" sz="2800" b="1" i="1" dirty="0" smtClean="0">
                          <a:effectLst/>
                          <a:latin typeface="Times New Roman" panose="02020603050405020304" pitchFamily="18" charset="0"/>
                          <a:ea typeface="Times New Roman" panose="02020603050405020304" pitchFamily="18" charset="0"/>
                          <a:cs typeface="Times New Roman" panose="02020603050405020304" pitchFamily="18" charset="0"/>
                        </a:rPr>
                        <a:t>ave</a:t>
                      </a:r>
                      <a:r>
                        <a:rPr lang="fr-F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 dérivé de « pourri »</a:t>
                      </a:r>
                      <a:endParaRPr lang="fr-FR" sz="28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0"/>
                        </a:spcAft>
                        <a:buFont typeface="Times New Roman" panose="02020603050405020304" pitchFamily="18" charset="0"/>
                        <a:buChar char="-"/>
                      </a:pPr>
                      <a:r>
                        <a:rPr lang="fr-FR" sz="2800" i="1" dirty="0" smtClean="0">
                          <a:effectLst/>
                          <a:latin typeface="Times New Roman" panose="02020603050405020304" pitchFamily="18" charset="0"/>
                          <a:ea typeface="Times New Roman" panose="02020603050405020304" pitchFamily="18" charset="0"/>
                          <a:cs typeface="Times New Roman" panose="02020603050405020304" pitchFamily="18" charset="0"/>
                        </a:rPr>
                        <a:t>Dic</a:t>
                      </a:r>
                      <a:r>
                        <a:rPr lang="fr-FR" sz="2800" b="1" i="1" dirty="0" smtClean="0">
                          <a:effectLst/>
                          <a:latin typeface="Times New Roman" panose="02020603050405020304" pitchFamily="18" charset="0"/>
                          <a:ea typeface="Times New Roman" panose="02020603050405020304" pitchFamily="18" charset="0"/>
                          <a:cs typeface="Times New Roman" panose="02020603050405020304" pitchFamily="18" charset="0"/>
                        </a:rPr>
                        <a:t>o</a:t>
                      </a:r>
                      <a:r>
                        <a:rPr lang="fr-F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 dérivé de « dictionnaire »</a:t>
                      </a:r>
                      <a:endParaRPr lang="fr-FR" sz="28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0"/>
                        </a:spcAft>
                        <a:buFont typeface="Times New Roman" panose="02020603050405020304" pitchFamily="18" charset="0"/>
                        <a:buChar char="-"/>
                      </a:pPr>
                      <a:r>
                        <a:rPr lang="fr-FR" sz="2800" i="1" dirty="0" smtClean="0">
                          <a:effectLst/>
                          <a:latin typeface="Times New Roman" panose="02020603050405020304" pitchFamily="18" charset="0"/>
                          <a:ea typeface="Times New Roman" panose="02020603050405020304" pitchFamily="18" charset="0"/>
                          <a:cs typeface="Times New Roman" panose="02020603050405020304" pitchFamily="18" charset="0"/>
                        </a:rPr>
                        <a:t>Mat</a:t>
                      </a:r>
                      <a:r>
                        <a:rPr lang="fr-FR" sz="2800" b="1" i="1" dirty="0" smtClean="0">
                          <a:effectLst/>
                          <a:latin typeface="Times New Roman" panose="02020603050405020304" pitchFamily="18" charset="0"/>
                          <a:ea typeface="Times New Roman" panose="02020603050405020304" pitchFamily="18" charset="0"/>
                          <a:cs typeface="Times New Roman" panose="02020603050405020304" pitchFamily="18" charset="0"/>
                        </a:rPr>
                        <a:t>os</a:t>
                      </a:r>
                      <a:r>
                        <a:rPr lang="fr-F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 dérivé de « matériel »</a:t>
                      </a:r>
                      <a:endParaRPr lang="fr-FR" sz="28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0"/>
                        </a:spcAft>
                        <a:buFont typeface="Times New Roman" panose="02020603050405020304" pitchFamily="18" charset="0"/>
                        <a:buChar char="-"/>
                      </a:pPr>
                      <a:r>
                        <a:rPr lang="fr-FR" sz="2800" i="1" dirty="0" smtClean="0">
                          <a:effectLst/>
                          <a:latin typeface="Times New Roman" panose="02020603050405020304" pitchFamily="18" charset="0"/>
                          <a:ea typeface="Times New Roman" panose="02020603050405020304" pitchFamily="18" charset="0"/>
                          <a:cs typeface="Times New Roman" panose="02020603050405020304" pitchFamily="18" charset="0"/>
                        </a:rPr>
                        <a:t>Fur</a:t>
                      </a:r>
                      <a:r>
                        <a:rPr lang="fr-FR" sz="2800" b="1" i="1" dirty="0" smtClean="0">
                          <a:effectLst/>
                          <a:latin typeface="Times New Roman" panose="02020603050405020304" pitchFamily="18" charset="0"/>
                          <a:ea typeface="Times New Roman" panose="02020603050405020304" pitchFamily="18" charset="0"/>
                          <a:cs typeface="Times New Roman" panose="02020603050405020304" pitchFamily="18" charset="0"/>
                        </a:rPr>
                        <a:t>ax</a:t>
                      </a:r>
                      <a:r>
                        <a:rPr lang="fr-F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 dérivé de « furieux »</a:t>
                      </a:r>
                      <a:endParaRPr lang="fr-FR" sz="2800" dirty="0" smtClean="0">
                        <a:effectLst/>
                        <a:latin typeface="Calibri" panose="020F0502020204030204" pitchFamily="34" charset="0"/>
                        <a:ea typeface="Times New Roman" panose="02020603050405020304" pitchFamily="18" charset="0"/>
                        <a:cs typeface="Times New Roman" panose="02020603050405020304" pitchFamily="18" charset="0"/>
                      </a:endParaRPr>
                    </a:p>
                    <a:p>
                      <a:endParaRPr lang="fr-FR" sz="2800" dirty="0"/>
                    </a:p>
                  </a:txBody>
                  <a:tcPr/>
                </a:tc>
                <a:tc>
                  <a:txBody>
                    <a:bodyPr/>
                    <a:lstStyle/>
                    <a:p>
                      <a:pPr marL="342900" lvl="0" indent="-342900">
                        <a:lnSpc>
                          <a:spcPct val="115000"/>
                        </a:lnSpc>
                        <a:spcAft>
                          <a:spcPts val="0"/>
                        </a:spcAft>
                        <a:buFont typeface="Times New Roman" panose="02020603050405020304" pitchFamily="18" charset="0"/>
                        <a:buChar char="-"/>
                      </a:pPr>
                      <a:r>
                        <a:rPr lang="fr-FR" sz="2800" i="1" dirty="0" smtClean="0">
                          <a:effectLst/>
                          <a:latin typeface="Times New Roman" panose="02020603050405020304" pitchFamily="18" charset="0"/>
                          <a:ea typeface="Times New Roman" panose="02020603050405020304" pitchFamily="18" charset="0"/>
                          <a:cs typeface="Times New Roman" panose="02020603050405020304" pitchFamily="18" charset="0"/>
                        </a:rPr>
                        <a:t>Merd</a:t>
                      </a:r>
                      <a:r>
                        <a:rPr lang="fr-FR" sz="2800" b="1" i="1" dirty="0" smtClean="0">
                          <a:effectLst/>
                          <a:latin typeface="Times New Roman" panose="02020603050405020304" pitchFamily="18" charset="0"/>
                          <a:ea typeface="Times New Roman" panose="02020603050405020304" pitchFamily="18" charset="0"/>
                          <a:cs typeface="Times New Roman" panose="02020603050405020304" pitchFamily="18" charset="0"/>
                        </a:rPr>
                        <a:t>ouille</a:t>
                      </a:r>
                      <a:r>
                        <a:rPr lang="fr-FR" sz="2800" i="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dérivé de « merde »</a:t>
                      </a:r>
                      <a:endParaRPr lang="fr-FR" sz="28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0"/>
                        </a:spcAft>
                        <a:buFont typeface="Times New Roman" panose="02020603050405020304" pitchFamily="18" charset="0"/>
                        <a:buChar char="-"/>
                      </a:pPr>
                      <a:r>
                        <a:rPr lang="fr-FR" sz="2800" i="1" dirty="0" smtClean="0">
                          <a:effectLst/>
                          <a:latin typeface="Times New Roman" panose="02020603050405020304" pitchFamily="18" charset="0"/>
                          <a:ea typeface="Times New Roman" panose="02020603050405020304" pitchFamily="18" charset="0"/>
                          <a:cs typeface="Times New Roman" panose="02020603050405020304" pitchFamily="18" charset="0"/>
                        </a:rPr>
                        <a:t>Fort</a:t>
                      </a:r>
                      <a:r>
                        <a:rPr lang="fr-FR" sz="2800" b="1" i="1" dirty="0" smtClean="0">
                          <a:effectLst/>
                          <a:latin typeface="Times New Roman" panose="02020603050405020304" pitchFamily="18" charset="0"/>
                          <a:ea typeface="Times New Roman" panose="02020603050405020304" pitchFamily="18" charset="0"/>
                          <a:cs typeface="Times New Roman" panose="02020603050405020304" pitchFamily="18" charset="0"/>
                        </a:rPr>
                        <a:t>iche</a:t>
                      </a:r>
                      <a:r>
                        <a:rPr lang="fr-F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 dérivé de « fort »</a:t>
                      </a:r>
                      <a:endParaRPr lang="fr-FR" sz="28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0"/>
                        </a:spcAft>
                        <a:buFont typeface="Times New Roman" panose="02020603050405020304" pitchFamily="18" charset="0"/>
                        <a:buChar char="-"/>
                      </a:pPr>
                      <a:r>
                        <a:rPr lang="fr-FR" sz="28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Méd</a:t>
                      </a:r>
                      <a:r>
                        <a:rPr lang="fr-FR" sz="2800" b="1"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oque</a:t>
                      </a:r>
                      <a:r>
                        <a:rPr lang="fr-FR" sz="2800" i="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dérivé de « médicament »</a:t>
                      </a:r>
                      <a:endParaRPr lang="fr-FR" sz="28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0"/>
                        </a:spcAft>
                        <a:buFont typeface="Times New Roman" panose="02020603050405020304" pitchFamily="18" charset="0"/>
                        <a:buChar char="-"/>
                      </a:pPr>
                      <a:r>
                        <a:rPr lang="fr-FR" sz="2800" i="1" dirty="0" smtClean="0">
                          <a:effectLst/>
                          <a:latin typeface="Times New Roman" panose="02020603050405020304" pitchFamily="18" charset="0"/>
                          <a:ea typeface="Times New Roman" panose="02020603050405020304" pitchFamily="18" charset="0"/>
                          <a:cs typeface="Times New Roman" panose="02020603050405020304" pitchFamily="18" charset="0"/>
                        </a:rPr>
                        <a:t>Part</a:t>
                      </a:r>
                      <a:r>
                        <a:rPr lang="fr-FR" sz="2800" b="1" i="1" dirty="0" smtClean="0">
                          <a:effectLst/>
                          <a:latin typeface="Times New Roman" panose="02020603050405020304" pitchFamily="18" charset="0"/>
                          <a:ea typeface="Times New Roman" panose="02020603050405020304" pitchFamily="18" charset="0"/>
                          <a:cs typeface="Times New Roman" panose="02020603050405020304" pitchFamily="18" charset="0"/>
                        </a:rPr>
                        <a:t>ouze</a:t>
                      </a:r>
                      <a:r>
                        <a:rPr lang="fr-F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 dérivé de « partie »</a:t>
                      </a:r>
                      <a:endParaRPr lang="fr-FR" sz="28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Font typeface="Times New Roman" panose="02020603050405020304" pitchFamily="18" charset="0"/>
                        <a:buChar char="-"/>
                      </a:pPr>
                      <a:r>
                        <a:rPr lang="fr-FR" sz="2800" i="1" dirty="0" smtClean="0">
                          <a:effectLst/>
                          <a:latin typeface="Times New Roman" panose="02020603050405020304" pitchFamily="18" charset="0"/>
                          <a:ea typeface="Times New Roman" panose="02020603050405020304" pitchFamily="18" charset="0"/>
                          <a:cs typeface="Times New Roman" panose="02020603050405020304" pitchFamily="18" charset="0"/>
                        </a:rPr>
                        <a:t>Cin</a:t>
                      </a:r>
                      <a:r>
                        <a:rPr lang="fr-FR" sz="2800" b="1" i="1" dirty="0" smtClean="0">
                          <a:effectLst/>
                          <a:latin typeface="Times New Roman" panose="02020603050405020304" pitchFamily="18" charset="0"/>
                          <a:ea typeface="Times New Roman" panose="02020603050405020304" pitchFamily="18" charset="0"/>
                          <a:cs typeface="Times New Roman" panose="02020603050405020304" pitchFamily="18" charset="0"/>
                        </a:rPr>
                        <a:t>oche</a:t>
                      </a:r>
                      <a:r>
                        <a:rPr lang="fr-F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 dérivé de « cinéma » </a:t>
                      </a:r>
                      <a:endParaRPr lang="fr-FR" sz="2800" dirty="0" smtClean="0">
                        <a:effectLst/>
                        <a:latin typeface="Calibri" panose="020F0502020204030204" pitchFamily="34" charset="0"/>
                        <a:ea typeface="Times New Roman" panose="02020603050405020304" pitchFamily="18" charset="0"/>
                        <a:cs typeface="Times New Roman" panose="02020603050405020304" pitchFamily="18" charset="0"/>
                      </a:endParaRPr>
                    </a:p>
                    <a:p>
                      <a:endParaRPr lang="fr-FR" sz="2800" dirty="0"/>
                    </a:p>
                  </a:txBody>
                  <a:tcPr/>
                </a:tc>
              </a:tr>
            </a:tbl>
          </a:graphicData>
        </a:graphic>
      </p:graphicFrame>
    </p:spTree>
    <p:extLst>
      <p:ext uri="{BB962C8B-B14F-4D97-AF65-F5344CB8AC3E}">
        <p14:creationId xmlns:p14="http://schemas.microsoft.com/office/powerpoint/2010/main" val="5579317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6928" y="868657"/>
            <a:ext cx="10936224" cy="5007525"/>
          </a:xfrm>
          <a:prstGeom prst="rect">
            <a:avLst/>
          </a:prstGeom>
        </p:spPr>
        <p:txBody>
          <a:bodyPr wrap="square">
            <a:spAutoFit/>
          </a:bodyPr>
          <a:lstStyle/>
          <a:p>
            <a:pPr indent="449580" algn="just">
              <a:lnSpc>
                <a:spcPct val="115000"/>
              </a:lnSpc>
              <a:spcAft>
                <a:spcPts val="1000"/>
              </a:spcAft>
            </a:pPr>
            <a:r>
              <a:rPr lang="fr-FR" sz="3200" dirty="0" smtClean="0">
                <a:effectLst/>
                <a:latin typeface="Times New Roman" panose="02020603050405020304" pitchFamily="18" charset="0"/>
                <a:ea typeface="Calibri" panose="020F0502020204030204" pitchFamily="34" charset="0"/>
                <a:cs typeface="Times New Roman" panose="02020603050405020304" pitchFamily="18" charset="0"/>
              </a:rPr>
              <a:t>Les mots d’argot dérivés ou </a:t>
            </a:r>
            <a:r>
              <a:rPr lang="fr-FR" sz="3200" dirty="0" err="1" smtClean="0">
                <a:effectLst/>
                <a:latin typeface="Times New Roman" panose="02020603050405020304" pitchFamily="18" charset="0"/>
                <a:ea typeface="Calibri" panose="020F0502020204030204" pitchFamily="34" charset="0"/>
                <a:cs typeface="Times New Roman" panose="02020603050405020304" pitchFamily="18" charset="0"/>
              </a:rPr>
              <a:t>re</a:t>
            </a:r>
            <a:r>
              <a:rPr lang="fr-FR" sz="3200" dirty="0" smtClean="0">
                <a:effectLst/>
                <a:latin typeface="Times New Roman" panose="02020603050405020304" pitchFamily="18" charset="0"/>
                <a:ea typeface="Calibri" panose="020F0502020204030204" pitchFamily="34" charset="0"/>
                <a:cs typeface="Times New Roman" panose="02020603050405020304" pitchFamily="18" charset="0"/>
              </a:rPr>
              <a:t>-suffixés à l’aide de suffixes de la langue courante. </a:t>
            </a:r>
          </a:p>
          <a:p>
            <a:pPr indent="449580" algn="just">
              <a:lnSpc>
                <a:spcPct val="115000"/>
              </a:lnSpc>
              <a:spcAft>
                <a:spcPts val="1000"/>
              </a:spcAft>
            </a:pPr>
            <a:endParaRPr lang="fr-FR"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49580">
              <a:lnSpc>
                <a:spcPct val="115000"/>
              </a:lnSpc>
              <a:spcAft>
                <a:spcPts val="1000"/>
              </a:spcAft>
            </a:pPr>
            <a:r>
              <a:rPr lang="fr-FR" sz="3200" dirty="0" smtClean="0">
                <a:effectLst/>
                <a:latin typeface="Times New Roman" panose="02020603050405020304" pitchFamily="18" charset="0"/>
                <a:ea typeface="Calibri" panose="020F0502020204030204" pitchFamily="34" charset="0"/>
                <a:cs typeface="Times New Roman" panose="02020603050405020304" pitchFamily="18" charset="0"/>
              </a:rPr>
              <a:t>Exemples :</a:t>
            </a:r>
            <a:endParaRPr lang="fr-FR"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Times New Roman" panose="02020603050405020304" pitchFamily="18" charset="0"/>
              <a:buChar char="-"/>
            </a:pP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Flingot</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flingue</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flingu</a:t>
            </a:r>
            <a:r>
              <a:rPr lang="fr-FR" sz="3200" b="1" i="1" dirty="0" smtClean="0">
                <a:effectLst/>
                <a:latin typeface="Times New Roman" panose="02020603050405020304" pitchFamily="18" charset="0"/>
                <a:ea typeface="Times New Roman" panose="02020603050405020304" pitchFamily="18" charset="0"/>
                <a:cs typeface="Times New Roman" panose="02020603050405020304" pitchFamily="18" charset="0"/>
              </a:rPr>
              <a:t>eur</a:t>
            </a: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fr-FR" sz="3200" b="1"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euse</a:t>
            </a:r>
            <a:r>
              <a:rPr lang="fr-FR" sz="32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fr-FR" sz="3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eur</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3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euse</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fr-FR" sz="3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0"/>
              </a:spcAft>
              <a:buFont typeface="Times New Roman" panose="02020603050405020304" pitchFamily="18" charset="0"/>
              <a:buChar char="-"/>
            </a:pP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Flic</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flic</a:t>
            </a:r>
            <a:r>
              <a:rPr lang="fr-FR" sz="3200" b="1" i="1" dirty="0" smtClean="0">
                <a:effectLst/>
                <a:latin typeface="Times New Roman" panose="02020603050405020304" pitchFamily="18" charset="0"/>
                <a:ea typeface="Times New Roman" panose="02020603050405020304" pitchFamily="18" charset="0"/>
                <a:cs typeface="Times New Roman" panose="02020603050405020304" pitchFamily="18" charset="0"/>
              </a:rPr>
              <a:t>age</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3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age</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fr-FR" sz="3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1000"/>
              </a:spcAft>
              <a:buFont typeface="Times New Roman" panose="02020603050405020304" pitchFamily="18" charset="0"/>
              <a:buChar char="-"/>
            </a:pP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Les craignos</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les </a:t>
            </a:r>
            <a:r>
              <a:rPr lang="fr-FR" sz="32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craign</a:t>
            </a:r>
            <a:r>
              <a:rPr lang="fr-FR" sz="3200" b="1"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eux</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(-eux, -</a:t>
            </a:r>
            <a:r>
              <a:rPr lang="fr-FR" sz="3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euse</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 </a:t>
            </a:r>
            <a:r>
              <a:rPr lang="fr-FR" sz="32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racaill</a:t>
            </a:r>
            <a:r>
              <a:rPr lang="fr-FR" sz="3200" b="1"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eux</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 qui fait </a:t>
            </a: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racaille</a:t>
            </a:r>
            <a:endParaRPr lang="fr-FR" sz="3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73933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95834" y="729734"/>
            <a:ext cx="9089668" cy="584775"/>
          </a:xfrm>
          <a:prstGeom prst="rect">
            <a:avLst/>
          </a:prstGeom>
        </p:spPr>
        <p:txBody>
          <a:bodyPr wrap="none">
            <a:spAutoFit/>
          </a:bodyPr>
          <a:lstStyle/>
          <a:p>
            <a:r>
              <a:rPr lang="fr-FR" sz="3200" dirty="0" smtClean="0">
                <a:effectLst/>
                <a:latin typeface="Times New Roman" panose="02020603050405020304" pitchFamily="18" charset="0"/>
                <a:ea typeface="Calibri" panose="020F0502020204030204" pitchFamily="34" charset="0"/>
              </a:rPr>
              <a:t>L’invention verbale argotique à partir de mots d’argot </a:t>
            </a:r>
            <a:endParaRPr lang="fr-FR" sz="3200" dirty="0"/>
          </a:p>
        </p:txBody>
      </p:sp>
      <p:sp>
        <p:nvSpPr>
          <p:cNvPr id="3" name="Rectangle 2"/>
          <p:cNvSpPr/>
          <p:nvPr/>
        </p:nvSpPr>
        <p:spPr>
          <a:xfrm>
            <a:off x="1664208" y="1636865"/>
            <a:ext cx="9025128" cy="4184735"/>
          </a:xfrm>
          <a:prstGeom prst="rect">
            <a:avLst/>
          </a:prstGeom>
        </p:spPr>
        <p:txBody>
          <a:bodyPr wrap="square">
            <a:spAutoFit/>
          </a:bodyPr>
          <a:lstStyle/>
          <a:p>
            <a:pPr marL="449580">
              <a:lnSpc>
                <a:spcPct val="115000"/>
              </a:lnSpc>
              <a:spcAft>
                <a:spcPts val="1000"/>
              </a:spcAft>
            </a:pPr>
            <a:r>
              <a:rPr lang="fr-FR" sz="3200" dirty="0" smtClean="0">
                <a:effectLst/>
                <a:latin typeface="Times New Roman" panose="02020603050405020304" pitchFamily="18" charset="0"/>
                <a:ea typeface="Calibri" panose="020F0502020204030204" pitchFamily="34" charset="0"/>
                <a:cs typeface="Times New Roman" panose="02020603050405020304" pitchFamily="18" charset="0"/>
              </a:rPr>
              <a:t>Exemples :</a:t>
            </a:r>
            <a:endParaRPr lang="fr-FR"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Times New Roman" panose="02020603050405020304" pitchFamily="18" charset="0"/>
              <a:buChar char="-"/>
            </a:pP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Le flingue</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flingu</a:t>
            </a:r>
            <a:r>
              <a:rPr lang="fr-FR" sz="3200" b="1" i="1" dirty="0" smtClean="0">
                <a:effectLst/>
                <a:latin typeface="Times New Roman" panose="02020603050405020304" pitchFamily="18" charset="0"/>
                <a:ea typeface="Times New Roman" panose="02020603050405020304" pitchFamily="18" charset="0"/>
                <a:cs typeface="Times New Roman" panose="02020603050405020304" pitchFamily="18" charset="0"/>
              </a:rPr>
              <a:t>er</a:t>
            </a:r>
            <a:endParaRPr lang="fr-FR" sz="3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0"/>
              </a:spcAft>
              <a:buFont typeface="Times New Roman" panose="02020603050405020304" pitchFamily="18" charset="0"/>
              <a:buChar char="-"/>
            </a:pP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Le flic</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fliqu</a:t>
            </a:r>
            <a:r>
              <a:rPr lang="fr-FR" sz="3200" b="1" i="1" dirty="0" smtClean="0">
                <a:effectLst/>
                <a:latin typeface="Times New Roman" panose="02020603050405020304" pitchFamily="18" charset="0"/>
                <a:ea typeface="Times New Roman" panose="02020603050405020304" pitchFamily="18" charset="0"/>
                <a:cs typeface="Times New Roman" panose="02020603050405020304" pitchFamily="18" charset="0"/>
              </a:rPr>
              <a:t>er</a:t>
            </a:r>
            <a:endParaRPr lang="fr-FR" sz="3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0"/>
              </a:spcAft>
              <a:buFont typeface="Times New Roman" panose="02020603050405020304" pitchFamily="18" charset="0"/>
              <a:buChar char="-"/>
            </a:pP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La lourde</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(la porte), </a:t>
            </a: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lourd</a:t>
            </a:r>
            <a:r>
              <a:rPr lang="fr-FR" sz="3200" b="1" i="1" dirty="0" smtClean="0">
                <a:effectLst/>
                <a:latin typeface="Times New Roman" panose="02020603050405020304" pitchFamily="18" charset="0"/>
                <a:ea typeface="Times New Roman" panose="02020603050405020304" pitchFamily="18" charset="0"/>
                <a:cs typeface="Times New Roman" panose="02020603050405020304" pitchFamily="18" charset="0"/>
              </a:rPr>
              <a:t>er</a:t>
            </a: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(mettre à la porte)</a:t>
            </a:r>
            <a:endParaRPr lang="fr-FR" sz="3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0"/>
              </a:spcAft>
              <a:buFont typeface="Times New Roman" panose="02020603050405020304" pitchFamily="18" charset="0"/>
              <a:buChar char="-"/>
            </a:pP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Le taf </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(le travail),</a:t>
            </a: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 taff</a:t>
            </a:r>
            <a:r>
              <a:rPr lang="fr-FR" sz="3200" b="1" i="1" dirty="0" smtClean="0">
                <a:effectLst/>
                <a:latin typeface="Times New Roman" panose="02020603050405020304" pitchFamily="18" charset="0"/>
                <a:ea typeface="Times New Roman" panose="02020603050405020304" pitchFamily="18" charset="0"/>
                <a:cs typeface="Times New Roman" panose="02020603050405020304" pitchFamily="18" charset="0"/>
              </a:rPr>
              <a:t>er</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(travailler)</a:t>
            </a:r>
            <a:endParaRPr lang="fr-FR" sz="3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0"/>
              </a:spcAft>
              <a:buFont typeface="Times New Roman" panose="02020603050405020304" pitchFamily="18" charset="0"/>
              <a:buChar char="-"/>
            </a:pP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La bouffe</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(la nourriture), </a:t>
            </a: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bouff</a:t>
            </a:r>
            <a:r>
              <a:rPr lang="fr-FR" sz="3200" b="1" i="1" dirty="0" smtClean="0">
                <a:effectLst/>
                <a:latin typeface="Times New Roman" panose="02020603050405020304" pitchFamily="18" charset="0"/>
                <a:ea typeface="Times New Roman" panose="02020603050405020304" pitchFamily="18" charset="0"/>
                <a:cs typeface="Times New Roman" panose="02020603050405020304" pitchFamily="18" charset="0"/>
              </a:rPr>
              <a:t>er</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(manger)</a:t>
            </a:r>
            <a:endParaRPr lang="fr-FR" sz="3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1000"/>
              </a:spcAft>
              <a:buFont typeface="Times New Roman" panose="02020603050405020304" pitchFamily="18" charset="0"/>
              <a:buChar char="-"/>
            </a:pP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Une torgnole</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(une gifle),</a:t>
            </a: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 torgnol</a:t>
            </a:r>
            <a:r>
              <a:rPr lang="fr-FR" sz="3200" b="1" i="1" dirty="0" smtClean="0">
                <a:effectLst/>
                <a:latin typeface="Times New Roman" panose="02020603050405020304" pitchFamily="18" charset="0"/>
                <a:ea typeface="Times New Roman" panose="02020603050405020304" pitchFamily="18" charset="0"/>
                <a:cs typeface="Times New Roman" panose="02020603050405020304" pitchFamily="18" charset="0"/>
              </a:rPr>
              <a:t>er</a:t>
            </a: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(gifler)</a:t>
            </a:r>
            <a:endParaRPr lang="fr-FR" sz="3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883124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2336" y="1605784"/>
            <a:ext cx="11018520" cy="4751044"/>
          </a:xfrm>
          <a:prstGeom prst="rect">
            <a:avLst/>
          </a:prstGeom>
        </p:spPr>
        <p:txBody>
          <a:bodyPr wrap="square">
            <a:spAutoFit/>
          </a:bodyPr>
          <a:lstStyle/>
          <a:p>
            <a:pPr indent="449580" algn="just">
              <a:lnSpc>
                <a:spcPct val="115000"/>
              </a:lnSpc>
              <a:spcAft>
                <a:spcPts val="1000"/>
              </a:spcAft>
            </a:pPr>
            <a:r>
              <a:rPr lang="fr-FR" sz="3200" dirty="0" smtClean="0">
                <a:effectLst/>
                <a:latin typeface="Times New Roman" panose="02020603050405020304" pitchFamily="18" charset="0"/>
                <a:ea typeface="Calibri" panose="020F0502020204030204" pitchFamily="34" charset="0"/>
                <a:cs typeface="Times New Roman" panose="02020603050405020304" pitchFamily="18" charset="0"/>
              </a:rPr>
              <a:t>Exemples :</a:t>
            </a:r>
            <a:endParaRPr lang="fr-FR"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Le kif </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de l’arabe </a:t>
            </a:r>
            <a:r>
              <a:rPr lang="fr-FR" sz="32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kayf</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mélange de tabac et de cannabis ou de haschisch ; puis passion, plaisir (</a:t>
            </a: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c’est son kif, </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c’est son plaisir/sa passion) ; </a:t>
            </a: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c’est le kif</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c’est le bonheur ; </a:t>
            </a: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kiffer</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(aimer)</a:t>
            </a:r>
          </a:p>
          <a:p>
            <a:pPr lvl="0" algn="just">
              <a:lnSpc>
                <a:spcPct val="115000"/>
              </a:lnSpc>
              <a:spcAft>
                <a:spcPts val="0"/>
              </a:spcAft>
            </a:pPr>
            <a:endParaRPr lang="fr-FR" sz="3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Une pige </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(une année), </a:t>
            </a: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piger</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(comprendre)</a:t>
            </a:r>
            <a:endParaRPr lang="fr-FR" sz="3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0"/>
              </a:spcAft>
              <a:buFont typeface="Times New Roman" panose="02020603050405020304" pitchFamily="18" charset="0"/>
              <a:buChar char="-"/>
            </a:pP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Une bite </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(le sexe masculin), </a:t>
            </a: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biter </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(comprendre)</a:t>
            </a:r>
            <a:endParaRPr lang="fr-FR" sz="3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0"/>
              </a:spcAft>
              <a:buFont typeface="Times New Roman" panose="02020603050405020304" pitchFamily="18" charset="0"/>
              <a:buChar char="-"/>
            </a:pP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Une tronche</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(une tête), </a:t>
            </a: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troncher</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(posséder sexuellement)</a:t>
            </a:r>
            <a:endParaRPr lang="fr-FR" sz="3200" dirty="0" smtClean="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Rectangle 2"/>
          <p:cNvSpPr/>
          <p:nvPr/>
        </p:nvSpPr>
        <p:spPr>
          <a:xfrm>
            <a:off x="822960" y="757166"/>
            <a:ext cx="10597896" cy="584775"/>
          </a:xfrm>
          <a:prstGeom prst="rect">
            <a:avLst/>
          </a:prstGeom>
        </p:spPr>
        <p:txBody>
          <a:bodyPr wrap="square">
            <a:spAutoFit/>
          </a:bodyPr>
          <a:lstStyle/>
          <a:p>
            <a:r>
              <a:rPr lang="fr-FR" sz="3200" u="sng" dirty="0" smtClean="0">
                <a:effectLst/>
                <a:latin typeface="Times New Roman" panose="02020603050405020304" pitchFamily="18" charset="0"/>
                <a:ea typeface="Calibri" panose="020F0502020204030204" pitchFamily="34" charset="0"/>
              </a:rPr>
              <a:t>L’invention verbale ne suit pas toujours le sémantisme du terme</a:t>
            </a:r>
            <a:endParaRPr lang="fr-FR" sz="3200" u="sng" dirty="0"/>
          </a:p>
        </p:txBody>
      </p:sp>
    </p:spTree>
    <p:extLst>
      <p:ext uri="{BB962C8B-B14F-4D97-AF65-F5344CB8AC3E}">
        <p14:creationId xmlns:p14="http://schemas.microsoft.com/office/powerpoint/2010/main" val="7935380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6344" y="828255"/>
            <a:ext cx="11219688" cy="4312976"/>
          </a:xfrm>
          <a:prstGeom prst="rect">
            <a:avLst/>
          </a:prstGeom>
        </p:spPr>
        <p:txBody>
          <a:bodyPr wrap="square">
            <a:spAutoFit/>
          </a:bodyPr>
          <a:lstStyle/>
          <a:p>
            <a:pPr marL="449580" algn="just">
              <a:lnSpc>
                <a:spcPct val="115000"/>
              </a:lnSpc>
              <a:spcAft>
                <a:spcPts val="1000"/>
              </a:spcAft>
            </a:pPr>
            <a:r>
              <a:rPr lang="fr-FR" sz="3200" u="sng" dirty="0" smtClean="0">
                <a:effectLst/>
                <a:latin typeface="Times New Roman" panose="02020603050405020304" pitchFamily="18" charset="0"/>
                <a:ea typeface="Calibri" panose="020F0502020204030204" pitchFamily="34" charset="0"/>
                <a:cs typeface="Times New Roman" panose="02020603050405020304" pitchFamily="18" charset="0"/>
              </a:rPr>
              <a:t>Variations de niveau de langue</a:t>
            </a:r>
            <a:r>
              <a:rPr lang="fr-FR"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fr-FR"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15000"/>
              </a:lnSpc>
              <a:spcAft>
                <a:spcPts val="1000"/>
              </a:spcAft>
            </a:pP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fr-FR" sz="32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ard</a:t>
            </a: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 -arde</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et </a:t>
            </a: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-asse</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sont des suffixes « péjoratifs » mais pas toujours : </a:t>
            </a:r>
            <a:r>
              <a:rPr lang="fr-FR" sz="3200" b="1" i="1" dirty="0" smtClean="0">
                <a:effectLst/>
                <a:latin typeface="Times New Roman" panose="02020603050405020304" pitchFamily="18" charset="0"/>
                <a:ea typeface="Times New Roman" panose="02020603050405020304" pitchFamily="18" charset="0"/>
                <a:cs typeface="Times New Roman" panose="02020603050405020304" pitchFamily="18" charset="0"/>
              </a:rPr>
              <a:t>fêtard</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3200" b="1" i="1" dirty="0" smtClean="0">
                <a:effectLst/>
                <a:latin typeface="Times New Roman" panose="02020603050405020304" pitchFamily="18" charset="0"/>
                <a:ea typeface="Times New Roman" panose="02020603050405020304" pitchFamily="18" charset="0"/>
                <a:cs typeface="Times New Roman" panose="02020603050405020304" pitchFamily="18" charset="0"/>
              </a:rPr>
              <a:t>thésard</a:t>
            </a:r>
            <a:endPar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lvl="0" algn="just">
              <a:lnSpc>
                <a:spcPct val="115000"/>
              </a:lnSpc>
              <a:spcAft>
                <a:spcPts val="1000"/>
              </a:spcAft>
            </a:pP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Ces suffixes permettent d’appuyer la vulgarité d’une grossièreté : con → connard/connasse, ou de rendre vulgaire un nom, adjectif, </a:t>
            </a:r>
            <a:r>
              <a:rPr lang="fr-FR" sz="3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etc</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 politicien, </a:t>
            </a: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politicard </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blonde, </a:t>
            </a: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blondasse </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une </a:t>
            </a: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pétasse</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venant du verbe argotique </a:t>
            </a: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se la péter</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(se croire au-dessus des autres). </a:t>
            </a:r>
            <a:endParaRPr lang="fr-FR" sz="3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11370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4088" y="1535514"/>
            <a:ext cx="10863072" cy="3539430"/>
          </a:xfrm>
          <a:prstGeom prst="rect">
            <a:avLst/>
          </a:prstGeom>
        </p:spPr>
        <p:txBody>
          <a:bodyPr wrap="square">
            <a:spAutoFit/>
          </a:bodyPr>
          <a:lstStyle/>
          <a:p>
            <a:r>
              <a:rPr lang="fr-FR" sz="3200" i="1" dirty="0" smtClean="0">
                <a:effectLst/>
                <a:latin typeface="Times New Roman" panose="02020603050405020304" pitchFamily="18" charset="0"/>
                <a:ea typeface="Calibri" panose="020F0502020204030204" pitchFamily="34" charset="0"/>
              </a:rPr>
              <a:t>*</a:t>
            </a:r>
            <a:r>
              <a:rPr lang="fr-FR" sz="3200" i="1" dirty="0" err="1" smtClean="0">
                <a:effectLst/>
                <a:latin typeface="Times New Roman" panose="02020603050405020304" pitchFamily="18" charset="0"/>
                <a:ea typeface="Calibri" panose="020F0502020204030204" pitchFamily="34" charset="0"/>
              </a:rPr>
              <a:t>Blondard</a:t>
            </a:r>
            <a:r>
              <a:rPr lang="fr-FR" sz="3200" dirty="0" smtClean="0">
                <a:effectLst/>
                <a:latin typeface="Times New Roman" panose="02020603050405020304" pitchFamily="18" charset="0"/>
                <a:ea typeface="Calibri" panose="020F0502020204030204" pitchFamily="34" charset="0"/>
              </a:rPr>
              <a:t> n’existe pas en dehors de sa forme patronymique et </a:t>
            </a:r>
            <a:r>
              <a:rPr lang="fr-FR" sz="3200" i="1" dirty="0" smtClean="0">
                <a:effectLst/>
                <a:latin typeface="Times New Roman" panose="02020603050405020304" pitchFamily="18" charset="0"/>
                <a:ea typeface="Calibri" panose="020F0502020204030204" pitchFamily="34" charset="0"/>
              </a:rPr>
              <a:t>pétard</a:t>
            </a:r>
            <a:r>
              <a:rPr lang="fr-FR" sz="3200" dirty="0" smtClean="0">
                <a:effectLst/>
                <a:latin typeface="Times New Roman" panose="02020603050405020304" pitchFamily="18" charset="0"/>
                <a:ea typeface="Calibri" panose="020F0502020204030204" pitchFamily="34" charset="0"/>
              </a:rPr>
              <a:t>, hormis sa définition d’explosif sonore, a beaucoup de significations argotiques : cigarette de cannabis, arme à feu, fesses, colère (être</a:t>
            </a:r>
            <a:r>
              <a:rPr lang="fr-FR" sz="3200" i="1" dirty="0" smtClean="0">
                <a:effectLst/>
                <a:latin typeface="Times New Roman" panose="02020603050405020304" pitchFamily="18" charset="0"/>
                <a:ea typeface="Calibri" panose="020F0502020204030204" pitchFamily="34" charset="0"/>
              </a:rPr>
              <a:t> en pétard</a:t>
            </a:r>
            <a:r>
              <a:rPr lang="fr-FR" sz="3200" dirty="0" smtClean="0">
                <a:effectLst/>
                <a:latin typeface="Times New Roman" panose="02020603050405020304" pitchFamily="18" charset="0"/>
                <a:ea typeface="Calibri" panose="020F0502020204030204" pitchFamily="34" charset="0"/>
              </a:rPr>
              <a:t>), ébouriffé (avoir les cheveux</a:t>
            </a:r>
            <a:r>
              <a:rPr lang="fr-FR" sz="3200" i="1" dirty="0" smtClean="0">
                <a:effectLst/>
                <a:latin typeface="Times New Roman" panose="02020603050405020304" pitchFamily="18" charset="0"/>
                <a:ea typeface="Calibri" panose="020F0502020204030204" pitchFamily="34" charset="0"/>
              </a:rPr>
              <a:t> en pétard</a:t>
            </a:r>
            <a:r>
              <a:rPr lang="fr-FR" sz="3200" dirty="0" smtClean="0">
                <a:effectLst/>
                <a:latin typeface="Times New Roman" panose="02020603050405020304" pitchFamily="18" charset="0"/>
                <a:ea typeface="Calibri" panose="020F0502020204030204" pitchFamily="34" charset="0"/>
              </a:rPr>
              <a:t>) ; mais pas celle d’un homme qui se croit au-dessus des autres. Celui-ci sera un </a:t>
            </a:r>
            <a:r>
              <a:rPr lang="fr-FR" sz="3200" i="1" dirty="0" smtClean="0">
                <a:effectLst/>
                <a:latin typeface="Times New Roman" panose="02020603050405020304" pitchFamily="18" charset="0"/>
                <a:ea typeface="Calibri" panose="020F0502020204030204" pitchFamily="34" charset="0"/>
              </a:rPr>
              <a:t>snobinard</a:t>
            </a:r>
            <a:r>
              <a:rPr lang="fr-FR" sz="3200" dirty="0" smtClean="0">
                <a:effectLst/>
                <a:latin typeface="Times New Roman" panose="02020603050405020304" pitchFamily="18" charset="0"/>
                <a:ea typeface="Calibri" panose="020F0502020204030204" pitchFamily="34" charset="0"/>
              </a:rPr>
              <a:t>, un </a:t>
            </a:r>
            <a:r>
              <a:rPr lang="fr-FR" sz="3200" i="1" dirty="0" smtClean="0">
                <a:effectLst/>
                <a:latin typeface="Times New Roman" panose="02020603050405020304" pitchFamily="18" charset="0"/>
                <a:ea typeface="Calibri" panose="020F0502020204030204" pitchFamily="34" charset="0"/>
              </a:rPr>
              <a:t>m’as-tu-vu</a:t>
            </a:r>
            <a:r>
              <a:rPr lang="fr-FR" sz="3200" dirty="0" smtClean="0">
                <a:effectLst/>
                <a:latin typeface="Times New Roman" panose="02020603050405020304" pitchFamily="18" charset="0"/>
                <a:ea typeface="Calibri" panose="020F0502020204030204" pitchFamily="34" charset="0"/>
              </a:rPr>
              <a:t>, un </a:t>
            </a:r>
            <a:r>
              <a:rPr lang="fr-FR" sz="3200" i="1" dirty="0" smtClean="0">
                <a:effectLst/>
                <a:latin typeface="Times New Roman" panose="02020603050405020304" pitchFamily="18" charset="0"/>
                <a:ea typeface="Calibri" panose="020F0502020204030204" pitchFamily="34" charset="0"/>
              </a:rPr>
              <a:t>frimeur</a:t>
            </a:r>
            <a:r>
              <a:rPr lang="fr-FR" sz="3200" dirty="0" smtClean="0">
                <a:effectLst/>
                <a:latin typeface="Times New Roman" panose="02020603050405020304" pitchFamily="18" charset="0"/>
                <a:ea typeface="Calibri" panose="020F0502020204030204" pitchFamily="34" charset="0"/>
              </a:rPr>
              <a:t>, etc. Idem pour</a:t>
            </a:r>
            <a:r>
              <a:rPr lang="fr-FR" sz="3200" i="1" dirty="0" smtClean="0">
                <a:effectLst/>
                <a:latin typeface="Times New Roman" panose="02020603050405020304" pitchFamily="18" charset="0"/>
                <a:ea typeface="Calibri" panose="020F0502020204030204" pitchFamily="34" charset="0"/>
              </a:rPr>
              <a:t> poufiasse</a:t>
            </a:r>
            <a:r>
              <a:rPr lang="fr-FR" sz="3200" dirty="0" smtClean="0">
                <a:effectLst/>
                <a:latin typeface="Times New Roman" panose="02020603050405020304" pitchFamily="18" charset="0"/>
                <a:ea typeface="Calibri" panose="020F0502020204030204" pitchFamily="34" charset="0"/>
              </a:rPr>
              <a:t>, </a:t>
            </a:r>
            <a:r>
              <a:rPr lang="fr-FR" sz="3200" i="1" dirty="0" smtClean="0">
                <a:effectLst/>
                <a:latin typeface="Times New Roman" panose="02020603050405020304" pitchFamily="18" charset="0"/>
                <a:ea typeface="Calibri" panose="020F0502020204030204" pitchFamily="34" charset="0"/>
              </a:rPr>
              <a:t>radasse, </a:t>
            </a:r>
            <a:r>
              <a:rPr lang="fr-FR" sz="3200" dirty="0" smtClean="0">
                <a:effectLst/>
                <a:latin typeface="Times New Roman" panose="02020603050405020304" pitchFamily="18" charset="0"/>
                <a:ea typeface="Calibri" panose="020F0502020204030204" pitchFamily="34" charset="0"/>
              </a:rPr>
              <a:t>etc.</a:t>
            </a:r>
            <a:endParaRPr lang="fr-FR" sz="3200" dirty="0"/>
          </a:p>
        </p:txBody>
      </p:sp>
    </p:spTree>
    <p:extLst>
      <p:ext uri="{BB962C8B-B14F-4D97-AF65-F5344CB8AC3E}">
        <p14:creationId xmlns:p14="http://schemas.microsoft.com/office/powerpoint/2010/main" val="36824749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68680" y="814477"/>
            <a:ext cx="10771632" cy="5509200"/>
          </a:xfrm>
          <a:prstGeom prst="rect">
            <a:avLst/>
          </a:prstGeom>
        </p:spPr>
        <p:txBody>
          <a:bodyPr wrap="square">
            <a:spAutoFit/>
          </a:bodyPr>
          <a:lstStyle/>
          <a:p>
            <a:r>
              <a:rPr lang="fr-FR" sz="3200" dirty="0" smtClean="0">
                <a:effectLst/>
                <a:latin typeface="Times New Roman" panose="02020603050405020304" pitchFamily="18" charset="0"/>
                <a:ea typeface="Calibri" panose="020F0502020204030204" pitchFamily="34" charset="0"/>
              </a:rPr>
              <a:t>Dans le cas des dérivations préfixales, l’argot emploie des préfixes de la langue courantes : </a:t>
            </a:r>
          </a:p>
          <a:p>
            <a:r>
              <a:rPr lang="fr-FR" sz="3200" dirty="0" smtClean="0">
                <a:effectLst/>
                <a:latin typeface="Times New Roman" panose="02020603050405020304" pitchFamily="18" charset="0"/>
                <a:ea typeface="Calibri" panose="020F0502020204030204" pitchFamily="34" charset="0"/>
              </a:rPr>
              <a:t>super-, hyper-, giga-, méga- archi-, etc. évoquant l’ampleur :</a:t>
            </a:r>
          </a:p>
          <a:p>
            <a:endParaRPr lang="fr-FR" sz="3200" dirty="0" smtClean="0">
              <a:effectLst/>
              <a:latin typeface="Times New Roman" panose="02020603050405020304" pitchFamily="18" charset="0"/>
              <a:ea typeface="Calibri" panose="020F0502020204030204" pitchFamily="34" charset="0"/>
            </a:endParaRPr>
          </a:p>
          <a:p>
            <a:r>
              <a:rPr lang="fr-FR" sz="3200" dirty="0" smtClean="0">
                <a:effectLst/>
                <a:latin typeface="Times New Roman" panose="02020603050405020304" pitchFamily="18" charset="0"/>
                <a:ea typeface="Calibri" panose="020F0502020204030204" pitchFamily="34" charset="0"/>
              </a:rPr>
              <a:t>- il est hyper-con </a:t>
            </a:r>
          </a:p>
          <a:p>
            <a:endParaRPr lang="fr-FR" sz="3200" dirty="0" smtClean="0">
              <a:effectLst/>
              <a:latin typeface="Times New Roman" panose="02020603050405020304" pitchFamily="18" charset="0"/>
              <a:ea typeface="Calibri" panose="020F0502020204030204" pitchFamily="34" charset="0"/>
            </a:endParaRPr>
          </a:p>
          <a:p>
            <a:r>
              <a:rPr lang="fr-FR" sz="3200" dirty="0">
                <a:latin typeface="Times New Roman" panose="02020603050405020304" pitchFamily="18" charset="0"/>
                <a:ea typeface="Calibri" panose="020F0502020204030204" pitchFamily="34" charset="0"/>
              </a:rPr>
              <a:t>-</a:t>
            </a:r>
            <a:r>
              <a:rPr lang="fr-FR" sz="3200" dirty="0" smtClean="0">
                <a:effectLst/>
                <a:latin typeface="Times New Roman" panose="02020603050405020304" pitchFamily="18" charset="0"/>
                <a:ea typeface="Calibri" panose="020F0502020204030204" pitchFamily="34" charset="0"/>
              </a:rPr>
              <a:t> c’est la méga-galère </a:t>
            </a:r>
          </a:p>
          <a:p>
            <a:endParaRPr lang="fr-FR" sz="3200" dirty="0" smtClean="0">
              <a:effectLst/>
              <a:latin typeface="Times New Roman" panose="02020603050405020304" pitchFamily="18" charset="0"/>
              <a:ea typeface="Calibri" panose="020F0502020204030204" pitchFamily="34" charset="0"/>
            </a:endParaRPr>
          </a:p>
          <a:p>
            <a:r>
              <a:rPr lang="fr-FR" sz="3200" dirty="0" smtClean="0">
                <a:effectLst/>
                <a:latin typeface="Times New Roman" panose="02020603050405020304" pitchFamily="18" charset="0"/>
                <a:ea typeface="Calibri" panose="020F0502020204030204" pitchFamily="34" charset="0"/>
              </a:rPr>
              <a:t>- une giga-bonne-nouvelle </a:t>
            </a:r>
          </a:p>
          <a:p>
            <a:endParaRPr lang="fr-FR" sz="3200" dirty="0" smtClean="0">
              <a:effectLst/>
              <a:latin typeface="Times New Roman" panose="02020603050405020304" pitchFamily="18" charset="0"/>
              <a:ea typeface="Calibri" panose="020F0502020204030204" pitchFamily="34" charset="0"/>
            </a:endParaRPr>
          </a:p>
          <a:p>
            <a:r>
              <a:rPr lang="fr-FR" sz="3200" dirty="0">
                <a:latin typeface="Times New Roman" panose="02020603050405020304" pitchFamily="18" charset="0"/>
                <a:ea typeface="Calibri" panose="020F0502020204030204" pitchFamily="34" charset="0"/>
              </a:rPr>
              <a:t>-</a:t>
            </a:r>
            <a:r>
              <a:rPr lang="fr-FR" sz="3200" dirty="0" smtClean="0">
                <a:effectLst/>
                <a:latin typeface="Times New Roman" panose="02020603050405020304" pitchFamily="18" charset="0"/>
                <a:ea typeface="Calibri" panose="020F0502020204030204" pitchFamily="34" charset="0"/>
              </a:rPr>
              <a:t> je suis archi-bourré</a:t>
            </a:r>
            <a:endParaRPr lang="fr-FR" sz="3200" dirty="0"/>
          </a:p>
        </p:txBody>
      </p:sp>
    </p:spTree>
    <p:extLst>
      <p:ext uri="{BB962C8B-B14F-4D97-AF65-F5344CB8AC3E}">
        <p14:creationId xmlns:p14="http://schemas.microsoft.com/office/powerpoint/2010/main" val="29702858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51874" y="446270"/>
            <a:ext cx="2495363" cy="584775"/>
          </a:xfrm>
          <a:prstGeom prst="rect">
            <a:avLst/>
          </a:prstGeom>
        </p:spPr>
        <p:txBody>
          <a:bodyPr wrap="none">
            <a:spAutoFit/>
          </a:bodyPr>
          <a:lstStyle/>
          <a:p>
            <a:r>
              <a:rPr lang="fr-FR" sz="3200" b="1" dirty="0" smtClean="0">
                <a:effectLst/>
                <a:latin typeface="Times New Roman" panose="02020603050405020304" pitchFamily="18" charset="0"/>
                <a:ea typeface="Calibri" panose="020F0502020204030204" pitchFamily="34" charset="0"/>
              </a:rPr>
              <a:t>C. L’apocope</a:t>
            </a:r>
            <a:endParaRPr lang="fr-FR" sz="3200" dirty="0"/>
          </a:p>
        </p:txBody>
      </p:sp>
      <p:sp>
        <p:nvSpPr>
          <p:cNvPr id="3" name="Rectangle 2"/>
          <p:cNvSpPr/>
          <p:nvPr/>
        </p:nvSpPr>
        <p:spPr>
          <a:xfrm>
            <a:off x="1362456" y="1248147"/>
            <a:ext cx="9354312" cy="5290487"/>
          </a:xfrm>
          <a:prstGeom prst="rect">
            <a:avLst/>
          </a:prstGeom>
        </p:spPr>
        <p:txBody>
          <a:bodyPr wrap="square">
            <a:spAutoFit/>
          </a:bodyPr>
          <a:lstStyle/>
          <a:p>
            <a:pPr indent="449580" algn="just">
              <a:lnSpc>
                <a:spcPct val="115000"/>
              </a:lnSpc>
              <a:spcAft>
                <a:spcPts val="1000"/>
              </a:spcAft>
            </a:pPr>
            <a:r>
              <a:rPr lang="fr-FR" sz="2400" dirty="0" smtClean="0">
                <a:effectLst/>
                <a:latin typeface="Times New Roman" panose="02020603050405020304" pitchFamily="18" charset="0"/>
                <a:ea typeface="Calibri" panose="020F0502020204030204" pitchFamily="34" charset="0"/>
                <a:cs typeface="Times New Roman" panose="02020603050405020304" pitchFamily="18" charset="0"/>
              </a:rPr>
              <a:t>Exemples du français : </a:t>
            </a:r>
            <a:endParaRPr lang="fr-F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2400" i="1" dirty="0" smtClean="0">
                <a:effectLst/>
                <a:latin typeface="Times New Roman" panose="02020603050405020304" pitchFamily="18" charset="0"/>
                <a:ea typeface="Times New Roman" panose="02020603050405020304" pitchFamily="18" charset="0"/>
                <a:cs typeface="Times New Roman" panose="02020603050405020304" pitchFamily="18" charset="0"/>
              </a:rPr>
              <a:t>télé</a:t>
            </a:r>
            <a:r>
              <a:rPr lang="fr-F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pour « télévision » ou « téléviseur » </a:t>
            </a:r>
            <a:endParaRPr lang="fr-FR" sz="2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2400" i="1" dirty="0" smtClean="0">
                <a:effectLst/>
                <a:latin typeface="Times New Roman" panose="02020603050405020304" pitchFamily="18" charset="0"/>
                <a:ea typeface="Times New Roman" panose="02020603050405020304" pitchFamily="18" charset="0"/>
                <a:cs typeface="Times New Roman" panose="02020603050405020304" pitchFamily="18" charset="0"/>
              </a:rPr>
              <a:t>météo</a:t>
            </a:r>
            <a:r>
              <a:rPr lang="fr-F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pour « météorologie » </a:t>
            </a:r>
            <a:endParaRPr lang="fr-FR" sz="2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2400" i="1" dirty="0" smtClean="0">
                <a:effectLst/>
                <a:latin typeface="Times New Roman" panose="02020603050405020304" pitchFamily="18" charset="0"/>
                <a:ea typeface="Times New Roman" panose="02020603050405020304" pitchFamily="18" charset="0"/>
                <a:cs typeface="Times New Roman" panose="02020603050405020304" pitchFamily="18" charset="0"/>
              </a:rPr>
              <a:t>pub</a:t>
            </a:r>
            <a:r>
              <a:rPr lang="fr-F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pour « publicité » </a:t>
            </a:r>
            <a:endParaRPr lang="fr-FR" sz="2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2400" i="1" dirty="0" smtClean="0">
                <a:effectLst/>
                <a:latin typeface="Times New Roman" panose="02020603050405020304" pitchFamily="18" charset="0"/>
                <a:ea typeface="Times New Roman" panose="02020603050405020304" pitchFamily="18" charset="0"/>
                <a:cs typeface="Times New Roman" panose="02020603050405020304" pitchFamily="18" charset="0"/>
              </a:rPr>
              <a:t>ciné</a:t>
            </a:r>
            <a:r>
              <a:rPr lang="fr-F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pour « cinéma » (lui-même apocope de cinématographe)</a:t>
            </a:r>
            <a:endParaRPr lang="fr-FR" sz="2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2400" i="1" dirty="0" smtClean="0">
                <a:effectLst/>
                <a:latin typeface="Times New Roman" panose="02020603050405020304" pitchFamily="18" charset="0"/>
                <a:ea typeface="Times New Roman" panose="02020603050405020304" pitchFamily="18" charset="0"/>
                <a:cs typeface="Times New Roman" panose="02020603050405020304" pitchFamily="18" charset="0"/>
              </a:rPr>
              <a:t>auto</a:t>
            </a:r>
            <a:r>
              <a:rPr lang="fr-F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pour « automobile » </a:t>
            </a:r>
            <a:endParaRPr lang="fr-FR" sz="2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2400" i="1" dirty="0" smtClean="0">
                <a:effectLst/>
                <a:latin typeface="Times New Roman" panose="02020603050405020304" pitchFamily="18" charset="0"/>
                <a:ea typeface="Times New Roman" panose="02020603050405020304" pitchFamily="18" charset="0"/>
                <a:cs typeface="Times New Roman" panose="02020603050405020304" pitchFamily="18" charset="0"/>
              </a:rPr>
              <a:t>flag</a:t>
            </a:r>
            <a:r>
              <a:rPr lang="fr-F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pour « flagrant délit »</a:t>
            </a:r>
            <a:endParaRPr lang="fr-FR" sz="2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2400" i="1" dirty="0" smtClean="0">
                <a:effectLst/>
                <a:latin typeface="Times New Roman" panose="02020603050405020304" pitchFamily="18" charset="0"/>
                <a:ea typeface="Times New Roman" panose="02020603050405020304" pitchFamily="18" charset="0"/>
                <a:cs typeface="Times New Roman" panose="02020603050405020304" pitchFamily="18" charset="0"/>
              </a:rPr>
              <a:t>maths</a:t>
            </a:r>
            <a:r>
              <a:rPr lang="fr-F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pour « mathématiques » </a:t>
            </a:r>
            <a:endParaRPr lang="fr-FR" sz="2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2400" i="1" dirty="0" smtClean="0">
                <a:effectLst/>
                <a:latin typeface="Times New Roman" panose="02020603050405020304" pitchFamily="18" charset="0"/>
                <a:ea typeface="Times New Roman" panose="02020603050405020304" pitchFamily="18" charset="0"/>
                <a:cs typeface="Times New Roman" panose="02020603050405020304" pitchFamily="18" charset="0"/>
              </a:rPr>
              <a:t>métro</a:t>
            </a:r>
            <a:r>
              <a:rPr lang="fr-F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pour « métropolitain » </a:t>
            </a:r>
            <a:endParaRPr lang="fr-FR" sz="2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2400" i="1" dirty="0" smtClean="0">
                <a:effectLst/>
                <a:latin typeface="Times New Roman" panose="02020603050405020304" pitchFamily="18" charset="0"/>
                <a:ea typeface="Times New Roman" panose="02020603050405020304" pitchFamily="18" charset="0"/>
                <a:cs typeface="Times New Roman" panose="02020603050405020304" pitchFamily="18" charset="0"/>
              </a:rPr>
              <a:t>micro</a:t>
            </a:r>
            <a:r>
              <a:rPr lang="fr-F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pour « microphone »</a:t>
            </a:r>
            <a:endParaRPr lang="fr-FR" sz="2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2400" i="1" dirty="0" smtClean="0">
                <a:effectLst/>
                <a:latin typeface="Times New Roman" panose="02020603050405020304" pitchFamily="18" charset="0"/>
                <a:ea typeface="Times New Roman" panose="02020603050405020304" pitchFamily="18" charset="0"/>
                <a:cs typeface="Times New Roman" panose="02020603050405020304" pitchFamily="18" charset="0"/>
              </a:rPr>
              <a:t>moto</a:t>
            </a:r>
            <a:r>
              <a:rPr lang="fr-F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pour « motocyclette » </a:t>
            </a:r>
            <a:endParaRPr lang="fr-FR" sz="2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Font typeface="Times New Roman" panose="02020603050405020304" pitchFamily="18" charset="0"/>
              <a:buChar char="-"/>
            </a:pPr>
            <a:r>
              <a:rPr lang="fr-FR" sz="2400" i="1" dirty="0" smtClean="0">
                <a:effectLst/>
                <a:latin typeface="Times New Roman" panose="02020603050405020304" pitchFamily="18" charset="0"/>
                <a:ea typeface="Times New Roman" panose="02020603050405020304" pitchFamily="18" charset="0"/>
                <a:cs typeface="Times New Roman" panose="02020603050405020304" pitchFamily="18" charset="0"/>
              </a:rPr>
              <a:t>photo</a:t>
            </a:r>
            <a:r>
              <a:rPr lang="fr-F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pour « photographie » </a:t>
            </a:r>
            <a:endParaRPr lang="fr-FR"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83095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2064" y="480051"/>
            <a:ext cx="11494008" cy="5742085"/>
          </a:xfrm>
          <a:prstGeom prst="rect">
            <a:avLst/>
          </a:prstGeom>
        </p:spPr>
        <p:txBody>
          <a:bodyPr wrap="square">
            <a:spAutoFit/>
          </a:bodyPr>
          <a:lstStyle/>
          <a:p>
            <a:pPr indent="449580" algn="just">
              <a:lnSpc>
                <a:spcPct val="115000"/>
              </a:lnSpc>
              <a:spcAft>
                <a:spcPts val="1000"/>
              </a:spcAft>
            </a:pPr>
            <a:r>
              <a:rPr lang="fr-FR" sz="2600" dirty="0" smtClean="0">
                <a:effectLst/>
                <a:latin typeface="Times New Roman" panose="02020603050405020304" pitchFamily="18" charset="0"/>
                <a:ea typeface="Calibri" panose="020F0502020204030204" pitchFamily="34" charset="0"/>
                <a:cs typeface="Times New Roman" panose="02020603050405020304" pitchFamily="18" charset="0"/>
              </a:rPr>
              <a:t>Exemples de l’argot : </a:t>
            </a:r>
            <a:endParaRPr lang="fr-FR" sz="2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2600" i="1" dirty="0" smtClean="0">
                <a:effectLst/>
                <a:latin typeface="Times New Roman" panose="02020603050405020304" pitchFamily="18" charset="0"/>
                <a:ea typeface="Times New Roman" panose="02020603050405020304" pitchFamily="18" charset="0"/>
                <a:cs typeface="Times New Roman" panose="02020603050405020304" pitchFamily="18" charset="0"/>
              </a:rPr>
              <a:t>Cata</a:t>
            </a:r>
            <a:r>
              <a:rPr lang="fr-FR" sz="2600" dirty="0" smtClean="0">
                <a:effectLst/>
                <a:latin typeface="Times New Roman" panose="02020603050405020304" pitchFamily="18" charset="0"/>
                <a:ea typeface="Times New Roman" panose="02020603050405020304" pitchFamily="18" charset="0"/>
                <a:cs typeface="Times New Roman" panose="02020603050405020304" pitchFamily="18" charset="0"/>
              </a:rPr>
              <a:t> pour « catastrophe »</a:t>
            </a:r>
            <a:endParaRPr lang="fr-FR" sz="26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2600" i="1" dirty="0" smtClean="0">
                <a:effectLst/>
                <a:latin typeface="Times New Roman" panose="02020603050405020304" pitchFamily="18" charset="0"/>
                <a:ea typeface="Times New Roman" panose="02020603050405020304" pitchFamily="18" charset="0"/>
                <a:cs typeface="Times New Roman" panose="02020603050405020304" pitchFamily="18" charset="0"/>
              </a:rPr>
              <a:t>Came</a:t>
            </a:r>
            <a:r>
              <a:rPr lang="fr-FR" sz="2600" dirty="0" smtClean="0">
                <a:effectLst/>
                <a:latin typeface="Times New Roman" panose="02020603050405020304" pitchFamily="18" charset="0"/>
                <a:ea typeface="Times New Roman" panose="02020603050405020304" pitchFamily="18" charset="0"/>
                <a:cs typeface="Times New Roman" panose="02020603050405020304" pitchFamily="18" charset="0"/>
              </a:rPr>
              <a:t> pour « camelote » (drogue ou marchandise)</a:t>
            </a:r>
            <a:endParaRPr lang="fr-FR" sz="26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26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Pèt</a:t>
            </a:r>
            <a:r>
              <a:rPr lang="fr-FR" sz="2600" dirty="0" smtClean="0">
                <a:effectLst/>
                <a:latin typeface="Times New Roman" panose="02020603050405020304" pitchFamily="18" charset="0"/>
                <a:ea typeface="Times New Roman" panose="02020603050405020304" pitchFamily="18" charset="0"/>
                <a:cs typeface="Times New Roman" panose="02020603050405020304" pitchFamily="18" charset="0"/>
              </a:rPr>
              <a:t> pour </a:t>
            </a:r>
            <a:r>
              <a:rPr lang="fr-FR" sz="2600" i="1" dirty="0" smtClean="0">
                <a:effectLst/>
                <a:latin typeface="Times New Roman" panose="02020603050405020304" pitchFamily="18" charset="0"/>
                <a:ea typeface="Times New Roman" panose="02020603050405020304" pitchFamily="18" charset="0"/>
                <a:cs typeface="Times New Roman" panose="02020603050405020304" pitchFamily="18" charset="0"/>
              </a:rPr>
              <a:t>pétard</a:t>
            </a:r>
            <a:r>
              <a:rPr lang="fr-FR" sz="2600" dirty="0" smtClean="0">
                <a:effectLst/>
                <a:latin typeface="Times New Roman" panose="02020603050405020304" pitchFamily="18" charset="0"/>
                <a:ea typeface="Times New Roman" panose="02020603050405020304" pitchFamily="18" charset="0"/>
                <a:cs typeface="Times New Roman" panose="02020603050405020304" pitchFamily="18" charset="0"/>
              </a:rPr>
              <a:t> (cigarette de haschisch) </a:t>
            </a:r>
            <a:endParaRPr lang="fr-FR" sz="26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26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Tox</a:t>
            </a:r>
            <a:r>
              <a:rPr lang="fr-FR" sz="2600" dirty="0" smtClean="0">
                <a:effectLst/>
                <a:latin typeface="Times New Roman" panose="02020603050405020304" pitchFamily="18" charset="0"/>
                <a:ea typeface="Times New Roman" panose="02020603050405020304" pitchFamily="18" charset="0"/>
                <a:cs typeface="Times New Roman" panose="02020603050405020304" pitchFamily="18" charset="0"/>
              </a:rPr>
              <a:t> pour « toxicomane »</a:t>
            </a:r>
            <a:endParaRPr lang="fr-FR" sz="26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2600" i="1" dirty="0" smtClean="0">
                <a:effectLst/>
                <a:latin typeface="Times New Roman" panose="02020603050405020304" pitchFamily="18" charset="0"/>
                <a:ea typeface="Times New Roman" panose="02020603050405020304" pitchFamily="18" charset="0"/>
                <a:cs typeface="Times New Roman" panose="02020603050405020304" pitchFamily="18" charset="0"/>
              </a:rPr>
              <a:t>Accro</a:t>
            </a:r>
            <a:r>
              <a:rPr lang="fr-FR" sz="2600" dirty="0" smtClean="0">
                <a:effectLst/>
                <a:latin typeface="Times New Roman" panose="02020603050405020304" pitchFamily="18" charset="0"/>
                <a:ea typeface="Times New Roman" panose="02020603050405020304" pitchFamily="18" charset="0"/>
                <a:cs typeface="Times New Roman" panose="02020603050405020304" pitchFamily="18" charset="0"/>
              </a:rPr>
              <a:t> pour « accroché » (dépendant à la drogue ; puis « fou de », amoureux)</a:t>
            </a:r>
            <a:endParaRPr lang="fr-FR" sz="26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2600" i="1" dirty="0" smtClean="0">
                <a:effectLst/>
                <a:latin typeface="Times New Roman" panose="02020603050405020304" pitchFamily="18" charset="0"/>
                <a:ea typeface="Times New Roman" panose="02020603050405020304" pitchFamily="18" charset="0"/>
                <a:cs typeface="Times New Roman" panose="02020603050405020304" pitchFamily="18" charset="0"/>
              </a:rPr>
              <a:t>P'tit </a:t>
            </a:r>
            <a:r>
              <a:rPr lang="fr-FR" sz="26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déj</a:t>
            </a:r>
            <a:r>
              <a:rPr lang="fr-FR" sz="2600" i="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fr-FR" sz="2600" dirty="0" smtClean="0">
                <a:effectLst/>
                <a:latin typeface="Times New Roman" panose="02020603050405020304" pitchFamily="18" charset="0"/>
                <a:ea typeface="Times New Roman" panose="02020603050405020304" pitchFamily="18" charset="0"/>
                <a:cs typeface="Times New Roman" panose="02020603050405020304" pitchFamily="18" charset="0"/>
              </a:rPr>
              <a:t> pour « petit déjeuner »</a:t>
            </a:r>
            <a:endParaRPr lang="fr-FR" sz="26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2600" i="1" dirty="0" smtClean="0">
                <a:effectLst/>
                <a:latin typeface="Times New Roman" panose="02020603050405020304" pitchFamily="18" charset="0"/>
                <a:ea typeface="Times New Roman" panose="02020603050405020304" pitchFamily="18" charset="0"/>
                <a:cs typeface="Times New Roman" panose="02020603050405020304" pitchFamily="18" charset="0"/>
              </a:rPr>
              <a:t>Bon </a:t>
            </a:r>
            <a:r>
              <a:rPr lang="fr-FR" sz="26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app</a:t>
            </a:r>
            <a:r>
              <a:rPr lang="fr-FR" sz="2600" i="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fr-FR" sz="2600" dirty="0" smtClean="0">
                <a:effectLst/>
                <a:latin typeface="Times New Roman" panose="02020603050405020304" pitchFamily="18" charset="0"/>
                <a:ea typeface="Times New Roman" panose="02020603050405020304" pitchFamily="18" charset="0"/>
                <a:cs typeface="Times New Roman" panose="02020603050405020304" pitchFamily="18" charset="0"/>
              </a:rPr>
              <a:t> pour « bon appétit »</a:t>
            </a:r>
            <a:endParaRPr lang="fr-FR" sz="26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2600" i="1" dirty="0" smtClean="0">
                <a:effectLst/>
                <a:latin typeface="Times New Roman" panose="02020603050405020304" pitchFamily="18" charset="0"/>
                <a:ea typeface="Times New Roman" panose="02020603050405020304" pitchFamily="18" charset="0"/>
                <a:cs typeface="Times New Roman" panose="02020603050405020304" pitchFamily="18" charset="0"/>
              </a:rPr>
              <a:t>Champ'</a:t>
            </a:r>
            <a:r>
              <a:rPr lang="fr-FR" sz="2600" dirty="0" smtClean="0">
                <a:effectLst/>
                <a:latin typeface="Times New Roman" panose="02020603050405020304" pitchFamily="18" charset="0"/>
                <a:ea typeface="Times New Roman" panose="02020603050405020304" pitchFamily="18" charset="0"/>
                <a:cs typeface="Times New Roman" panose="02020603050405020304" pitchFamily="18" charset="0"/>
              </a:rPr>
              <a:t> pour « champagne » </a:t>
            </a:r>
            <a:endParaRPr lang="fr-FR" sz="26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2600" i="1" dirty="0" smtClean="0">
                <a:effectLst/>
                <a:latin typeface="Times New Roman" panose="02020603050405020304" pitchFamily="18" charset="0"/>
                <a:ea typeface="Times New Roman" panose="02020603050405020304" pitchFamily="18" charset="0"/>
                <a:cs typeface="Times New Roman" panose="02020603050405020304" pitchFamily="18" charset="0"/>
              </a:rPr>
              <a:t>Mob</a:t>
            </a:r>
            <a:r>
              <a:rPr lang="fr-FR" sz="2600" dirty="0" smtClean="0">
                <a:effectLst/>
                <a:latin typeface="Times New Roman" panose="02020603050405020304" pitchFamily="18" charset="0"/>
                <a:ea typeface="Times New Roman" panose="02020603050405020304" pitchFamily="18" charset="0"/>
                <a:cs typeface="Times New Roman" panose="02020603050405020304" pitchFamily="18" charset="0"/>
              </a:rPr>
              <a:t> pour « mobylette » </a:t>
            </a:r>
            <a:endParaRPr lang="fr-FR" sz="26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2600" i="1" dirty="0" smtClean="0">
                <a:effectLst/>
                <a:latin typeface="Times New Roman" panose="02020603050405020304" pitchFamily="18" charset="0"/>
                <a:ea typeface="Times New Roman" panose="02020603050405020304" pitchFamily="18" charset="0"/>
                <a:cs typeface="Times New Roman" panose="02020603050405020304" pitchFamily="18" charset="0"/>
              </a:rPr>
              <a:t>Occase</a:t>
            </a:r>
            <a:r>
              <a:rPr lang="fr-FR" sz="2600" dirty="0" smtClean="0">
                <a:effectLst/>
                <a:latin typeface="Times New Roman" panose="02020603050405020304" pitchFamily="18" charset="0"/>
                <a:ea typeface="Times New Roman" panose="02020603050405020304" pitchFamily="18" charset="0"/>
                <a:cs typeface="Times New Roman" panose="02020603050405020304" pitchFamily="18" charset="0"/>
              </a:rPr>
              <a:t> pour « occasion » </a:t>
            </a:r>
            <a:endParaRPr lang="fr-FR" sz="26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Font typeface="Times New Roman" panose="02020603050405020304" pitchFamily="18" charset="0"/>
              <a:buChar char="-"/>
            </a:pPr>
            <a:r>
              <a:rPr lang="fr-FR" sz="26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Bénèf</a:t>
            </a:r>
            <a:r>
              <a:rPr lang="fr-FR" sz="2600" dirty="0" smtClean="0">
                <a:effectLst/>
                <a:latin typeface="Times New Roman" panose="02020603050405020304" pitchFamily="18" charset="0"/>
                <a:ea typeface="Times New Roman" panose="02020603050405020304" pitchFamily="18" charset="0"/>
                <a:cs typeface="Times New Roman" panose="02020603050405020304" pitchFamily="18" charset="0"/>
              </a:rPr>
              <a:t> pour « bénéfice »</a:t>
            </a:r>
            <a:endParaRPr lang="fr-FR" sz="26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42952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19814" y="382262"/>
            <a:ext cx="2610779" cy="584775"/>
          </a:xfrm>
          <a:prstGeom prst="rect">
            <a:avLst/>
          </a:prstGeom>
        </p:spPr>
        <p:txBody>
          <a:bodyPr wrap="none">
            <a:spAutoFit/>
          </a:bodyPr>
          <a:lstStyle/>
          <a:p>
            <a:r>
              <a:rPr lang="fr-FR" sz="3200" b="1" dirty="0" smtClean="0">
                <a:effectLst/>
                <a:latin typeface="Times New Roman" panose="02020603050405020304" pitchFamily="18" charset="0"/>
                <a:ea typeface="Calibri" panose="020F0502020204030204" pitchFamily="34" charset="0"/>
              </a:rPr>
              <a:t>D. L’aphérèse</a:t>
            </a:r>
            <a:endParaRPr lang="fr-FR" sz="3200" dirty="0"/>
          </a:p>
        </p:txBody>
      </p:sp>
      <p:sp>
        <p:nvSpPr>
          <p:cNvPr id="3" name="Rectangle 2"/>
          <p:cNvSpPr/>
          <p:nvPr/>
        </p:nvSpPr>
        <p:spPr>
          <a:xfrm>
            <a:off x="365760" y="1068485"/>
            <a:ext cx="11311128" cy="2485809"/>
          </a:xfrm>
          <a:prstGeom prst="rect">
            <a:avLst/>
          </a:prstGeom>
        </p:spPr>
        <p:txBody>
          <a:bodyPr wrap="square">
            <a:spAutoFit/>
          </a:bodyPr>
          <a:lstStyle/>
          <a:p>
            <a:pPr indent="449580" algn="just">
              <a:lnSpc>
                <a:spcPct val="115000"/>
              </a:lnSpc>
              <a:spcAft>
                <a:spcPts val="1000"/>
              </a:spcAft>
            </a:pPr>
            <a:r>
              <a:rPr lang="fr-FR" sz="3200" u="sng" dirty="0" smtClean="0">
                <a:effectLst/>
                <a:latin typeface="Times New Roman" panose="02020603050405020304" pitchFamily="18" charset="0"/>
                <a:ea typeface="Calibri" panose="020F0502020204030204" pitchFamily="34" charset="0"/>
                <a:cs typeface="Times New Roman" panose="02020603050405020304" pitchFamily="18" charset="0"/>
              </a:rPr>
              <a:t>Exemples  du français</a:t>
            </a:r>
            <a:r>
              <a:rPr lang="fr-FR"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fr-FR"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Car </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pour « autocar »</a:t>
            </a:r>
            <a:endParaRPr lang="fr-FR" sz="3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Bus </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pour « autobus »</a:t>
            </a:r>
            <a:endParaRPr lang="fr-FR" sz="3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indent="-342900" algn="just">
              <a:lnSpc>
                <a:spcPct val="115000"/>
              </a:lnSpc>
              <a:buFont typeface="Times New Roman" panose="02020603050405020304" pitchFamily="18" charset="0"/>
              <a:buChar char="-"/>
            </a:pPr>
            <a:r>
              <a:rPr lang="fr-FR" sz="3200" i="1" dirty="0" smtClean="0">
                <a:effectLst/>
                <a:latin typeface="Times New Roman" panose="02020603050405020304" pitchFamily="18" charset="0"/>
                <a:ea typeface="Calibri" panose="020F0502020204030204" pitchFamily="34" charset="0"/>
              </a:rPr>
              <a:t>Net</a:t>
            </a:r>
            <a:r>
              <a:rPr lang="fr-FR" sz="3200" dirty="0" smtClean="0">
                <a:effectLst/>
                <a:latin typeface="Times New Roman" panose="02020603050405020304" pitchFamily="18" charset="0"/>
                <a:ea typeface="Calibri" panose="020F0502020204030204" pitchFamily="34" charset="0"/>
              </a:rPr>
              <a:t> pour « Internet »</a:t>
            </a:r>
            <a:endParaRPr lang="fr-FR" sz="3200" dirty="0" smtClean="0"/>
          </a:p>
        </p:txBody>
      </p:sp>
      <p:sp>
        <p:nvSpPr>
          <p:cNvPr id="5" name="Rectangle 4"/>
          <p:cNvSpPr/>
          <p:nvPr/>
        </p:nvSpPr>
        <p:spPr>
          <a:xfrm>
            <a:off x="365760" y="3719750"/>
            <a:ext cx="10625328" cy="3052118"/>
          </a:xfrm>
          <a:prstGeom prst="rect">
            <a:avLst/>
          </a:prstGeom>
        </p:spPr>
        <p:txBody>
          <a:bodyPr wrap="square">
            <a:spAutoFit/>
          </a:bodyPr>
          <a:lstStyle/>
          <a:p>
            <a:pPr indent="449580" algn="just">
              <a:lnSpc>
                <a:spcPct val="115000"/>
              </a:lnSpc>
              <a:spcAft>
                <a:spcPts val="1000"/>
              </a:spcAft>
            </a:pPr>
            <a:r>
              <a:rPr lang="fr-FR" sz="3200" u="sng" dirty="0" smtClean="0">
                <a:effectLst/>
                <a:latin typeface="Times New Roman" panose="02020603050405020304" pitchFamily="18" charset="0"/>
                <a:ea typeface="Calibri" panose="020F0502020204030204" pitchFamily="34" charset="0"/>
                <a:cs typeface="Times New Roman" panose="02020603050405020304" pitchFamily="18" charset="0"/>
              </a:rPr>
              <a:t>Exemples de l’argot</a:t>
            </a:r>
            <a:r>
              <a:rPr lang="fr-FR" sz="3200" dirty="0" smtClean="0">
                <a:effectLst/>
                <a:latin typeface="Times New Roman" panose="02020603050405020304" pitchFamily="18" charset="0"/>
                <a:ea typeface="Calibri" panose="020F0502020204030204" pitchFamily="34" charset="0"/>
                <a:cs typeface="Times New Roman" panose="02020603050405020304" pitchFamily="18" charset="0"/>
              </a:rPr>
              <a:t> : </a:t>
            </a:r>
            <a:endParaRPr lang="fr-FR"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32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Blème</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pour « problème »</a:t>
            </a:r>
            <a:endParaRPr lang="fr-FR" sz="3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32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Zik</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pour « musique » </a:t>
            </a:r>
            <a:endParaRPr lang="fr-FR" sz="3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Touze</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pour « partouze »</a:t>
            </a:r>
            <a:endParaRPr lang="fr-FR" sz="3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Ricain</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pour « Américain »</a:t>
            </a:r>
            <a:endParaRPr lang="fr-FR" sz="3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27817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9184" y="438912"/>
            <a:ext cx="11439144" cy="5445593"/>
          </a:xfrm>
          <a:prstGeom prst="rect">
            <a:avLst/>
          </a:prstGeom>
        </p:spPr>
        <p:txBody>
          <a:bodyPr wrap="square">
            <a:spAutoFit/>
          </a:bodyPr>
          <a:lstStyle/>
          <a:p>
            <a:pPr indent="449580" algn="just">
              <a:lnSpc>
                <a:spcPct val="115000"/>
              </a:lnSpc>
              <a:spcAft>
                <a:spcPts val="1000"/>
              </a:spcAft>
            </a:pPr>
            <a:r>
              <a:rPr lang="fr-FR" sz="3200" dirty="0" smtClean="0">
                <a:effectLst/>
                <a:latin typeface="Times New Roman" panose="02020603050405020304" pitchFamily="18" charset="0"/>
                <a:ea typeface="Calibri" panose="020F0502020204030204" pitchFamily="34" charset="0"/>
                <a:cs typeface="Times New Roman" panose="02020603050405020304" pitchFamily="18" charset="0"/>
              </a:rPr>
              <a:t>Exemples :</a:t>
            </a:r>
            <a:endParaRPr lang="fr-FR"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assurer</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 être à la hauteur ; </a:t>
            </a: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 il assure dans son boulot »</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 il est excellent dans son métier/domaine.</a:t>
            </a:r>
          </a:p>
          <a:p>
            <a:pPr lvl="0" algn="just">
              <a:lnSpc>
                <a:spcPct val="115000"/>
              </a:lnSpc>
              <a:spcAft>
                <a:spcPts val="0"/>
              </a:spcAft>
            </a:pPr>
            <a:endParaRPr lang="fr-FR" sz="3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Font typeface="Times New Roman" panose="02020603050405020304" pitchFamily="18" charset="0"/>
              <a:buChar char="-"/>
            </a:pP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craindre</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 ne pas être à la hauteur ; être nul/dangereux/méchant ; </a:t>
            </a: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 il craint »</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 il est nul ; </a:t>
            </a: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Ça craint</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 la situation est redoutable/dangereuse/nulle (</a:t>
            </a: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 ça assure pas »</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p>
          <a:p>
            <a:pPr marL="342900" lvl="0" indent="-342900" algn="just">
              <a:lnSpc>
                <a:spcPct val="115000"/>
              </a:lnSpc>
              <a:spcAft>
                <a:spcPts val="1000"/>
              </a:spcAft>
              <a:buFont typeface="Times New Roman" panose="02020603050405020304" pitchFamily="18" charset="0"/>
              <a:buChar char="-"/>
            </a:pP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C’est craignos</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 </a:t>
            </a: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ça craint</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Avec le suffixe en -os, Le verbe se transforme en adjectif. </a:t>
            </a:r>
            <a:endParaRPr lang="fr-FR" sz="3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88126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77236" y="455414"/>
            <a:ext cx="5609228" cy="584775"/>
          </a:xfrm>
          <a:prstGeom prst="rect">
            <a:avLst/>
          </a:prstGeom>
        </p:spPr>
        <p:txBody>
          <a:bodyPr wrap="none">
            <a:spAutoFit/>
          </a:bodyPr>
          <a:lstStyle/>
          <a:p>
            <a:r>
              <a:rPr lang="fr-FR" sz="3200" b="1" dirty="0" smtClean="0">
                <a:effectLst/>
                <a:latin typeface="Times New Roman" panose="02020603050405020304" pitchFamily="18" charset="0"/>
                <a:ea typeface="Calibri" panose="020F0502020204030204" pitchFamily="34" charset="0"/>
              </a:rPr>
              <a:t>E. Redoublement d'une syllabe</a:t>
            </a:r>
            <a:endParaRPr lang="fr-FR" sz="3200" dirty="0"/>
          </a:p>
        </p:txBody>
      </p:sp>
      <p:sp>
        <p:nvSpPr>
          <p:cNvPr id="3" name="Rectangle 2"/>
          <p:cNvSpPr/>
          <p:nvPr/>
        </p:nvSpPr>
        <p:spPr>
          <a:xfrm>
            <a:off x="604594" y="1534717"/>
            <a:ext cx="10954512" cy="4441216"/>
          </a:xfrm>
          <a:prstGeom prst="rect">
            <a:avLst/>
          </a:prstGeom>
        </p:spPr>
        <p:txBody>
          <a:bodyPr wrap="square">
            <a:spAutoFit/>
          </a:bodyPr>
          <a:lstStyle/>
          <a:p>
            <a:pPr indent="449580" algn="just">
              <a:lnSpc>
                <a:spcPct val="115000"/>
              </a:lnSpc>
              <a:spcAft>
                <a:spcPts val="1000"/>
              </a:spcAft>
            </a:pPr>
            <a:r>
              <a:rPr lang="fr-FR" sz="3200" dirty="0" smtClean="0">
                <a:effectLst/>
                <a:latin typeface="Times New Roman" panose="02020603050405020304" pitchFamily="18" charset="0"/>
                <a:ea typeface="Calibri" panose="020F0502020204030204" pitchFamily="34" charset="0"/>
                <a:cs typeface="Times New Roman" panose="02020603050405020304" pitchFamily="18" charset="0"/>
              </a:rPr>
              <a:t>Celui-ci peut se faire après une apocope.</a:t>
            </a:r>
          </a:p>
          <a:p>
            <a:pPr indent="449580" algn="just">
              <a:lnSpc>
                <a:spcPct val="115000"/>
              </a:lnSpc>
              <a:spcAft>
                <a:spcPts val="1000"/>
              </a:spcAft>
            </a:pPr>
            <a:endParaRPr lang="fr-FR"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spcAft>
                <a:spcPts val="1000"/>
              </a:spcAft>
            </a:pPr>
            <a:r>
              <a:rPr lang="fr-FR" sz="3200" dirty="0" smtClean="0">
                <a:effectLst/>
                <a:latin typeface="Times New Roman" panose="02020603050405020304" pitchFamily="18" charset="0"/>
                <a:ea typeface="Calibri" panose="020F0502020204030204" pitchFamily="34" charset="0"/>
                <a:cs typeface="Times New Roman" panose="02020603050405020304" pitchFamily="18" charset="0"/>
              </a:rPr>
              <a:t>Exemples :</a:t>
            </a:r>
            <a:endParaRPr lang="fr-FR"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Le tutu </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de « </a:t>
            </a:r>
            <a:r>
              <a:rPr lang="fr-FR" sz="3200" b="1" dirty="0" smtClean="0">
                <a:effectLst/>
                <a:latin typeface="Times New Roman" panose="02020603050405020304" pitchFamily="18" charset="0"/>
                <a:ea typeface="Times New Roman" panose="02020603050405020304" pitchFamily="18" charset="0"/>
                <a:cs typeface="Times New Roman" panose="02020603050405020304" pitchFamily="18" charset="0"/>
              </a:rPr>
              <a:t>tu</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lles », nom du tissu utilisé pour leur confection</a:t>
            </a:r>
            <a:endParaRPr lang="fr-FR" sz="3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Coco </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pour « </a:t>
            </a:r>
            <a:r>
              <a:rPr lang="fr-FR" sz="3200" b="1" dirty="0" smtClean="0">
                <a:effectLst/>
                <a:latin typeface="Times New Roman" panose="02020603050405020304" pitchFamily="18" charset="0"/>
                <a:ea typeface="Times New Roman" panose="02020603050405020304" pitchFamily="18" charset="0"/>
                <a:cs typeface="Times New Roman" panose="02020603050405020304" pitchFamily="18" charset="0"/>
              </a:rPr>
              <a:t>co</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mmuniste »</a:t>
            </a:r>
            <a:endParaRPr lang="fr-FR" sz="3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La coco</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pour « </a:t>
            </a:r>
            <a:r>
              <a:rPr lang="fr-FR" sz="3200" b="1" dirty="0" smtClean="0">
                <a:effectLst/>
                <a:latin typeface="Times New Roman" panose="02020603050405020304" pitchFamily="18" charset="0"/>
                <a:ea typeface="Times New Roman" panose="02020603050405020304" pitchFamily="18" charset="0"/>
                <a:cs typeface="Times New Roman" panose="02020603050405020304" pitchFamily="18" charset="0"/>
              </a:rPr>
              <a:t>co</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caïne »</a:t>
            </a:r>
            <a:endParaRPr lang="fr-FR" sz="3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Font typeface="Times New Roman" panose="02020603050405020304" pitchFamily="18" charset="0"/>
              <a:buChar char="-"/>
            </a:pP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Cracra</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pour « </a:t>
            </a:r>
            <a:r>
              <a:rPr lang="fr-FR" sz="3200" b="1" i="1" dirty="0" smtClean="0">
                <a:effectLst/>
                <a:latin typeface="Times New Roman" panose="02020603050405020304" pitchFamily="18" charset="0"/>
                <a:ea typeface="Times New Roman" panose="02020603050405020304" pitchFamily="18" charset="0"/>
                <a:cs typeface="Times New Roman" panose="02020603050405020304" pitchFamily="18" charset="0"/>
              </a:rPr>
              <a:t>cra</a:t>
            </a: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de</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 (sale)</a:t>
            </a:r>
            <a:endParaRPr lang="fr-FR" sz="3200" dirty="0" smtClean="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83332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4632" y="701274"/>
            <a:ext cx="11164824" cy="5573834"/>
          </a:xfrm>
          <a:prstGeom prst="rect">
            <a:avLst/>
          </a:prstGeom>
        </p:spPr>
        <p:txBody>
          <a:bodyPr wrap="square">
            <a:spAutoFit/>
          </a:bodyPr>
          <a:lstStyle/>
          <a:p>
            <a:pPr marL="449580" algn="just">
              <a:lnSpc>
                <a:spcPct val="115000"/>
              </a:lnSpc>
              <a:spcAft>
                <a:spcPts val="1000"/>
              </a:spcAft>
            </a:pPr>
            <a:r>
              <a:rPr lang="fr-FR" sz="3200" dirty="0" smtClean="0">
                <a:effectLst/>
                <a:latin typeface="Times New Roman" panose="02020603050405020304" pitchFamily="18" charset="0"/>
                <a:ea typeface="Calibri" panose="020F0502020204030204" pitchFamily="34" charset="0"/>
                <a:cs typeface="Times New Roman" panose="02020603050405020304" pitchFamily="18" charset="0"/>
              </a:rPr>
              <a:t>Et peut se faire aussi après une aphérèse.</a:t>
            </a:r>
          </a:p>
          <a:p>
            <a:pPr marL="449580" algn="just">
              <a:lnSpc>
                <a:spcPct val="115000"/>
              </a:lnSpc>
              <a:spcAft>
                <a:spcPts val="1000"/>
              </a:spcAft>
            </a:pPr>
            <a:endParaRPr lang="fr-FR"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49580" algn="just">
              <a:lnSpc>
                <a:spcPct val="115000"/>
              </a:lnSpc>
              <a:spcAft>
                <a:spcPts val="1000"/>
              </a:spcAft>
            </a:pPr>
            <a:r>
              <a:rPr lang="fr-FR" sz="3200" dirty="0" smtClean="0">
                <a:effectLst/>
                <a:latin typeface="Times New Roman" panose="02020603050405020304" pitchFamily="18" charset="0"/>
                <a:ea typeface="Calibri" panose="020F0502020204030204" pitchFamily="34" charset="0"/>
                <a:cs typeface="Times New Roman" panose="02020603050405020304" pitchFamily="18" charset="0"/>
              </a:rPr>
              <a:t>Exemples :</a:t>
            </a:r>
            <a:endParaRPr lang="fr-FR"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Zonzon</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pour « pri</a:t>
            </a:r>
            <a:r>
              <a:rPr lang="fr-FR" sz="3200" b="1" dirty="0" smtClean="0">
                <a:effectLst/>
                <a:latin typeface="Times New Roman" panose="02020603050405020304" pitchFamily="18" charset="0"/>
                <a:ea typeface="Times New Roman" panose="02020603050405020304" pitchFamily="18" charset="0"/>
                <a:cs typeface="Times New Roman" panose="02020603050405020304" pitchFamily="18" charset="0"/>
              </a:rPr>
              <a:t>son </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p>
          <a:p>
            <a:pPr lvl="0" algn="just">
              <a:lnSpc>
                <a:spcPct val="115000"/>
              </a:lnSpc>
              <a:spcAft>
                <a:spcPts val="0"/>
              </a:spcAft>
            </a:pPr>
            <a:r>
              <a:rPr lang="fr-FR" sz="3200" dirty="0" smtClean="0">
                <a:latin typeface="Times New Roman" panose="02020603050405020304" pitchFamily="18" charset="0"/>
                <a:ea typeface="Times New Roman" panose="02020603050405020304" pitchFamily="18" charset="0"/>
                <a:cs typeface="Times New Roman" panose="02020603050405020304" pitchFamily="18" charset="0"/>
              </a:rPr>
              <a:t>Plus rares:</a:t>
            </a:r>
            <a:endParaRPr lang="fr-FR" sz="3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3200" i="1" dirty="0" err="1" smtClean="0">
                <a:solidFill>
                  <a:schemeClr val="bg2">
                    <a:lumMod val="2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Leurleur</a:t>
            </a:r>
            <a:r>
              <a:rPr lang="fr-FR" sz="3200" dirty="0" smtClean="0">
                <a:solidFill>
                  <a:schemeClr val="bg2">
                    <a:lumMod val="2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pour « contrô</a:t>
            </a:r>
            <a:r>
              <a:rPr lang="fr-FR" sz="3200" b="1" dirty="0" smtClean="0">
                <a:solidFill>
                  <a:schemeClr val="bg2">
                    <a:lumMod val="2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leur </a:t>
            </a:r>
            <a:r>
              <a:rPr lang="fr-FR" sz="3200" dirty="0" smtClean="0">
                <a:solidFill>
                  <a:schemeClr val="bg2">
                    <a:lumMod val="2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fr-FR" sz="3200" dirty="0" smtClean="0">
              <a:solidFill>
                <a:schemeClr val="bg2">
                  <a:lumMod val="25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3200" i="1" dirty="0" err="1" smtClean="0">
                <a:solidFill>
                  <a:schemeClr val="bg2">
                    <a:lumMod val="2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Teurteur</a:t>
            </a:r>
            <a:r>
              <a:rPr lang="fr-FR" sz="3200" dirty="0" smtClean="0">
                <a:solidFill>
                  <a:schemeClr val="bg2">
                    <a:lumMod val="2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pour « inspec</a:t>
            </a:r>
            <a:r>
              <a:rPr lang="fr-FR" sz="3200" b="1" dirty="0" smtClean="0">
                <a:solidFill>
                  <a:schemeClr val="bg2">
                    <a:lumMod val="2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teur</a:t>
            </a:r>
            <a:r>
              <a:rPr lang="fr-FR" sz="3200" dirty="0" smtClean="0">
                <a:solidFill>
                  <a:schemeClr val="bg2">
                    <a:lumMod val="2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fr-FR" sz="3200" dirty="0" smtClean="0">
              <a:solidFill>
                <a:schemeClr val="bg2">
                  <a:lumMod val="25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Font typeface="Times New Roman" panose="02020603050405020304" pitchFamily="18" charset="0"/>
              <a:buChar char="-"/>
            </a:pPr>
            <a:r>
              <a:rPr lang="fr-FR" sz="3200" i="1" dirty="0" err="1" smtClean="0">
                <a:solidFill>
                  <a:schemeClr val="bg2">
                    <a:lumMod val="2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Dicdic</a:t>
            </a:r>
            <a:r>
              <a:rPr lang="fr-FR" sz="3200" i="1" dirty="0" smtClean="0">
                <a:solidFill>
                  <a:schemeClr val="bg2">
                    <a:lumMod val="2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3200" dirty="0" smtClean="0">
                <a:solidFill>
                  <a:schemeClr val="bg2">
                    <a:lumMod val="2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pour « in</a:t>
            </a:r>
            <a:r>
              <a:rPr lang="fr-FR" sz="3200" b="1" dirty="0" smtClean="0">
                <a:solidFill>
                  <a:schemeClr val="bg2">
                    <a:lumMod val="2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dic</a:t>
            </a:r>
            <a:r>
              <a:rPr lang="fr-FR" sz="3200" dirty="0" smtClean="0">
                <a:solidFill>
                  <a:schemeClr val="bg2">
                    <a:lumMod val="2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ateur »</a:t>
            </a:r>
            <a:r>
              <a:rPr lang="fr-FR" sz="3200" i="1" dirty="0" smtClean="0">
                <a:solidFill>
                  <a:schemeClr val="bg2">
                    <a:lumMod val="2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3200" dirty="0" smtClean="0">
                <a:solidFill>
                  <a:schemeClr val="bg2">
                    <a:lumMod val="2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du redoublement de l’aphérèse du mot « </a:t>
            </a:r>
            <a:r>
              <a:rPr lang="fr-FR" sz="3200" i="1" dirty="0" smtClean="0">
                <a:solidFill>
                  <a:schemeClr val="bg2">
                    <a:lumMod val="2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in</a:t>
            </a:r>
            <a:r>
              <a:rPr lang="fr-FR" sz="3200" b="1" i="1" dirty="0" smtClean="0">
                <a:solidFill>
                  <a:schemeClr val="bg2">
                    <a:lumMod val="2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dic</a:t>
            </a:r>
            <a:r>
              <a:rPr lang="fr-FR" sz="3200" dirty="0" smtClean="0">
                <a:solidFill>
                  <a:schemeClr val="bg2">
                    <a:lumMod val="2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 qui est déjà tronquer par une apocope</a:t>
            </a:r>
            <a:endParaRPr lang="fr-FR" sz="3200" dirty="0" smtClean="0">
              <a:solidFill>
                <a:schemeClr val="bg2">
                  <a:lumMod val="25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27083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62816" y="455414"/>
            <a:ext cx="3053208" cy="584775"/>
          </a:xfrm>
          <a:prstGeom prst="rect">
            <a:avLst/>
          </a:prstGeom>
        </p:spPr>
        <p:txBody>
          <a:bodyPr wrap="none">
            <a:spAutoFit/>
          </a:bodyPr>
          <a:lstStyle/>
          <a:p>
            <a:r>
              <a:rPr lang="fr-FR" sz="3200" b="1" dirty="0" smtClean="0">
                <a:effectLst/>
                <a:latin typeface="Times New Roman" panose="02020603050405020304" pitchFamily="18" charset="0"/>
                <a:ea typeface="Calibri" panose="020F0502020204030204" pitchFamily="34" charset="0"/>
              </a:rPr>
              <a:t>F. Le louchebem</a:t>
            </a:r>
            <a:endParaRPr lang="fr-FR" sz="3200" dirty="0"/>
          </a:p>
        </p:txBody>
      </p:sp>
      <p:sp>
        <p:nvSpPr>
          <p:cNvPr id="3" name="Rectangle 2"/>
          <p:cNvSpPr/>
          <p:nvPr/>
        </p:nvSpPr>
        <p:spPr>
          <a:xfrm>
            <a:off x="3906564" y="1040189"/>
            <a:ext cx="3765711" cy="523220"/>
          </a:xfrm>
          <a:prstGeom prst="rect">
            <a:avLst/>
          </a:prstGeom>
        </p:spPr>
        <p:txBody>
          <a:bodyPr wrap="none">
            <a:spAutoFit/>
          </a:bodyPr>
          <a:lstStyle/>
          <a:p>
            <a:r>
              <a:rPr lang="fr-FR" sz="2800" dirty="0" smtClean="0">
                <a:effectLst/>
                <a:latin typeface="Times New Roman" panose="02020603050405020304" pitchFamily="18" charset="0"/>
                <a:ea typeface="Calibri" panose="020F0502020204030204" pitchFamily="34" charset="0"/>
              </a:rPr>
              <a:t>(</a:t>
            </a:r>
            <a:r>
              <a:rPr lang="fr-FR" sz="2800" dirty="0" err="1" smtClean="0">
                <a:effectLst/>
                <a:latin typeface="Times New Roman" panose="02020603050405020304" pitchFamily="18" charset="0"/>
                <a:ea typeface="Calibri" panose="020F0502020204030204" pitchFamily="34" charset="0"/>
              </a:rPr>
              <a:t>largonji</a:t>
            </a:r>
            <a:r>
              <a:rPr lang="fr-FR" sz="2800" dirty="0" smtClean="0">
                <a:effectLst/>
                <a:latin typeface="Times New Roman" panose="02020603050405020304" pitchFamily="18" charset="0"/>
                <a:ea typeface="Calibri" panose="020F0502020204030204" pitchFamily="34" charset="0"/>
              </a:rPr>
              <a:t> du loucherbem)</a:t>
            </a:r>
            <a:endParaRPr lang="fr-FR" sz="2800" dirty="0"/>
          </a:p>
        </p:txBody>
      </p:sp>
      <p:sp>
        <p:nvSpPr>
          <p:cNvPr id="4" name="Rectangle 3"/>
          <p:cNvSpPr/>
          <p:nvPr/>
        </p:nvSpPr>
        <p:spPr>
          <a:xfrm>
            <a:off x="566928" y="1802029"/>
            <a:ext cx="11347704" cy="2554545"/>
          </a:xfrm>
          <a:prstGeom prst="rect">
            <a:avLst/>
          </a:prstGeom>
        </p:spPr>
        <p:txBody>
          <a:bodyPr wrap="square">
            <a:spAutoFit/>
          </a:bodyPr>
          <a:lstStyle/>
          <a:p>
            <a:r>
              <a:rPr lang="fr-FR" sz="3200" dirty="0" smtClean="0">
                <a:effectLst/>
                <a:latin typeface="Times New Roman" panose="02020603050405020304" pitchFamily="18" charset="0"/>
                <a:ea typeface="Calibri" panose="020F0502020204030204" pitchFamily="34" charset="0"/>
              </a:rPr>
              <a:t>Le procédé d’élaboration de ce parler des bouchers consiste à remplacer la première lettre du mot par un « l » et à reporter cette consonne initiale à la fin de la dernière syllabe du mot suivie d’un suffixe qui est le plus souvent </a:t>
            </a:r>
            <a:r>
              <a:rPr lang="fr-FR" sz="3200" i="1" dirty="0" smtClean="0">
                <a:effectLst/>
                <a:latin typeface="Times New Roman" panose="02020603050405020304" pitchFamily="18" charset="0"/>
                <a:ea typeface="Calibri" panose="020F0502020204030204" pitchFamily="34" charset="0"/>
              </a:rPr>
              <a:t>-</a:t>
            </a:r>
            <a:r>
              <a:rPr lang="fr-FR" sz="3200" i="1" dirty="0" err="1" smtClean="0">
                <a:effectLst/>
                <a:latin typeface="Times New Roman" panose="02020603050405020304" pitchFamily="18" charset="0"/>
                <a:ea typeface="Calibri" panose="020F0502020204030204" pitchFamily="34" charset="0"/>
              </a:rPr>
              <a:t>em</a:t>
            </a:r>
            <a:r>
              <a:rPr lang="fr-FR" sz="3200" dirty="0" smtClean="0">
                <a:effectLst/>
                <a:latin typeface="Times New Roman" panose="02020603050405020304" pitchFamily="18" charset="0"/>
                <a:ea typeface="Calibri" panose="020F0502020204030204" pitchFamily="34" charset="0"/>
              </a:rPr>
              <a:t> mais qui peut être autre : </a:t>
            </a:r>
            <a:r>
              <a:rPr lang="fr-FR" sz="3200" i="1" dirty="0" smtClean="0">
                <a:effectLst/>
                <a:latin typeface="Times New Roman" panose="02020603050405020304" pitchFamily="18" charset="0"/>
                <a:ea typeface="Calibri" panose="020F0502020204030204" pitchFamily="34" charset="0"/>
              </a:rPr>
              <a:t>-esse</a:t>
            </a:r>
            <a:r>
              <a:rPr lang="fr-FR" sz="3200" dirty="0" smtClean="0">
                <a:effectLst/>
                <a:latin typeface="Times New Roman" panose="02020603050405020304" pitchFamily="18" charset="0"/>
                <a:ea typeface="Calibri" panose="020F0502020204030204" pitchFamily="34" charset="0"/>
              </a:rPr>
              <a:t>, </a:t>
            </a:r>
            <a:r>
              <a:rPr lang="fr-FR" sz="3200" i="1" dirty="0" smtClean="0">
                <a:effectLst/>
                <a:latin typeface="Times New Roman" panose="02020603050405020304" pitchFamily="18" charset="0"/>
                <a:ea typeface="Calibri" panose="020F0502020204030204" pitchFamily="34" charset="0"/>
              </a:rPr>
              <a:t>-</a:t>
            </a:r>
            <a:r>
              <a:rPr lang="fr-FR" sz="3200" i="1" dirty="0" err="1" smtClean="0">
                <a:effectLst/>
                <a:latin typeface="Times New Roman" panose="02020603050405020304" pitchFamily="18" charset="0"/>
                <a:ea typeface="Calibri" panose="020F0502020204030204" pitchFamily="34" charset="0"/>
              </a:rPr>
              <a:t>ik</a:t>
            </a:r>
            <a:r>
              <a:rPr lang="fr-FR" sz="3200" dirty="0" smtClean="0">
                <a:effectLst/>
                <a:latin typeface="Times New Roman" panose="02020603050405020304" pitchFamily="18" charset="0"/>
                <a:ea typeface="Calibri" panose="020F0502020204030204" pitchFamily="34" charset="0"/>
              </a:rPr>
              <a:t>, </a:t>
            </a:r>
            <a:r>
              <a:rPr lang="fr-FR" sz="3200" i="1" dirty="0" smtClean="0">
                <a:effectLst/>
                <a:latin typeface="Times New Roman" panose="02020603050405020304" pitchFamily="18" charset="0"/>
                <a:ea typeface="Calibri" panose="020F0502020204030204" pitchFamily="34" charset="0"/>
              </a:rPr>
              <a:t>-</a:t>
            </a:r>
            <a:r>
              <a:rPr lang="fr-FR" sz="3200" i="1" dirty="0" err="1" smtClean="0">
                <a:effectLst/>
                <a:latin typeface="Times New Roman" panose="02020603050405020304" pitchFamily="18" charset="0"/>
                <a:ea typeface="Calibri" panose="020F0502020204030204" pitchFamily="34" charset="0"/>
              </a:rPr>
              <a:t>uche</a:t>
            </a:r>
            <a:r>
              <a:rPr lang="fr-FR" sz="3200" dirty="0" smtClean="0">
                <a:effectLst/>
                <a:latin typeface="Times New Roman" panose="02020603050405020304" pitchFamily="18" charset="0"/>
                <a:ea typeface="Calibri" panose="020F0502020204030204" pitchFamily="34" charset="0"/>
              </a:rPr>
              <a:t>, </a:t>
            </a:r>
            <a:r>
              <a:rPr lang="fr-FR" sz="3200" i="1" dirty="0" smtClean="0">
                <a:effectLst/>
                <a:latin typeface="Times New Roman" panose="02020603050405020304" pitchFamily="18" charset="0"/>
                <a:ea typeface="Calibri" panose="020F0502020204030204" pitchFamily="34" charset="0"/>
              </a:rPr>
              <a:t>-ok</a:t>
            </a:r>
            <a:r>
              <a:rPr lang="fr-FR" sz="3200" dirty="0" smtClean="0">
                <a:effectLst/>
                <a:latin typeface="Times New Roman" panose="02020603050405020304" pitchFamily="18" charset="0"/>
                <a:ea typeface="Calibri" panose="020F0502020204030204" pitchFamily="34" charset="0"/>
              </a:rPr>
              <a:t> voire une simple voyelle, le plus souvent </a:t>
            </a:r>
            <a:r>
              <a:rPr lang="fr-FR" sz="3200" i="1" dirty="0" smtClean="0">
                <a:effectLst/>
                <a:latin typeface="Times New Roman" panose="02020603050405020304" pitchFamily="18" charset="0"/>
                <a:ea typeface="Calibri" panose="020F0502020204030204" pitchFamily="34" charset="0"/>
              </a:rPr>
              <a:t>-é</a:t>
            </a:r>
            <a:r>
              <a:rPr lang="fr-FR" sz="3200" dirty="0" smtClean="0">
                <a:effectLst/>
                <a:latin typeface="Times New Roman" panose="02020603050405020304" pitchFamily="18" charset="0"/>
                <a:ea typeface="Calibri" panose="020F0502020204030204" pitchFamily="34" charset="0"/>
              </a:rPr>
              <a:t>.</a:t>
            </a:r>
            <a:endParaRPr lang="fr-FR" sz="3200" dirty="0"/>
          </a:p>
        </p:txBody>
      </p:sp>
      <p:sp>
        <p:nvSpPr>
          <p:cNvPr id="6" name="Rectangle 5"/>
          <p:cNvSpPr/>
          <p:nvPr/>
        </p:nvSpPr>
        <p:spPr>
          <a:xfrm>
            <a:off x="3219997" y="4899398"/>
            <a:ext cx="5138843" cy="1446550"/>
          </a:xfrm>
          <a:prstGeom prst="rect">
            <a:avLst/>
          </a:prstGeom>
        </p:spPr>
        <p:txBody>
          <a:bodyPr wrap="none">
            <a:spAutoFit/>
          </a:bodyPr>
          <a:lstStyle/>
          <a:p>
            <a:r>
              <a:rPr lang="fr-FR" sz="4400" b="1" dirty="0" smtClean="0">
                <a:effectLst/>
                <a:latin typeface="Times New Roman" panose="02020603050405020304" pitchFamily="18" charset="0"/>
                <a:ea typeface="Calibri" panose="020F0502020204030204" pitchFamily="34" charset="0"/>
              </a:rPr>
              <a:t>L   BOUCHER   EM</a:t>
            </a:r>
            <a:endParaRPr lang="fr-FR" sz="4400" dirty="0" smtClean="0"/>
          </a:p>
          <a:p>
            <a:endParaRPr lang="fr-FR" sz="4400" dirty="0"/>
          </a:p>
        </p:txBody>
      </p:sp>
    </p:spTree>
    <p:extLst>
      <p:ext uri="{BB962C8B-B14F-4D97-AF65-F5344CB8AC3E}">
        <p14:creationId xmlns:p14="http://schemas.microsoft.com/office/powerpoint/2010/main" val="11323607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67328" y="993994"/>
            <a:ext cx="4658215" cy="4184735"/>
          </a:xfrm>
          <a:prstGeom prst="rect">
            <a:avLst/>
          </a:prstGeom>
        </p:spPr>
        <p:txBody>
          <a:bodyPr wrap="square">
            <a:spAutoFit/>
          </a:bodyPr>
          <a:lstStyle/>
          <a:p>
            <a:pPr indent="449580" algn="just">
              <a:lnSpc>
                <a:spcPct val="115000"/>
              </a:lnSpc>
              <a:spcAft>
                <a:spcPts val="1000"/>
              </a:spcAft>
            </a:pPr>
            <a:r>
              <a:rPr lang="fr-FR" sz="3200" dirty="0" smtClean="0">
                <a:effectLst/>
                <a:latin typeface="Times New Roman" panose="02020603050405020304" pitchFamily="18" charset="0"/>
                <a:ea typeface="Calibri" panose="020F0502020204030204" pitchFamily="34" charset="0"/>
                <a:cs typeface="Times New Roman" panose="02020603050405020304" pitchFamily="18" charset="0"/>
              </a:rPr>
              <a:t>Exemples :</a:t>
            </a:r>
            <a:endParaRPr lang="fr-FR"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32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Louchébem</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(boucher)</a:t>
            </a:r>
            <a:endParaRPr lang="fr-FR" sz="3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32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Larsonguesse</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(garçon)</a:t>
            </a:r>
            <a:endParaRPr lang="fr-FR" sz="3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32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Leusieumik</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(monsieur)</a:t>
            </a:r>
            <a:endParaRPr lang="fr-FR" sz="3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32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Lerdemuche</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(merde)</a:t>
            </a:r>
            <a:endParaRPr lang="fr-FR" sz="3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32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Lefchok</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(chef)</a:t>
            </a:r>
            <a:endParaRPr lang="fr-FR" sz="3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Font typeface="Times New Roman" panose="02020603050405020304" pitchFamily="18" charset="0"/>
              <a:buChar char="-"/>
            </a:pPr>
            <a:r>
              <a:rPr lang="fr-FR" sz="32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Louaté</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(toi) </a:t>
            </a:r>
          </a:p>
        </p:txBody>
      </p:sp>
      <p:sp>
        <p:nvSpPr>
          <p:cNvPr id="3" name="Rectangle 2"/>
          <p:cNvSpPr/>
          <p:nvPr/>
        </p:nvSpPr>
        <p:spPr>
          <a:xfrm>
            <a:off x="2145771" y="5546882"/>
            <a:ext cx="7901330" cy="410882"/>
          </a:xfrm>
          <a:prstGeom prst="rect">
            <a:avLst/>
          </a:prstGeom>
        </p:spPr>
        <p:txBody>
          <a:bodyPr wrap="none">
            <a:spAutoFit/>
          </a:bodyPr>
          <a:lstStyle/>
          <a:p>
            <a:pPr lvl="0" algn="just">
              <a:lnSpc>
                <a:spcPct val="115000"/>
              </a:lnSpc>
              <a:spcAft>
                <a:spcPts val="1000"/>
              </a:spcAft>
            </a:pPr>
            <a:r>
              <a:rPr lang="fr-FR" dirty="0" smtClean="0"/>
              <a:t>IAM -</a:t>
            </a:r>
            <a:r>
              <a:rPr lang="fr-FR" i="1" dirty="0" smtClean="0"/>
              <a:t> Sale Argot : </a:t>
            </a:r>
            <a:r>
              <a:rPr lang="fr-FR" i="1" dirty="0" smtClean="0">
                <a:hlinkClick r:id="rId2"/>
              </a:rPr>
              <a:t>https://www.youtube.com/watch?v=mApExS1Y-fM</a:t>
            </a:r>
            <a:r>
              <a:rPr lang="fr-FR" i="1" dirty="0" smtClean="0"/>
              <a:t> (3:00 – 3:50)</a:t>
            </a:r>
          </a:p>
        </p:txBody>
      </p:sp>
    </p:spTree>
    <p:extLst>
      <p:ext uri="{BB962C8B-B14F-4D97-AF65-F5344CB8AC3E}">
        <p14:creationId xmlns:p14="http://schemas.microsoft.com/office/powerpoint/2010/main" val="37898807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8328" y="477068"/>
            <a:ext cx="11164824" cy="5317353"/>
          </a:xfrm>
          <a:prstGeom prst="rect">
            <a:avLst/>
          </a:prstGeom>
        </p:spPr>
        <p:txBody>
          <a:bodyPr wrap="square">
            <a:spAutoFit/>
          </a:bodyPr>
          <a:lstStyle/>
          <a:p>
            <a:pPr indent="449580" algn="just">
              <a:lnSpc>
                <a:spcPct val="115000"/>
              </a:lnSpc>
              <a:spcAft>
                <a:spcPts val="1000"/>
              </a:spcAft>
            </a:pPr>
            <a:r>
              <a:rPr lang="fr-FR" sz="3200" dirty="0" smtClean="0">
                <a:effectLst/>
                <a:latin typeface="Times New Roman" panose="02020603050405020304" pitchFamily="18" charset="0"/>
                <a:ea typeface="Calibri" panose="020F0502020204030204" pitchFamily="34" charset="0"/>
                <a:cs typeface="Times New Roman" panose="02020603050405020304" pitchFamily="18" charset="0"/>
              </a:rPr>
              <a:t>Les termes courants :</a:t>
            </a:r>
          </a:p>
          <a:p>
            <a:pPr algn="just">
              <a:lnSpc>
                <a:spcPct val="115000"/>
              </a:lnSpc>
            </a:pPr>
            <a:r>
              <a:rPr lang="fr-FR" sz="3200" u="sng" dirty="0" smtClean="0">
                <a:latin typeface="Times New Roman" panose="02020603050405020304" pitchFamily="18" charset="0"/>
                <a:ea typeface="Times New Roman" panose="02020603050405020304" pitchFamily="18" charset="0"/>
                <a:cs typeface="Times New Roman" panose="02020603050405020304" pitchFamily="18" charset="0"/>
              </a:rPr>
              <a:t>Dans la langue courante</a:t>
            </a:r>
            <a:r>
              <a:rPr lang="fr-FR" sz="3200" dirty="0" smtClean="0">
                <a:latin typeface="Times New Roman" panose="02020603050405020304" pitchFamily="18" charset="0"/>
                <a:ea typeface="Times New Roman" panose="02020603050405020304" pitchFamily="18" charset="0"/>
                <a:cs typeface="Times New Roman" panose="02020603050405020304" pitchFamily="18" charset="0"/>
              </a:rPr>
              <a:t> :</a:t>
            </a:r>
            <a:endPar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lgn="just">
              <a:lnSpc>
                <a:spcPct val="115000"/>
              </a:lnSpc>
              <a:buFont typeface="Times New Roman" panose="02020603050405020304" pitchFamily="18" charset="0"/>
              <a:buChar char="-"/>
            </a:pPr>
            <a:r>
              <a:rPr lang="fr-FR" sz="3200" b="1" i="1" dirty="0" smtClean="0">
                <a:effectLst/>
                <a:latin typeface="Times New Roman" panose="02020603050405020304" pitchFamily="18" charset="0"/>
                <a:ea typeface="Times New Roman" panose="02020603050405020304" pitchFamily="18" charset="0"/>
                <a:cs typeface="Times New Roman" panose="02020603050405020304" pitchFamily="18" charset="0"/>
              </a:rPr>
              <a:t>Loufoque</a:t>
            </a: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pour « fou » ; puis </a:t>
            </a: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louf </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après une apocope étrangère à ce langage </a:t>
            </a:r>
          </a:p>
          <a:p>
            <a:pPr marL="342900" indent="-342900" algn="just">
              <a:lnSpc>
                <a:spcPct val="115000"/>
              </a:lnSpc>
              <a:buFont typeface="Times New Roman" panose="02020603050405020304" pitchFamily="18" charset="0"/>
              <a:buChar char="-"/>
            </a:pPr>
            <a:r>
              <a:rPr lang="fr-FR" sz="3200" b="1"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Loufiah</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pour « filou » (qui apparaît comme un précurseur du verlan + suffixe)</a:t>
            </a:r>
            <a:r>
              <a:rPr lang="fr-FR" sz="3200" b="1" i="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15000"/>
              </a:lnSpc>
            </a:pPr>
            <a:r>
              <a:rPr lang="fr-FR" sz="3200" u="sng" dirty="0" smtClean="0">
                <a:effectLst/>
                <a:latin typeface="Times New Roman" panose="02020603050405020304" pitchFamily="18" charset="0"/>
                <a:ea typeface="Times New Roman" panose="02020603050405020304" pitchFamily="18" charset="0"/>
                <a:cs typeface="Times New Roman" panose="02020603050405020304" pitchFamily="18" charset="0"/>
              </a:rPr>
              <a:t>Dans l’argot</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p>
          <a:p>
            <a:pPr marL="342900" lvl="0" indent="-342900" algn="just">
              <a:lnSpc>
                <a:spcPct val="115000"/>
              </a:lnSpc>
              <a:spcAft>
                <a:spcPts val="0"/>
              </a:spcAft>
              <a:buFont typeface="Times New Roman" panose="02020603050405020304" pitchFamily="18" charset="0"/>
              <a:buChar char="-"/>
            </a:pPr>
            <a:r>
              <a:rPr lang="fr-FR" sz="3200" b="1" i="1" dirty="0" smtClean="0">
                <a:effectLst/>
                <a:latin typeface="Times New Roman" panose="02020603050405020304" pitchFamily="18" charset="0"/>
                <a:ea typeface="Times New Roman" panose="02020603050405020304" pitchFamily="18" charset="0"/>
                <a:cs typeface="Times New Roman" panose="02020603050405020304" pitchFamily="18" charset="0"/>
              </a:rPr>
              <a:t>Larfeuille</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dérivé de </a:t>
            </a:r>
            <a:r>
              <a:rPr lang="fr-FR" sz="32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lortefeuillepem</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pour « portefeuille »</a:t>
            </a:r>
          </a:p>
          <a:p>
            <a:pPr marL="342900" lvl="0" indent="-342900" algn="just">
              <a:lnSpc>
                <a:spcPct val="115000"/>
              </a:lnSpc>
              <a:spcAft>
                <a:spcPts val="0"/>
              </a:spcAft>
              <a:buFont typeface="Times New Roman" panose="02020603050405020304" pitchFamily="18" charset="0"/>
              <a:buChar char="-"/>
            </a:pPr>
            <a:r>
              <a:rPr lang="fr-FR" sz="3200" b="1" i="1" dirty="0" smtClean="0">
                <a:effectLst/>
                <a:latin typeface="Times New Roman" panose="02020603050405020304" pitchFamily="18" charset="0"/>
                <a:ea typeface="Times New Roman" panose="02020603050405020304" pitchFamily="18" charset="0"/>
                <a:cs typeface="Times New Roman" panose="02020603050405020304" pitchFamily="18" charset="0"/>
              </a:rPr>
              <a:t>En </a:t>
            </a:r>
            <a:r>
              <a:rPr lang="fr-FR" sz="3200" b="1"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loucedé</a:t>
            </a:r>
            <a:r>
              <a:rPr lang="fr-FR" sz="32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pour « en douce »</a:t>
            </a:r>
          </a:p>
        </p:txBody>
      </p:sp>
    </p:spTree>
    <p:extLst>
      <p:ext uri="{BB962C8B-B14F-4D97-AF65-F5344CB8AC3E}">
        <p14:creationId xmlns:p14="http://schemas.microsoft.com/office/powerpoint/2010/main" val="328218830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64542" y="501134"/>
            <a:ext cx="2281394" cy="584775"/>
          </a:xfrm>
          <a:prstGeom prst="rect">
            <a:avLst/>
          </a:prstGeom>
        </p:spPr>
        <p:txBody>
          <a:bodyPr wrap="none">
            <a:spAutoFit/>
          </a:bodyPr>
          <a:lstStyle/>
          <a:p>
            <a:r>
              <a:rPr lang="fr-FR" sz="3200" b="1" dirty="0" smtClean="0">
                <a:effectLst/>
                <a:latin typeface="Times New Roman" panose="02020603050405020304" pitchFamily="18" charset="0"/>
                <a:ea typeface="Calibri" panose="020F0502020204030204" pitchFamily="34" charset="0"/>
              </a:rPr>
              <a:t>G. Siglaison</a:t>
            </a:r>
            <a:endParaRPr lang="fr-FR" sz="3200" dirty="0"/>
          </a:p>
        </p:txBody>
      </p:sp>
      <p:sp>
        <p:nvSpPr>
          <p:cNvPr id="4" name="Rectangle 3"/>
          <p:cNvSpPr/>
          <p:nvPr/>
        </p:nvSpPr>
        <p:spPr>
          <a:xfrm>
            <a:off x="1097280" y="1085909"/>
            <a:ext cx="8147304" cy="2485809"/>
          </a:xfrm>
          <a:prstGeom prst="rect">
            <a:avLst/>
          </a:prstGeom>
        </p:spPr>
        <p:txBody>
          <a:bodyPr wrap="square">
            <a:spAutoFit/>
          </a:bodyPr>
          <a:lstStyle/>
          <a:p>
            <a:pPr indent="449580" algn="just">
              <a:lnSpc>
                <a:spcPct val="115000"/>
              </a:lnSpc>
              <a:spcAft>
                <a:spcPts val="1000"/>
              </a:spcAft>
            </a:pPr>
            <a:r>
              <a:rPr lang="fr-FR" sz="3200" dirty="0" smtClean="0">
                <a:effectLst/>
                <a:latin typeface="Times New Roman" panose="02020603050405020304" pitchFamily="18" charset="0"/>
                <a:ea typeface="Calibri" panose="020F0502020204030204" pitchFamily="34" charset="0"/>
                <a:cs typeface="Times New Roman" panose="02020603050405020304" pitchFamily="18" charset="0"/>
              </a:rPr>
              <a:t>Exemples argotiques : </a:t>
            </a:r>
            <a:endParaRPr lang="fr-FR"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TDC</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pour « tombé du camion » (volé)</a:t>
            </a:r>
            <a:endParaRPr lang="fr-FR" sz="3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OD</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pour « overdose »</a:t>
            </a:r>
            <a:endParaRPr lang="fr-FR" sz="3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TTCC</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pour « tasse de thé cul coincé »</a:t>
            </a:r>
            <a:endParaRPr lang="fr-FR" sz="3200" dirty="0" smtClean="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5" name="Rectangle 4"/>
          <p:cNvSpPr/>
          <p:nvPr/>
        </p:nvSpPr>
        <p:spPr>
          <a:xfrm>
            <a:off x="1097280" y="3549844"/>
            <a:ext cx="10658077" cy="3052118"/>
          </a:xfrm>
          <a:prstGeom prst="rect">
            <a:avLst/>
          </a:prstGeom>
        </p:spPr>
        <p:txBody>
          <a:bodyPr wrap="square">
            <a:spAutoFit/>
          </a:bodyPr>
          <a:lstStyle/>
          <a:p>
            <a:pPr indent="449580" algn="just">
              <a:lnSpc>
                <a:spcPct val="115000"/>
              </a:lnSpc>
              <a:spcAft>
                <a:spcPts val="1000"/>
              </a:spcAft>
            </a:pPr>
            <a:r>
              <a:rPr lang="fr-FR" sz="3200" dirty="0" smtClean="0">
                <a:effectLst/>
                <a:latin typeface="Times New Roman" panose="02020603050405020304" pitchFamily="18" charset="0"/>
                <a:ea typeface="Calibri" panose="020F0502020204030204" pitchFamily="34" charset="0"/>
                <a:cs typeface="Times New Roman" panose="02020603050405020304" pitchFamily="18" charset="0"/>
              </a:rPr>
              <a:t>Exemples Internet :</a:t>
            </a:r>
            <a:endParaRPr lang="fr-FR"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MDR</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pour « mort de rire »</a:t>
            </a:r>
            <a:endParaRPr lang="fr-FR" sz="3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LOL </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pour « </a:t>
            </a:r>
            <a:r>
              <a:rPr lang="fr-FR" sz="3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Laughing</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out </a:t>
            </a:r>
            <a:r>
              <a:rPr lang="fr-FR" sz="3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loud</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 (rire à voix haute)</a:t>
            </a:r>
            <a:endParaRPr lang="fr-FR" sz="3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AMHA</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pour « à mon humble avis »</a:t>
            </a:r>
            <a:endParaRPr lang="fr-FR" sz="3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DTC</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pour « dans ton cul » (en réponse à la question : où ?)</a:t>
            </a:r>
            <a:endParaRPr lang="fr-FR" sz="3200" dirty="0" smtClean="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04795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95602" y="382262"/>
            <a:ext cx="5750870" cy="584775"/>
          </a:xfrm>
          <a:prstGeom prst="rect">
            <a:avLst/>
          </a:prstGeom>
        </p:spPr>
        <p:txBody>
          <a:bodyPr wrap="none">
            <a:spAutoFit/>
          </a:bodyPr>
          <a:lstStyle/>
          <a:p>
            <a:r>
              <a:rPr lang="fr-FR" sz="3200" b="1" dirty="0" smtClean="0">
                <a:effectLst/>
                <a:latin typeface="Times New Roman" panose="02020603050405020304" pitchFamily="18" charset="0"/>
                <a:ea typeface="Calibri" panose="020F0502020204030204" pitchFamily="34" charset="0"/>
              </a:rPr>
              <a:t>H. Emprunts à d'autres langues</a:t>
            </a:r>
            <a:endParaRPr lang="fr-FR" sz="3200" dirty="0"/>
          </a:p>
        </p:txBody>
      </p:sp>
      <p:sp>
        <p:nvSpPr>
          <p:cNvPr id="3" name="Rectangle 2"/>
          <p:cNvSpPr/>
          <p:nvPr/>
        </p:nvSpPr>
        <p:spPr>
          <a:xfrm>
            <a:off x="996696" y="1263340"/>
            <a:ext cx="10524744" cy="4843442"/>
          </a:xfrm>
          <a:prstGeom prst="rect">
            <a:avLst/>
          </a:prstGeom>
        </p:spPr>
        <p:txBody>
          <a:bodyPr wrap="square">
            <a:spAutoFit/>
          </a:bodyPr>
          <a:lstStyle/>
          <a:p>
            <a:pPr indent="449580" algn="just">
              <a:lnSpc>
                <a:spcPct val="115000"/>
              </a:lnSpc>
              <a:spcAft>
                <a:spcPts val="1000"/>
              </a:spcAft>
            </a:pPr>
            <a:r>
              <a:rPr lang="fr-FR" sz="3200" b="1" dirty="0" smtClean="0">
                <a:effectLst/>
                <a:latin typeface="Times New Roman" panose="02020603050405020304" pitchFamily="18" charset="0"/>
                <a:ea typeface="Calibri" panose="020F0502020204030204" pitchFamily="34" charset="0"/>
                <a:cs typeface="Times New Roman" panose="02020603050405020304" pitchFamily="18" charset="0"/>
              </a:rPr>
              <a:t>L’arabe</a:t>
            </a:r>
            <a:r>
              <a:rPr lang="fr-FR" sz="3200" dirty="0" smtClean="0">
                <a:effectLst/>
                <a:latin typeface="Times New Roman" panose="02020603050405020304" pitchFamily="18" charset="0"/>
                <a:ea typeface="Calibri" panose="020F0502020204030204" pitchFamily="34" charset="0"/>
                <a:cs typeface="Times New Roman" panose="02020603050405020304" pitchFamily="18" charset="0"/>
              </a:rPr>
              <a:t> (parlers maghrébins ou d’origine berbère).</a:t>
            </a:r>
            <a:endParaRPr lang="fr-FR"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spcAft>
                <a:spcPts val="1000"/>
              </a:spcAft>
            </a:pPr>
            <a:r>
              <a:rPr lang="fr-FR" sz="3200" dirty="0" smtClean="0">
                <a:effectLst/>
                <a:latin typeface="Times New Roman" panose="02020603050405020304" pitchFamily="18" charset="0"/>
                <a:ea typeface="Calibri" panose="020F0502020204030204" pitchFamily="34" charset="0"/>
                <a:cs typeface="Times New Roman" panose="02020603050405020304" pitchFamily="18" charset="0"/>
              </a:rPr>
              <a:t>Exemples :</a:t>
            </a:r>
            <a:endParaRPr lang="fr-FR"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(L’)</a:t>
            </a:r>
            <a:r>
              <a:rPr lang="fr-FR" sz="32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ahchouma</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pour « honte » [</a:t>
            </a:r>
            <a:r>
              <a:rPr lang="fr-FR" sz="3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lha</a:t>
            </a:r>
            <a:r>
              <a:rPr lang="fr-FR" sz="3200" dirty="0" err="1" smtClean="0">
                <a:effectLst/>
                <a:latin typeface="MS Mincho"/>
                <a:ea typeface="Times New Roman" panose="02020603050405020304" pitchFamily="18" charset="0"/>
                <a:cs typeface="Times New Roman" panose="02020603050405020304" pitchFamily="18" charset="0"/>
              </a:rPr>
              <a:t>ʃ</a:t>
            </a:r>
            <a:r>
              <a:rPr lang="fr-FR" sz="3200" dirty="0" err="1" smtClean="0">
                <a:effectLst/>
                <a:latin typeface="Times New Roman" panose="02020603050405020304" pitchFamily="18" charset="0"/>
                <a:ea typeface="MS Mincho"/>
                <a:cs typeface="Times New Roman" panose="02020603050405020304" pitchFamily="18" charset="0"/>
              </a:rPr>
              <a:t>uma</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(arabe)</a:t>
            </a:r>
            <a:endParaRPr lang="fr-FR" sz="3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Mesquin</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pour « pauvre type » [</a:t>
            </a:r>
            <a:r>
              <a:rPr lang="fr-FR" sz="3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miskin</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(arabe)</a:t>
            </a:r>
            <a:endParaRPr lang="fr-FR" sz="3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32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Shitan</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pour « diable » [</a:t>
            </a:r>
            <a:r>
              <a:rPr lang="fr-FR" sz="3200" dirty="0" err="1" smtClean="0">
                <a:effectLst/>
                <a:latin typeface="MS Mincho"/>
                <a:ea typeface="Times New Roman" panose="02020603050405020304" pitchFamily="18" charset="0"/>
                <a:cs typeface="Times New Roman" panose="02020603050405020304" pitchFamily="18" charset="0"/>
              </a:rPr>
              <a:t>ʃ</a:t>
            </a:r>
            <a:r>
              <a:rPr lang="fr-FR" sz="3200" dirty="0" err="1" smtClean="0">
                <a:effectLst/>
                <a:latin typeface="Times New Roman" panose="02020603050405020304" pitchFamily="18" charset="0"/>
                <a:ea typeface="MS Mincho"/>
                <a:cs typeface="Times New Roman" panose="02020603050405020304" pitchFamily="18" charset="0"/>
              </a:rPr>
              <a:t>etan</a:t>
            </a:r>
            <a:r>
              <a:rPr lang="fr-FR" sz="3200" dirty="0" smtClean="0">
                <a:effectLst/>
                <a:latin typeface="Times New Roman" panose="02020603050405020304" pitchFamily="18" charset="0"/>
                <a:ea typeface="MS Mincho"/>
                <a:cs typeface="Times New Roman" panose="02020603050405020304" pitchFamily="18" charset="0"/>
              </a:rPr>
              <a:t> ou </a:t>
            </a:r>
            <a:r>
              <a:rPr lang="fr-FR" sz="3200" dirty="0" err="1" smtClean="0">
                <a:effectLst/>
                <a:latin typeface="MS Mincho"/>
                <a:ea typeface="Times New Roman" panose="02020603050405020304" pitchFamily="18" charset="0"/>
                <a:cs typeface="Times New Roman" panose="02020603050405020304" pitchFamily="18" charset="0"/>
              </a:rPr>
              <a:t>ʃ</a:t>
            </a:r>
            <a:r>
              <a:rPr lang="fr-FR" sz="3200" dirty="0" err="1" smtClean="0">
                <a:effectLst/>
                <a:latin typeface="Times New Roman" panose="02020603050405020304" pitchFamily="18" charset="0"/>
                <a:ea typeface="MS Mincho"/>
                <a:cs typeface="Times New Roman" panose="02020603050405020304" pitchFamily="18" charset="0"/>
              </a:rPr>
              <a:t>itan</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(arabe)</a:t>
            </a:r>
            <a:endParaRPr lang="fr-FR" sz="3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Choune </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pour « sexe féminin » [</a:t>
            </a:r>
            <a:r>
              <a:rPr lang="fr-FR" sz="3200" dirty="0" err="1" smtClean="0">
                <a:effectLst/>
                <a:latin typeface="MS Mincho"/>
                <a:ea typeface="Times New Roman" panose="02020603050405020304" pitchFamily="18" charset="0"/>
                <a:cs typeface="Times New Roman" panose="02020603050405020304" pitchFamily="18" charset="0"/>
              </a:rPr>
              <a:t>ʃ</a:t>
            </a:r>
            <a:r>
              <a:rPr lang="fr-FR" sz="3200" dirty="0" err="1" smtClean="0">
                <a:effectLst/>
                <a:latin typeface="Times New Roman" panose="02020603050405020304" pitchFamily="18" charset="0"/>
                <a:ea typeface="MS Mincho"/>
                <a:cs typeface="Times New Roman" panose="02020603050405020304" pitchFamily="18" charset="0"/>
              </a:rPr>
              <a:t>un</a:t>
            </a:r>
            <a:r>
              <a:rPr lang="fr-FR" sz="3200" dirty="0" smtClean="0">
                <a:effectLst/>
                <a:latin typeface="Times New Roman" panose="02020603050405020304" pitchFamily="18" charset="0"/>
                <a:ea typeface="MS Mincho"/>
                <a:cs typeface="Times New Roman" panose="02020603050405020304" pitchFamily="18" charset="0"/>
              </a:rPr>
              <a:t>]</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(berbère)</a:t>
            </a:r>
            <a:endParaRPr lang="fr-FR" sz="3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Maboul </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pour « fou » [</a:t>
            </a:r>
            <a:r>
              <a:rPr lang="fr-FR" sz="3200" dirty="0" err="1" smtClean="0">
                <a:effectLst/>
                <a:latin typeface="Times New Roman" panose="02020603050405020304" pitchFamily="18" charset="0"/>
                <a:ea typeface="MS Mincho"/>
                <a:cs typeface="Times New Roman" panose="02020603050405020304" pitchFamily="18" charset="0"/>
              </a:rPr>
              <a:t>mabul</a:t>
            </a:r>
            <a:r>
              <a:rPr lang="fr-FR" sz="3200" dirty="0" smtClean="0">
                <a:effectLst/>
                <a:latin typeface="Times New Roman" panose="02020603050405020304" pitchFamily="18" charset="0"/>
                <a:ea typeface="MS Mincho"/>
                <a:cs typeface="Times New Roman" panose="02020603050405020304" pitchFamily="18" charset="0"/>
              </a:rPr>
              <a:t>]</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(arabe)</a:t>
            </a:r>
            <a:endParaRPr lang="fr-FR" sz="3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Toubab</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pour « Français de souche » [</a:t>
            </a:r>
            <a:r>
              <a:rPr lang="fr-FR" sz="3200" dirty="0" err="1" smtClean="0">
                <a:effectLst/>
                <a:latin typeface="Times New Roman" panose="02020603050405020304" pitchFamily="18" charset="0"/>
                <a:ea typeface="MS Mincho"/>
                <a:cs typeface="Times New Roman" panose="02020603050405020304" pitchFamily="18" charset="0"/>
              </a:rPr>
              <a:t>tubab</a:t>
            </a:r>
            <a:r>
              <a:rPr lang="fr-FR" sz="3200" dirty="0" smtClean="0">
                <a:effectLst/>
                <a:latin typeface="Times New Roman" panose="02020603050405020304" pitchFamily="18" charset="0"/>
                <a:ea typeface="MS Mincho"/>
                <a:cs typeface="Times New Roman" panose="02020603050405020304" pitchFamily="18" charset="0"/>
              </a:rPr>
              <a:t>]</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(arabe)</a:t>
            </a:r>
            <a:endParaRPr lang="fr-FR" sz="3200" dirty="0" smtClean="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869225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6304" y="356616"/>
            <a:ext cx="11859768" cy="6011902"/>
          </a:xfrm>
          <a:prstGeom prst="rect">
            <a:avLst/>
          </a:prstGeom>
        </p:spPr>
        <p:txBody>
          <a:bodyPr wrap="square">
            <a:spAutoFit/>
          </a:bodyPr>
          <a:lstStyle/>
          <a:p>
            <a:pPr marL="449580" algn="just">
              <a:lnSpc>
                <a:spcPct val="115000"/>
              </a:lnSpc>
              <a:spcAft>
                <a:spcPts val="1000"/>
              </a:spcAft>
            </a:pPr>
            <a:r>
              <a:rPr lang="fr-FR" sz="3200" b="1" dirty="0">
                <a:latin typeface="Times New Roman" panose="02020603050405020304" pitchFamily="18" charset="0"/>
                <a:ea typeface="Calibri" panose="020F0502020204030204" pitchFamily="34" charset="0"/>
                <a:cs typeface="Times New Roman" panose="02020603050405020304" pitchFamily="18" charset="0"/>
              </a:rPr>
              <a:t>L</a:t>
            </a:r>
            <a:r>
              <a:rPr lang="fr-FR" sz="3200" b="1" dirty="0" smtClean="0">
                <a:effectLst/>
                <a:latin typeface="Times New Roman" panose="02020603050405020304" pitchFamily="18" charset="0"/>
                <a:ea typeface="Calibri" panose="020F0502020204030204" pitchFamily="34" charset="0"/>
                <a:cs typeface="Times New Roman" panose="02020603050405020304" pitchFamily="18" charset="0"/>
              </a:rPr>
              <a:t>e tzigane</a:t>
            </a:r>
          </a:p>
          <a:p>
            <a:pPr marL="449580" algn="just">
              <a:lnSpc>
                <a:spcPct val="115000"/>
              </a:lnSpc>
              <a:spcAft>
                <a:spcPts val="1000"/>
              </a:spcAft>
            </a:pPr>
            <a:r>
              <a:rPr lang="fr-FR" sz="3200" dirty="0" smtClean="0">
                <a:effectLst/>
                <a:latin typeface="Times New Roman" panose="02020603050405020304" pitchFamily="18" charset="0"/>
                <a:ea typeface="Calibri" panose="020F0502020204030204" pitchFamily="34" charset="0"/>
                <a:cs typeface="Times New Roman" panose="02020603050405020304" pitchFamily="18" charset="0"/>
              </a:rPr>
              <a:t>Exemples :</a:t>
            </a:r>
            <a:endParaRPr lang="fr-FR"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Schmitt</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pour « policier »</a:t>
            </a:r>
            <a:endParaRPr lang="fr-FR" sz="3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32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Chourav</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pour « voler »</a:t>
            </a:r>
            <a:endParaRPr lang="fr-FR" sz="3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Choucard</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pour « bien »</a:t>
            </a:r>
            <a:endParaRPr lang="fr-FR" sz="3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32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Gadji</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pour « fille, femme »</a:t>
            </a:r>
            <a:endParaRPr lang="fr-FR" sz="3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Gadjo</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pour « homme »</a:t>
            </a:r>
            <a:endParaRPr lang="fr-FR" sz="3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32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Bouillav</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pour « posséder sexuellement » ou « tromper quelqu’un »</a:t>
            </a:r>
            <a:endParaRPr lang="fr-FR" sz="3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32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Marav</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pour « </a:t>
            </a:r>
            <a:r>
              <a:rPr lang="fr-FR" sz="3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bagare</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 ; </a:t>
            </a: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se </a:t>
            </a:r>
            <a:r>
              <a:rPr lang="fr-FR" sz="32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marav</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pour « se battre » (avec quelqu’un)</a:t>
            </a:r>
            <a:endParaRPr lang="fr-FR" sz="3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32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Bedo</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pour « cigarette de haschisch »</a:t>
            </a:r>
            <a:endParaRPr lang="fr-FR" sz="3200" dirty="0" smtClean="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5082609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51560" y="1588242"/>
            <a:ext cx="9710928" cy="3746667"/>
          </a:xfrm>
          <a:prstGeom prst="rect">
            <a:avLst/>
          </a:prstGeom>
        </p:spPr>
        <p:txBody>
          <a:bodyPr wrap="square">
            <a:spAutoFit/>
          </a:bodyPr>
          <a:lstStyle/>
          <a:p>
            <a:pPr marL="449580" algn="just">
              <a:lnSpc>
                <a:spcPct val="115000"/>
              </a:lnSpc>
              <a:spcAft>
                <a:spcPts val="1000"/>
              </a:spcAft>
            </a:pPr>
            <a:r>
              <a:rPr lang="fr-FR" sz="3200" dirty="0" smtClean="0">
                <a:effectLst/>
                <a:latin typeface="Times New Roman" panose="02020603050405020304" pitchFamily="18" charset="0"/>
                <a:ea typeface="Calibri" panose="020F0502020204030204" pitchFamily="34" charset="0"/>
                <a:cs typeface="Times New Roman" panose="02020603050405020304" pitchFamily="18" charset="0"/>
              </a:rPr>
              <a:t>Les faux mots tziganes.</a:t>
            </a:r>
            <a:endParaRPr lang="fr-FR"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49580" algn="just">
              <a:lnSpc>
                <a:spcPct val="115000"/>
              </a:lnSpc>
              <a:spcAft>
                <a:spcPts val="1000"/>
              </a:spcAft>
            </a:pPr>
            <a:r>
              <a:rPr lang="fr-FR" sz="3200" dirty="0" smtClean="0">
                <a:effectLst/>
                <a:latin typeface="Times New Roman" panose="02020603050405020304" pitchFamily="18" charset="0"/>
                <a:ea typeface="Calibri" panose="020F0502020204030204" pitchFamily="34" charset="0"/>
                <a:cs typeface="Times New Roman" panose="02020603050405020304" pitchFamily="18" charset="0"/>
              </a:rPr>
              <a:t>Exemples :</a:t>
            </a:r>
            <a:endParaRPr lang="fr-FR"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32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Graillav</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pour « manger »</a:t>
            </a:r>
            <a:endParaRPr lang="fr-FR" sz="3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32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Carnav</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pour « arnaquer »</a:t>
            </a:r>
            <a:endParaRPr lang="fr-FR" sz="3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32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Couillav</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pour « tromper quelqu’un »</a:t>
            </a:r>
            <a:endParaRPr lang="fr-FR" sz="3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32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Bedav</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pour « fumer »</a:t>
            </a:r>
            <a:endParaRPr lang="fr-FR" sz="3200" dirty="0" smtClean="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425080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34555" y="501134"/>
            <a:ext cx="7063729" cy="584775"/>
          </a:xfrm>
          <a:prstGeom prst="rect">
            <a:avLst/>
          </a:prstGeom>
        </p:spPr>
        <p:txBody>
          <a:bodyPr wrap="none">
            <a:spAutoFit/>
          </a:bodyPr>
          <a:lstStyle/>
          <a:p>
            <a:r>
              <a:rPr lang="fr-FR" sz="3200" b="1" dirty="0" smtClean="0">
                <a:effectLst/>
                <a:latin typeface="Times New Roman" panose="02020603050405020304" pitchFamily="18" charset="0"/>
                <a:ea typeface="Calibri" panose="020F0502020204030204" pitchFamily="34" charset="0"/>
              </a:rPr>
              <a:t>I. Les procédés d’élaboration du verlan</a:t>
            </a:r>
            <a:endParaRPr lang="fr-FR" sz="3200" dirty="0"/>
          </a:p>
        </p:txBody>
      </p:sp>
      <p:sp>
        <p:nvSpPr>
          <p:cNvPr id="3" name="Rectangle 2"/>
          <p:cNvSpPr/>
          <p:nvPr/>
        </p:nvSpPr>
        <p:spPr>
          <a:xfrm>
            <a:off x="1058372" y="1402605"/>
            <a:ext cx="8348472" cy="584775"/>
          </a:xfrm>
          <a:prstGeom prst="rect">
            <a:avLst/>
          </a:prstGeom>
        </p:spPr>
        <p:txBody>
          <a:bodyPr wrap="square">
            <a:spAutoFit/>
          </a:bodyPr>
          <a:lstStyle/>
          <a:p>
            <a:r>
              <a:rPr lang="fr-FR" sz="2000" b="1" dirty="0" smtClean="0">
                <a:effectLst/>
                <a:latin typeface="Times New Roman" panose="02020603050405020304" pitchFamily="18" charset="0"/>
                <a:ea typeface="Calibri" panose="020F0502020204030204" pitchFamily="34" charset="0"/>
              </a:rPr>
              <a:t>1</a:t>
            </a:r>
            <a:r>
              <a:rPr lang="fr-FR" sz="3200" dirty="0" smtClean="0">
                <a:effectLst/>
                <a:latin typeface="Times New Roman" panose="02020603050405020304" pitchFamily="18" charset="0"/>
                <a:ea typeface="Calibri" panose="020F0502020204030204" pitchFamily="34" charset="0"/>
              </a:rPr>
              <a:t>. Ajout ou suppression de la dernière voyelle </a:t>
            </a:r>
            <a:endParaRPr lang="fr-FR" sz="3200" dirty="0"/>
          </a:p>
        </p:txBody>
      </p:sp>
      <p:sp>
        <p:nvSpPr>
          <p:cNvPr id="4" name="Rectangle 3"/>
          <p:cNvSpPr/>
          <p:nvPr/>
        </p:nvSpPr>
        <p:spPr>
          <a:xfrm>
            <a:off x="0" y="2304077"/>
            <a:ext cx="12070080" cy="2923877"/>
          </a:xfrm>
          <a:prstGeom prst="rect">
            <a:avLst/>
          </a:prstGeom>
        </p:spPr>
        <p:txBody>
          <a:bodyPr wrap="square">
            <a:spAutoFit/>
          </a:bodyPr>
          <a:lstStyle/>
          <a:p>
            <a:pPr indent="449580">
              <a:lnSpc>
                <a:spcPct val="115000"/>
              </a:lnSpc>
              <a:spcAft>
                <a:spcPts val="0"/>
              </a:spcAft>
            </a:pP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Exemples :</a:t>
            </a:r>
          </a:p>
          <a:p>
            <a:pPr indent="449580">
              <a:lnSpc>
                <a:spcPct val="115000"/>
              </a:lnSpc>
              <a:spcAft>
                <a:spcPts val="0"/>
              </a:spcAft>
            </a:pP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p>
          <a:p>
            <a:pPr marL="342900" lvl="0" indent="-342900">
              <a:lnSpc>
                <a:spcPct val="115000"/>
              </a:lnSpc>
              <a:spcAft>
                <a:spcPts val="0"/>
              </a:spcAft>
              <a:buFont typeface="Times New Roman" panose="02020603050405020304" pitchFamily="18" charset="0"/>
              <a:buChar char="-"/>
            </a:pPr>
            <a:r>
              <a:rPr lang="fr-FR" sz="3200" b="1" dirty="0" smtClean="0">
                <a:effectLst/>
                <a:latin typeface="Times New Roman" panose="02020603050405020304" pitchFamily="18" charset="0"/>
                <a:ea typeface="Times New Roman" panose="02020603050405020304" pitchFamily="18" charset="0"/>
                <a:cs typeface="Times New Roman" panose="02020603050405020304" pitchFamily="18" charset="0"/>
              </a:rPr>
              <a:t>Ajout</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Cher  &lt;  </a:t>
            </a:r>
            <a:r>
              <a:rPr lang="en-US" sz="32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chèreu</a:t>
            </a:r>
            <a:r>
              <a:rPr lang="en-US"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 bled  &lt;  </a:t>
            </a:r>
            <a:r>
              <a:rPr lang="en-US" sz="32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blèdeu</a:t>
            </a:r>
            <a:r>
              <a:rPr lang="en-US"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 flic  &lt;  </a:t>
            </a:r>
            <a:r>
              <a:rPr lang="en-US" sz="32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flikeu</a:t>
            </a:r>
            <a:endPar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marL="228600" indent="449580">
              <a:lnSpc>
                <a:spcPct val="115000"/>
              </a:lnSpc>
              <a:spcAft>
                <a:spcPts val="0"/>
              </a:spcAft>
            </a:pPr>
            <a:r>
              <a:rPr lang="en-US"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15000"/>
              </a:lnSpc>
              <a:spcAft>
                <a:spcPts val="0"/>
              </a:spcAft>
              <a:buFont typeface="Times New Roman" panose="02020603050405020304" pitchFamily="18" charset="0"/>
              <a:buChar char="-"/>
            </a:pPr>
            <a:r>
              <a:rPr lang="fr-FR" sz="3200" b="1" dirty="0" smtClean="0">
                <a:effectLst/>
                <a:latin typeface="Times New Roman" panose="02020603050405020304" pitchFamily="18" charset="0"/>
                <a:ea typeface="Times New Roman" panose="02020603050405020304" pitchFamily="18" charset="0"/>
                <a:cs typeface="Times New Roman" panose="02020603050405020304" pitchFamily="18" charset="0"/>
              </a:rPr>
              <a:t>Suppression : </a:t>
            </a:r>
            <a:r>
              <a:rPr lang="fr-FR" sz="3200" dirty="0">
                <a:latin typeface="Times New Roman" panose="02020603050405020304" pitchFamily="18" charset="0"/>
                <a:ea typeface="Times New Roman" panose="02020603050405020304" pitchFamily="18" charset="0"/>
                <a:cs typeface="Times New Roman" panose="02020603050405020304" pitchFamily="18" charset="0"/>
              </a:rPr>
              <a:t> </a:t>
            </a:r>
            <a:r>
              <a:rPr lang="fr-FR" sz="3200" dirty="0" smtClean="0">
                <a:effectLst/>
                <a:latin typeface="Times New Roman" panose="02020603050405020304" pitchFamily="18" charset="0"/>
                <a:ea typeface="Calibri" panose="020F0502020204030204" pitchFamily="34" charset="0"/>
                <a:cs typeface="Times New Roman" panose="02020603050405020304" pitchFamily="18" charset="0"/>
              </a:rPr>
              <a:t>Rigoler  &gt; </a:t>
            </a:r>
            <a:r>
              <a:rPr lang="fr-FR" sz="3200" i="1" dirty="0" err="1" smtClean="0">
                <a:effectLst/>
                <a:latin typeface="Times New Roman" panose="02020603050405020304" pitchFamily="18" charset="0"/>
                <a:ea typeface="Calibri" panose="020F0502020204030204" pitchFamily="34" charset="0"/>
                <a:cs typeface="Times New Roman" panose="02020603050405020304" pitchFamily="18" charset="0"/>
              </a:rPr>
              <a:t>rigol</a:t>
            </a:r>
            <a:r>
              <a:rPr lang="fr-FR" sz="3200" i="1" dirty="0" smtClean="0">
                <a:effectLst/>
                <a:latin typeface="Times New Roman" panose="02020603050405020304" pitchFamily="18" charset="0"/>
                <a:ea typeface="Calibri" panose="020F0502020204030204" pitchFamily="34" charset="0"/>
                <a:cs typeface="Times New Roman" panose="02020603050405020304" pitchFamily="18" charset="0"/>
              </a:rPr>
              <a:t>'</a:t>
            </a:r>
            <a:r>
              <a:rPr lang="fr-FR" sz="3200" dirty="0" smtClean="0">
                <a:effectLst/>
                <a:latin typeface="Times New Roman" panose="02020603050405020304" pitchFamily="18" charset="0"/>
                <a:ea typeface="Calibri" panose="020F0502020204030204" pitchFamily="34" charset="0"/>
                <a:cs typeface="Times New Roman" panose="02020603050405020304" pitchFamily="18" charset="0"/>
              </a:rPr>
              <a:t> ; énervé  &gt; </a:t>
            </a:r>
            <a:r>
              <a:rPr lang="fr-FR" sz="3200" i="1" dirty="0" err="1" smtClean="0">
                <a:effectLst/>
                <a:latin typeface="Times New Roman" panose="02020603050405020304" pitchFamily="18" charset="0"/>
                <a:ea typeface="Calibri" panose="020F0502020204030204" pitchFamily="34" charset="0"/>
                <a:cs typeface="Times New Roman" panose="02020603050405020304" pitchFamily="18" charset="0"/>
              </a:rPr>
              <a:t>énerv</a:t>
            </a:r>
            <a:r>
              <a:rPr lang="fr-FR" sz="3200" i="1" dirty="0" smtClean="0">
                <a:effectLst/>
                <a:latin typeface="Times New Roman" panose="02020603050405020304" pitchFamily="18" charset="0"/>
                <a:ea typeface="Calibri" panose="020F0502020204030204" pitchFamily="34" charset="0"/>
                <a:cs typeface="Times New Roman" panose="02020603050405020304" pitchFamily="18" charset="0"/>
              </a:rPr>
              <a:t>'</a:t>
            </a:r>
            <a:r>
              <a:rPr lang="fr-FR" sz="3200" dirty="0" smtClean="0">
                <a:effectLst/>
                <a:latin typeface="Times New Roman" panose="02020603050405020304" pitchFamily="18" charset="0"/>
                <a:ea typeface="Calibri" panose="020F0502020204030204" pitchFamily="34" charset="0"/>
                <a:cs typeface="Times New Roman" panose="02020603050405020304" pitchFamily="18" charset="0"/>
              </a:rPr>
              <a:t> ; défoncé  &gt; </a:t>
            </a:r>
            <a:r>
              <a:rPr lang="fr-FR" sz="3200" i="1" dirty="0" err="1" smtClean="0">
                <a:effectLst/>
                <a:latin typeface="Times New Roman" panose="02020603050405020304" pitchFamily="18" charset="0"/>
                <a:ea typeface="Calibri" panose="020F0502020204030204" pitchFamily="34" charset="0"/>
                <a:cs typeface="Times New Roman" panose="02020603050405020304" pitchFamily="18" charset="0"/>
              </a:rPr>
              <a:t>défonc</a:t>
            </a:r>
            <a:r>
              <a:rPr lang="fr-FR" sz="3200" i="1" dirty="0" smtClean="0">
                <a:effectLst/>
                <a:latin typeface="Times New Roman" panose="02020603050405020304" pitchFamily="18" charset="0"/>
                <a:ea typeface="Calibri" panose="020F0502020204030204" pitchFamily="34" charset="0"/>
                <a:cs typeface="Times New Roman" panose="02020603050405020304" pitchFamily="18" charset="0"/>
              </a:rPr>
              <a:t>'</a:t>
            </a:r>
            <a:r>
              <a:rPr lang="fr-FR"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fr-F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098485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00784" y="2011680"/>
            <a:ext cx="8750808" cy="2742289"/>
          </a:xfrm>
          <a:prstGeom prst="rect">
            <a:avLst/>
          </a:prstGeom>
        </p:spPr>
        <p:txBody>
          <a:bodyPr wrap="square">
            <a:spAutoFit/>
          </a:bodyPr>
          <a:lstStyle/>
          <a:p>
            <a:pPr indent="449580" algn="just">
              <a:lnSpc>
                <a:spcPct val="115000"/>
              </a:lnSpc>
              <a:spcAft>
                <a:spcPts val="1000"/>
              </a:spcAft>
            </a:pPr>
            <a:r>
              <a:rPr lang="fr-FR" sz="3200" dirty="0" smtClean="0">
                <a:effectLst/>
                <a:latin typeface="Times New Roman" panose="02020603050405020304" pitchFamily="18" charset="0"/>
                <a:ea typeface="Calibri" panose="020F0502020204030204" pitchFamily="34" charset="0"/>
                <a:cs typeface="Times New Roman" panose="02020603050405020304" pitchFamily="18" charset="0"/>
              </a:rPr>
              <a:t>Un adjectif à la place d'un adverbe.</a:t>
            </a:r>
          </a:p>
          <a:p>
            <a:pPr indent="449580" algn="just">
              <a:lnSpc>
                <a:spcPct val="115000"/>
              </a:lnSpc>
              <a:spcAft>
                <a:spcPts val="1000"/>
              </a:spcAft>
            </a:pPr>
            <a:endParaRPr lang="fr-FR"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spcAft>
                <a:spcPts val="1000"/>
              </a:spcAft>
            </a:pPr>
            <a:r>
              <a:rPr lang="fr-FR" sz="3200" dirty="0" smtClean="0">
                <a:effectLst/>
                <a:latin typeface="Times New Roman" panose="02020603050405020304" pitchFamily="18" charset="0"/>
                <a:ea typeface="Calibri" panose="020F0502020204030204" pitchFamily="34" charset="0"/>
                <a:cs typeface="Times New Roman" panose="02020603050405020304" pitchFamily="18" charset="0"/>
              </a:rPr>
              <a:t>Exemple : </a:t>
            </a:r>
            <a:endParaRPr lang="fr-FR"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Times New Roman" panose="02020603050405020304" pitchFamily="18" charset="0"/>
              <a:buChar char="-"/>
            </a:pP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il assure </a:t>
            </a:r>
            <a:r>
              <a:rPr lang="fr-FR" sz="3200" i="1" u="sng" dirty="0" smtClean="0">
                <a:effectLst/>
                <a:latin typeface="Times New Roman" panose="02020603050405020304" pitchFamily="18" charset="0"/>
                <a:ea typeface="Times New Roman" panose="02020603050405020304" pitchFamily="18" charset="0"/>
                <a:cs typeface="Times New Roman" panose="02020603050405020304" pitchFamily="18" charset="0"/>
              </a:rPr>
              <a:t>grave</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pour « il est </a:t>
            </a:r>
            <a:r>
              <a:rPr lang="fr-FR" sz="3200" u="sng" dirty="0" smtClean="0">
                <a:effectLst/>
                <a:latin typeface="Times New Roman" panose="02020603050405020304" pitchFamily="18" charset="0"/>
                <a:ea typeface="Times New Roman" panose="02020603050405020304" pitchFamily="18" charset="0"/>
                <a:cs typeface="Times New Roman" panose="02020603050405020304" pitchFamily="18" charset="0"/>
              </a:rPr>
              <a:t>vraiment</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très bon ».</a:t>
            </a:r>
            <a:endParaRPr lang="fr-FR" sz="3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499222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27264" y="324126"/>
            <a:ext cx="3868367" cy="584775"/>
          </a:xfrm>
          <a:prstGeom prst="rect">
            <a:avLst/>
          </a:prstGeom>
        </p:spPr>
        <p:txBody>
          <a:bodyPr wrap="none">
            <a:spAutoFit/>
          </a:bodyPr>
          <a:lstStyle/>
          <a:p>
            <a:r>
              <a:rPr lang="fr-FR" sz="2000" b="1" dirty="0" smtClean="0">
                <a:effectLst/>
                <a:latin typeface="Times New Roman" panose="02020603050405020304" pitchFamily="18" charset="0"/>
                <a:ea typeface="Calibri" panose="020F0502020204030204" pitchFamily="34" charset="0"/>
              </a:rPr>
              <a:t>2</a:t>
            </a:r>
            <a:r>
              <a:rPr lang="fr-FR" sz="3200" dirty="0" smtClean="0">
                <a:effectLst/>
                <a:latin typeface="Times New Roman" panose="02020603050405020304" pitchFamily="18" charset="0"/>
                <a:ea typeface="Calibri" panose="020F0502020204030204" pitchFamily="34" charset="0"/>
              </a:rPr>
              <a:t>. Découpage du mot </a:t>
            </a:r>
            <a:endParaRPr lang="fr-FR" sz="3200" dirty="0"/>
          </a:p>
        </p:txBody>
      </p:sp>
      <p:sp>
        <p:nvSpPr>
          <p:cNvPr id="3" name="Rectangle 2"/>
          <p:cNvSpPr/>
          <p:nvPr/>
        </p:nvSpPr>
        <p:spPr>
          <a:xfrm>
            <a:off x="644568" y="1320107"/>
            <a:ext cx="10592130" cy="584775"/>
          </a:xfrm>
          <a:prstGeom prst="rect">
            <a:avLst/>
          </a:prstGeom>
        </p:spPr>
        <p:txBody>
          <a:bodyPr wrap="none">
            <a:spAutoFit/>
          </a:bodyPr>
          <a:lstStyle/>
          <a:p>
            <a:r>
              <a:rPr lang="fr-FR" sz="3200" dirty="0" smtClean="0">
                <a:effectLst/>
                <a:latin typeface="Times New Roman" panose="02020603050405020304" pitchFamily="18" charset="0"/>
                <a:ea typeface="Calibri" panose="020F0502020204030204" pitchFamily="34" charset="0"/>
              </a:rPr>
              <a:t>Exemples : </a:t>
            </a:r>
            <a:r>
              <a:rPr lang="fr-FR" sz="3200" i="1" dirty="0" err="1" smtClean="0">
                <a:effectLst/>
                <a:latin typeface="Times New Roman" panose="02020603050405020304" pitchFamily="18" charset="0"/>
                <a:ea typeface="Calibri" panose="020F0502020204030204" pitchFamily="34" charset="0"/>
              </a:rPr>
              <a:t>chè</a:t>
            </a:r>
            <a:r>
              <a:rPr lang="fr-FR" sz="3200" i="1" dirty="0" smtClean="0">
                <a:effectLst/>
                <a:latin typeface="Times New Roman" panose="02020603050405020304" pitchFamily="18" charset="0"/>
                <a:ea typeface="Calibri" panose="020F0502020204030204" pitchFamily="34" charset="0"/>
              </a:rPr>
              <a:t>/</a:t>
            </a:r>
            <a:r>
              <a:rPr lang="fr-FR" sz="3200" i="1" dirty="0" err="1" smtClean="0">
                <a:effectLst/>
                <a:latin typeface="Times New Roman" panose="02020603050405020304" pitchFamily="18" charset="0"/>
                <a:ea typeface="Calibri" panose="020F0502020204030204" pitchFamily="34" charset="0"/>
              </a:rPr>
              <a:t>reu</a:t>
            </a:r>
            <a:r>
              <a:rPr lang="fr-FR" sz="3200" i="1" dirty="0" smtClean="0">
                <a:effectLst/>
                <a:latin typeface="Times New Roman" panose="02020603050405020304" pitchFamily="18" charset="0"/>
                <a:ea typeface="Calibri" panose="020F0502020204030204" pitchFamily="34" charset="0"/>
              </a:rPr>
              <a:t> ; blé/</a:t>
            </a:r>
            <a:r>
              <a:rPr lang="fr-FR" sz="3200" i="1" dirty="0" err="1" smtClean="0">
                <a:effectLst/>
                <a:latin typeface="Times New Roman" panose="02020603050405020304" pitchFamily="18" charset="0"/>
                <a:ea typeface="Calibri" panose="020F0502020204030204" pitchFamily="34" charset="0"/>
              </a:rPr>
              <a:t>deu</a:t>
            </a:r>
            <a:r>
              <a:rPr lang="fr-FR" sz="3200" i="1" dirty="0" smtClean="0">
                <a:effectLst/>
                <a:latin typeface="Times New Roman" panose="02020603050405020304" pitchFamily="18" charset="0"/>
                <a:ea typeface="Calibri" panose="020F0502020204030204" pitchFamily="34" charset="0"/>
              </a:rPr>
              <a:t> ; </a:t>
            </a:r>
            <a:r>
              <a:rPr lang="fr-FR" sz="3200" i="1" dirty="0" err="1" smtClean="0">
                <a:effectLst/>
                <a:latin typeface="Times New Roman" panose="02020603050405020304" pitchFamily="18" charset="0"/>
                <a:ea typeface="Calibri" panose="020F0502020204030204" pitchFamily="34" charset="0"/>
              </a:rPr>
              <a:t>fli</a:t>
            </a:r>
            <a:r>
              <a:rPr lang="fr-FR" sz="3200" i="1" dirty="0" smtClean="0">
                <a:effectLst/>
                <a:latin typeface="Times New Roman" panose="02020603050405020304" pitchFamily="18" charset="0"/>
                <a:ea typeface="Calibri" panose="020F0502020204030204" pitchFamily="34" charset="0"/>
              </a:rPr>
              <a:t>/</a:t>
            </a:r>
            <a:r>
              <a:rPr lang="fr-FR" sz="3200" i="1" dirty="0" err="1" smtClean="0">
                <a:effectLst/>
                <a:latin typeface="Times New Roman" panose="02020603050405020304" pitchFamily="18" charset="0"/>
                <a:ea typeface="Calibri" panose="020F0502020204030204" pitchFamily="34" charset="0"/>
              </a:rPr>
              <a:t>keu</a:t>
            </a:r>
            <a:r>
              <a:rPr lang="fr-FR" sz="3200" i="1" dirty="0" smtClean="0">
                <a:effectLst/>
                <a:latin typeface="Times New Roman" panose="02020603050405020304" pitchFamily="18" charset="0"/>
                <a:ea typeface="Calibri" panose="020F0502020204030204" pitchFamily="34" charset="0"/>
              </a:rPr>
              <a:t> ; ri/</a:t>
            </a:r>
            <a:r>
              <a:rPr lang="fr-FR" sz="3200" i="1" dirty="0" err="1" smtClean="0">
                <a:effectLst/>
                <a:latin typeface="Times New Roman" panose="02020603050405020304" pitchFamily="18" charset="0"/>
                <a:ea typeface="Calibri" panose="020F0502020204030204" pitchFamily="34" charset="0"/>
              </a:rPr>
              <a:t>gol</a:t>
            </a:r>
            <a:r>
              <a:rPr lang="fr-FR" sz="3200" i="1" dirty="0" smtClean="0">
                <a:effectLst/>
                <a:latin typeface="Times New Roman" panose="02020603050405020304" pitchFamily="18" charset="0"/>
                <a:ea typeface="Calibri" panose="020F0502020204030204" pitchFamily="34" charset="0"/>
              </a:rPr>
              <a:t>'; dé/</a:t>
            </a:r>
            <a:r>
              <a:rPr lang="fr-FR" sz="3200" i="1" dirty="0" err="1" smtClean="0">
                <a:effectLst/>
                <a:latin typeface="Times New Roman" panose="02020603050405020304" pitchFamily="18" charset="0"/>
                <a:ea typeface="Calibri" panose="020F0502020204030204" pitchFamily="34" charset="0"/>
              </a:rPr>
              <a:t>fonc</a:t>
            </a:r>
            <a:r>
              <a:rPr lang="fr-FR" sz="3200" i="1" dirty="0" smtClean="0">
                <a:effectLst/>
                <a:latin typeface="Times New Roman" panose="02020603050405020304" pitchFamily="18" charset="0"/>
                <a:ea typeface="Calibri" panose="020F0502020204030204" pitchFamily="34" charset="0"/>
              </a:rPr>
              <a:t>' ; </a:t>
            </a:r>
            <a:r>
              <a:rPr lang="fr-FR" sz="3200" i="1" dirty="0" err="1" smtClean="0">
                <a:effectLst/>
                <a:latin typeface="Times New Roman" panose="02020603050405020304" pitchFamily="18" charset="0"/>
                <a:ea typeface="Calibri" panose="020F0502020204030204" pitchFamily="34" charset="0"/>
              </a:rPr>
              <a:t>éner</a:t>
            </a:r>
            <a:r>
              <a:rPr lang="fr-FR" sz="3200" i="1" dirty="0" smtClean="0">
                <a:effectLst/>
                <a:latin typeface="Times New Roman" panose="02020603050405020304" pitchFamily="18" charset="0"/>
                <a:ea typeface="Calibri" panose="020F0502020204030204" pitchFamily="34" charset="0"/>
              </a:rPr>
              <a:t>/v'</a:t>
            </a:r>
            <a:endParaRPr lang="fr-FR" sz="3200" dirty="0"/>
          </a:p>
        </p:txBody>
      </p:sp>
      <p:sp>
        <p:nvSpPr>
          <p:cNvPr id="4" name="Rectangle 3"/>
          <p:cNvSpPr/>
          <p:nvPr/>
        </p:nvSpPr>
        <p:spPr>
          <a:xfrm>
            <a:off x="1027264" y="2316088"/>
            <a:ext cx="2068195" cy="584775"/>
          </a:xfrm>
          <a:prstGeom prst="rect">
            <a:avLst/>
          </a:prstGeom>
        </p:spPr>
        <p:txBody>
          <a:bodyPr wrap="none">
            <a:spAutoFit/>
          </a:bodyPr>
          <a:lstStyle/>
          <a:p>
            <a:r>
              <a:rPr lang="fr-FR" sz="2000" b="1" dirty="0" smtClean="0">
                <a:effectLst/>
                <a:latin typeface="Times New Roman" panose="02020603050405020304" pitchFamily="18" charset="0"/>
                <a:ea typeface="Calibri" panose="020F0502020204030204" pitchFamily="34" charset="0"/>
                <a:cs typeface="Times New Roman" panose="02020603050405020304" pitchFamily="18" charset="0"/>
              </a:rPr>
              <a:t>3</a:t>
            </a:r>
            <a:r>
              <a:rPr lang="fr-FR" sz="3200" dirty="0" smtClean="0">
                <a:effectLst/>
                <a:latin typeface="Times New Roman" panose="02020603050405020304" pitchFamily="18" charset="0"/>
                <a:ea typeface="Calibri" panose="020F0502020204030204" pitchFamily="34" charset="0"/>
                <a:cs typeface="Times New Roman" panose="02020603050405020304" pitchFamily="18" charset="0"/>
              </a:rPr>
              <a:t>. Inversion</a:t>
            </a:r>
            <a:endParaRPr lang="fr-FR" sz="3200" dirty="0">
              <a:latin typeface="Times New Roman" panose="02020603050405020304" pitchFamily="18" charset="0"/>
              <a:cs typeface="Times New Roman" panose="02020603050405020304" pitchFamily="18" charset="0"/>
            </a:endParaRPr>
          </a:p>
        </p:txBody>
      </p:sp>
      <p:sp>
        <p:nvSpPr>
          <p:cNvPr id="5" name="Rectangle 4"/>
          <p:cNvSpPr/>
          <p:nvPr/>
        </p:nvSpPr>
        <p:spPr>
          <a:xfrm>
            <a:off x="182881" y="3128467"/>
            <a:ext cx="11278484" cy="658642"/>
          </a:xfrm>
          <a:prstGeom prst="rect">
            <a:avLst/>
          </a:prstGeom>
        </p:spPr>
        <p:txBody>
          <a:bodyPr wrap="square">
            <a:spAutoFit/>
          </a:bodyPr>
          <a:lstStyle/>
          <a:p>
            <a:pPr indent="449580" algn="just">
              <a:lnSpc>
                <a:spcPct val="115000"/>
              </a:lnSpc>
              <a:spcAft>
                <a:spcPts val="0"/>
              </a:spcAft>
            </a:pPr>
            <a:r>
              <a:rPr lang="fr-FR" sz="3200" dirty="0" smtClean="0">
                <a:effectLst/>
                <a:latin typeface="Times New Roman" panose="02020603050405020304" pitchFamily="18" charset="0"/>
                <a:ea typeface="Calibri" panose="020F0502020204030204" pitchFamily="34" charset="0"/>
                <a:cs typeface="Times New Roman" panose="02020603050405020304" pitchFamily="18" charset="0"/>
              </a:rPr>
              <a:t>Exemples : </a:t>
            </a:r>
            <a:r>
              <a:rPr lang="fr-FR" sz="3200" i="1" dirty="0" err="1" smtClean="0">
                <a:effectLst/>
                <a:latin typeface="Times New Roman" panose="02020603050405020304" pitchFamily="18" charset="0"/>
                <a:ea typeface="Calibri" panose="020F0502020204030204" pitchFamily="34" charset="0"/>
                <a:cs typeface="Times New Roman" panose="02020603050405020304" pitchFamily="18" charset="0"/>
              </a:rPr>
              <a:t>reu-chè</a:t>
            </a:r>
            <a:r>
              <a:rPr lang="fr-FR" sz="3200" i="1" dirty="0" smtClean="0">
                <a:effectLst/>
                <a:latin typeface="Times New Roman" panose="02020603050405020304" pitchFamily="18" charset="0"/>
                <a:ea typeface="Calibri" panose="020F0502020204030204" pitchFamily="34" charset="0"/>
                <a:cs typeface="Times New Roman" panose="02020603050405020304" pitchFamily="18" charset="0"/>
              </a:rPr>
              <a:t> ; </a:t>
            </a:r>
            <a:r>
              <a:rPr lang="fr-FR" sz="3200" i="1" dirty="0" err="1" smtClean="0">
                <a:effectLst/>
                <a:latin typeface="Times New Roman" panose="02020603050405020304" pitchFamily="18" charset="0"/>
                <a:ea typeface="Calibri" panose="020F0502020204030204" pitchFamily="34" charset="0"/>
                <a:cs typeface="Times New Roman" panose="02020603050405020304" pitchFamily="18" charset="0"/>
              </a:rPr>
              <a:t>fonc</a:t>
            </a:r>
            <a:r>
              <a:rPr lang="fr-FR" sz="3200" i="1" dirty="0" smtClean="0">
                <a:effectLst/>
                <a:latin typeface="Times New Roman" panose="02020603050405020304" pitchFamily="18" charset="0"/>
                <a:ea typeface="Calibri" panose="020F0502020204030204" pitchFamily="34" charset="0"/>
                <a:cs typeface="Times New Roman" panose="02020603050405020304" pitchFamily="18" charset="0"/>
              </a:rPr>
              <a:t>'-dé ; </a:t>
            </a:r>
            <a:r>
              <a:rPr lang="fr-FR" sz="3200" i="1" dirty="0" err="1" smtClean="0">
                <a:effectLst/>
                <a:latin typeface="Times New Roman" panose="02020603050405020304" pitchFamily="18" charset="0"/>
                <a:ea typeface="Calibri" panose="020F0502020204030204" pitchFamily="34" charset="0"/>
                <a:cs typeface="Times New Roman" panose="02020603050405020304" pitchFamily="18" charset="0"/>
              </a:rPr>
              <a:t>de-blé</a:t>
            </a:r>
            <a:r>
              <a:rPr lang="fr-FR" sz="3200" i="1" dirty="0" smtClean="0">
                <a:effectLst/>
                <a:latin typeface="Times New Roman" panose="02020603050405020304" pitchFamily="18" charset="0"/>
                <a:ea typeface="Calibri" panose="020F0502020204030204" pitchFamily="34" charset="0"/>
                <a:cs typeface="Times New Roman" panose="02020603050405020304" pitchFamily="18" charset="0"/>
              </a:rPr>
              <a:t> ; </a:t>
            </a:r>
            <a:r>
              <a:rPr lang="fr-FR" sz="3200" i="1" dirty="0" err="1" smtClean="0">
                <a:effectLst/>
                <a:latin typeface="Times New Roman" panose="02020603050405020304" pitchFamily="18" charset="0"/>
                <a:ea typeface="Calibri" panose="020F0502020204030204" pitchFamily="34" charset="0"/>
                <a:cs typeface="Times New Roman" panose="02020603050405020304" pitchFamily="18" charset="0"/>
              </a:rPr>
              <a:t>keu-fli</a:t>
            </a:r>
            <a:r>
              <a:rPr lang="fr-FR" sz="3200" i="1" dirty="0" smtClean="0">
                <a:effectLst/>
                <a:latin typeface="Times New Roman" panose="02020603050405020304" pitchFamily="18" charset="0"/>
                <a:ea typeface="Calibri" panose="020F0502020204030204" pitchFamily="34" charset="0"/>
                <a:cs typeface="Times New Roman" panose="02020603050405020304" pitchFamily="18" charset="0"/>
              </a:rPr>
              <a:t> ; </a:t>
            </a:r>
            <a:r>
              <a:rPr lang="fr-FR" sz="3200" i="1" dirty="0" err="1" smtClean="0">
                <a:effectLst/>
                <a:latin typeface="Times New Roman" panose="02020603050405020304" pitchFamily="18" charset="0"/>
                <a:ea typeface="Calibri" panose="020F0502020204030204" pitchFamily="34" charset="0"/>
                <a:cs typeface="Times New Roman" panose="02020603050405020304" pitchFamily="18" charset="0"/>
              </a:rPr>
              <a:t>gol</a:t>
            </a:r>
            <a:r>
              <a:rPr lang="fr-FR" sz="3200" i="1" dirty="0" smtClean="0">
                <a:effectLst/>
                <a:latin typeface="Times New Roman" panose="02020603050405020304" pitchFamily="18" charset="0"/>
                <a:ea typeface="Calibri" panose="020F0502020204030204" pitchFamily="34" charset="0"/>
                <a:cs typeface="Times New Roman" panose="02020603050405020304" pitchFamily="18" charset="0"/>
              </a:rPr>
              <a:t>-ri ; v'-</a:t>
            </a:r>
            <a:r>
              <a:rPr lang="fr-FR" sz="3200" i="1" dirty="0" err="1" smtClean="0">
                <a:effectLst/>
                <a:latin typeface="Times New Roman" panose="02020603050405020304" pitchFamily="18" charset="0"/>
                <a:ea typeface="Calibri" panose="020F0502020204030204" pitchFamily="34" charset="0"/>
                <a:cs typeface="Times New Roman" panose="02020603050405020304" pitchFamily="18" charset="0"/>
              </a:rPr>
              <a:t>éner</a:t>
            </a:r>
            <a:endParaRPr lang="fr-FR"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p:cNvSpPr/>
          <p:nvPr/>
        </p:nvSpPr>
        <p:spPr>
          <a:xfrm>
            <a:off x="1027264" y="4253005"/>
            <a:ext cx="7778668" cy="584775"/>
          </a:xfrm>
          <a:prstGeom prst="rect">
            <a:avLst/>
          </a:prstGeom>
        </p:spPr>
        <p:txBody>
          <a:bodyPr wrap="none">
            <a:spAutoFit/>
          </a:bodyPr>
          <a:lstStyle/>
          <a:p>
            <a:r>
              <a:rPr lang="fr-FR" sz="2000" b="1" dirty="0" smtClean="0">
                <a:effectLst/>
                <a:latin typeface="Times New Roman" panose="02020603050405020304" pitchFamily="18" charset="0"/>
                <a:ea typeface="Calibri" panose="020F0502020204030204" pitchFamily="34" charset="0"/>
              </a:rPr>
              <a:t>4</a:t>
            </a:r>
            <a:r>
              <a:rPr lang="fr-FR" sz="3200" dirty="0" smtClean="0">
                <a:effectLst/>
                <a:latin typeface="Times New Roman" panose="02020603050405020304" pitchFamily="18" charset="0"/>
                <a:ea typeface="Calibri" panose="020F0502020204030204" pitchFamily="34" charset="0"/>
              </a:rPr>
              <a:t>. Troncation ou élision de la dernière syllabe</a:t>
            </a:r>
            <a:endParaRPr lang="fr-FR" sz="3200" dirty="0"/>
          </a:p>
        </p:txBody>
      </p:sp>
      <p:sp>
        <p:nvSpPr>
          <p:cNvPr id="7" name="Rectangle 6"/>
          <p:cNvSpPr/>
          <p:nvPr/>
        </p:nvSpPr>
        <p:spPr>
          <a:xfrm>
            <a:off x="644568" y="5303676"/>
            <a:ext cx="10860024" cy="584775"/>
          </a:xfrm>
          <a:prstGeom prst="rect">
            <a:avLst/>
          </a:prstGeom>
        </p:spPr>
        <p:txBody>
          <a:bodyPr wrap="square">
            <a:spAutoFit/>
          </a:bodyPr>
          <a:lstStyle/>
          <a:p>
            <a:r>
              <a:rPr lang="fr-FR" sz="3200" dirty="0" smtClean="0">
                <a:effectLst/>
                <a:latin typeface="Times New Roman" panose="02020603050405020304" pitchFamily="18" charset="0"/>
                <a:ea typeface="Calibri" panose="020F0502020204030204" pitchFamily="34" charset="0"/>
                <a:cs typeface="Times New Roman" panose="02020603050405020304" pitchFamily="18" charset="0"/>
              </a:rPr>
              <a:t>Exemples : </a:t>
            </a:r>
            <a:r>
              <a:rPr lang="fr-FR" sz="3200" i="1" dirty="0" err="1" smtClean="0">
                <a:effectLst/>
                <a:latin typeface="Times New Roman" panose="02020603050405020304" pitchFamily="18" charset="0"/>
                <a:ea typeface="Calibri" panose="020F0502020204030204" pitchFamily="34" charset="0"/>
                <a:cs typeface="Times New Roman" panose="02020603050405020304" pitchFamily="18" charset="0"/>
              </a:rPr>
              <a:t>reuché</a:t>
            </a:r>
            <a:r>
              <a:rPr lang="fr-FR" sz="3200" i="1" dirty="0" smtClean="0">
                <a:effectLst/>
                <a:latin typeface="Times New Roman" panose="02020603050405020304" pitchFamily="18" charset="0"/>
                <a:ea typeface="Calibri" panose="020F0502020204030204" pitchFamily="34" charset="0"/>
                <a:cs typeface="Times New Roman" panose="02020603050405020304" pitchFamily="18" charset="0"/>
              </a:rPr>
              <a:t> &gt; </a:t>
            </a:r>
            <a:r>
              <a:rPr lang="fr-FR" sz="3200" i="1" dirty="0" err="1" smtClean="0">
                <a:effectLst/>
                <a:latin typeface="Times New Roman" panose="02020603050405020304" pitchFamily="18" charset="0"/>
                <a:ea typeface="Calibri" panose="020F0502020204030204" pitchFamily="34" charset="0"/>
                <a:cs typeface="Times New Roman" panose="02020603050405020304" pitchFamily="18" charset="0"/>
              </a:rPr>
              <a:t>reuch</a:t>
            </a:r>
            <a:r>
              <a:rPr lang="fr-FR" sz="3200" i="1" dirty="0" smtClean="0">
                <a:effectLst/>
                <a:latin typeface="Times New Roman" panose="02020603050405020304" pitchFamily="18" charset="0"/>
                <a:ea typeface="Calibri" panose="020F0502020204030204" pitchFamily="34" charset="0"/>
                <a:cs typeface="Times New Roman" panose="02020603050405020304" pitchFamily="18" charset="0"/>
              </a:rPr>
              <a:t>' ; </a:t>
            </a:r>
            <a:r>
              <a:rPr lang="fr-FR" sz="3200" i="1" dirty="0" err="1" smtClean="0">
                <a:effectLst/>
                <a:latin typeface="Times New Roman" panose="02020603050405020304" pitchFamily="18" charset="0"/>
                <a:ea typeface="Calibri" panose="020F0502020204030204" pitchFamily="34" charset="0"/>
                <a:cs typeface="Times New Roman" panose="02020603050405020304" pitchFamily="18" charset="0"/>
              </a:rPr>
              <a:t>keu-fli</a:t>
            </a:r>
            <a:r>
              <a:rPr lang="fr-FR" sz="3200" i="1" dirty="0" smtClean="0">
                <a:effectLst/>
                <a:latin typeface="Times New Roman" panose="02020603050405020304" pitchFamily="18" charset="0"/>
                <a:ea typeface="Calibri" panose="020F0502020204030204" pitchFamily="34" charset="0"/>
                <a:cs typeface="Times New Roman" panose="02020603050405020304" pitchFamily="18" charset="0"/>
              </a:rPr>
              <a:t> &gt; keuf'</a:t>
            </a:r>
            <a:r>
              <a:rPr lang="fr-FR" sz="3200" dirty="0" smtClean="0">
                <a:effectLst/>
                <a:latin typeface="Times New Roman" panose="02020603050405020304" pitchFamily="18" charset="0"/>
                <a:ea typeface="Calibri" panose="020F0502020204030204" pitchFamily="34" charset="0"/>
                <a:cs typeface="Times New Roman" panose="02020603050405020304" pitchFamily="18" charset="0"/>
              </a:rPr>
              <a:t> ; </a:t>
            </a:r>
            <a:r>
              <a:rPr lang="fr-FR" sz="3200" i="1" dirty="0" err="1" smtClean="0">
                <a:effectLst/>
                <a:latin typeface="Times New Roman" panose="02020603050405020304" pitchFamily="18" charset="0"/>
                <a:ea typeface="Calibri" panose="020F0502020204030204" pitchFamily="34" charset="0"/>
                <a:cs typeface="Times New Roman" panose="02020603050405020304" pitchFamily="18" charset="0"/>
              </a:rPr>
              <a:t>meu</a:t>
            </a:r>
            <a:r>
              <a:rPr lang="fr-FR" sz="3200" i="1" dirty="0" smtClean="0">
                <a:effectLst/>
                <a:latin typeface="Times New Roman" panose="02020603050405020304" pitchFamily="18" charset="0"/>
                <a:ea typeface="Calibri" panose="020F0502020204030204" pitchFamily="34" charset="0"/>
                <a:cs typeface="Times New Roman" panose="02020603050405020304" pitchFamily="18" charset="0"/>
              </a:rPr>
              <a:t>-fa &gt; meuf</a:t>
            </a:r>
            <a:endParaRPr lang="fr-F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3251894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98979" y="473702"/>
            <a:ext cx="5622052" cy="584775"/>
          </a:xfrm>
          <a:prstGeom prst="rect">
            <a:avLst/>
          </a:prstGeom>
        </p:spPr>
        <p:txBody>
          <a:bodyPr wrap="none">
            <a:spAutoFit/>
          </a:bodyPr>
          <a:lstStyle/>
          <a:p>
            <a:r>
              <a:rPr lang="fr-FR" sz="3200" dirty="0" smtClean="0">
                <a:effectLst/>
                <a:latin typeface="Times New Roman" panose="02020603050405020304" pitchFamily="18" charset="0"/>
                <a:ea typeface="Calibri" panose="020F0502020204030204" pitchFamily="34" charset="0"/>
                <a:cs typeface="Times New Roman" panose="02020603050405020304" pitchFamily="18" charset="0"/>
              </a:rPr>
              <a:t>Double verlan ou </a:t>
            </a:r>
            <a:r>
              <a:rPr lang="fr-FR" sz="3200" dirty="0" err="1" smtClean="0">
                <a:effectLst/>
                <a:latin typeface="Times New Roman" panose="02020603050405020304" pitchFamily="18" charset="0"/>
                <a:ea typeface="Calibri" panose="020F0502020204030204" pitchFamily="34" charset="0"/>
                <a:cs typeface="Times New Roman" panose="02020603050405020304" pitchFamily="18" charset="0"/>
              </a:rPr>
              <a:t>reverlanisation</a:t>
            </a:r>
            <a:endParaRPr lang="fr-FR" sz="3200" dirty="0">
              <a:latin typeface="Times New Roman" panose="02020603050405020304" pitchFamily="18" charset="0"/>
              <a:cs typeface="Times New Roman" panose="02020603050405020304" pitchFamily="18" charset="0"/>
            </a:endParaRPr>
          </a:p>
        </p:txBody>
      </p:sp>
      <p:sp>
        <p:nvSpPr>
          <p:cNvPr id="4" name="Rectangle 3"/>
          <p:cNvSpPr/>
          <p:nvPr/>
        </p:nvSpPr>
        <p:spPr>
          <a:xfrm>
            <a:off x="648217" y="1403211"/>
            <a:ext cx="10634472" cy="4375044"/>
          </a:xfrm>
          <a:prstGeom prst="rect">
            <a:avLst/>
          </a:prstGeom>
        </p:spPr>
        <p:txBody>
          <a:bodyPr wrap="square">
            <a:spAutoFit/>
          </a:bodyPr>
          <a:lstStyle/>
          <a:p>
            <a:pPr indent="449580" algn="just">
              <a:lnSpc>
                <a:spcPct val="115000"/>
              </a:lnSpc>
              <a:spcAft>
                <a:spcPts val="0"/>
              </a:spcAft>
            </a:pPr>
            <a:r>
              <a:rPr lang="fr-FR" sz="3200" dirty="0" smtClean="0">
                <a:effectLst/>
                <a:latin typeface="Times New Roman" panose="02020603050405020304" pitchFamily="18" charset="0"/>
                <a:ea typeface="Times New Roman" panose="02020603050405020304" pitchFamily="18" charset="0"/>
              </a:rPr>
              <a:t>Exemples : </a:t>
            </a:r>
          </a:p>
          <a:p>
            <a:pPr algn="just">
              <a:lnSpc>
                <a:spcPct val="115000"/>
              </a:lnSpc>
              <a:spcAft>
                <a:spcPts val="0"/>
              </a:spcAft>
            </a:pPr>
            <a:r>
              <a:rPr lang="fr-FR" sz="3200" i="1" dirty="0" smtClean="0">
                <a:effectLst/>
                <a:latin typeface="Times New Roman" panose="02020603050405020304" pitchFamily="18" charset="0"/>
                <a:ea typeface="Times New Roman" panose="02020603050405020304" pitchFamily="18" charset="0"/>
              </a:rPr>
              <a:t> </a:t>
            </a:r>
            <a:endParaRPr lang="fr-FR" sz="3200" dirty="0" smtClean="0">
              <a:effectLst/>
              <a:latin typeface="Times New Roman" panose="02020603050405020304" pitchFamily="18" charset="0"/>
              <a:ea typeface="Times New Roman" panose="02020603050405020304" pitchFamily="18" charset="0"/>
            </a:endParaRPr>
          </a:p>
          <a:p>
            <a:pPr marL="449580" algn="just">
              <a:lnSpc>
                <a:spcPct val="115000"/>
              </a:lnSpc>
              <a:spcAft>
                <a:spcPts val="0"/>
              </a:spcAft>
            </a:pPr>
            <a:r>
              <a:rPr lang="fr-FR" sz="3200" b="1" dirty="0" smtClean="0">
                <a:effectLst/>
                <a:latin typeface="Times New Roman" panose="02020603050405020304" pitchFamily="18" charset="0"/>
                <a:ea typeface="Calibri" panose="020F0502020204030204" pitchFamily="34" charset="0"/>
                <a:cs typeface="Times New Roman" panose="02020603050405020304" pitchFamily="18" charset="0"/>
              </a:rPr>
              <a:t>Mot initial</a:t>
            </a:r>
            <a:r>
              <a:rPr lang="fr-FR"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fr-FR" sz="3200" i="1" dirty="0" smtClean="0">
                <a:effectLst/>
                <a:latin typeface="Times New Roman" panose="02020603050405020304" pitchFamily="18" charset="0"/>
                <a:ea typeface="Calibri" panose="020F0502020204030204" pitchFamily="34" charset="0"/>
                <a:cs typeface="Times New Roman" panose="02020603050405020304" pitchFamily="18" charset="0"/>
              </a:rPr>
              <a:t>arabe</a:t>
            </a:r>
            <a:r>
              <a:rPr lang="fr-FR" sz="3200" dirty="0" smtClean="0">
                <a:effectLst/>
                <a:latin typeface="Times New Roman" panose="02020603050405020304" pitchFamily="18" charset="0"/>
                <a:ea typeface="Calibri" panose="020F0502020204030204" pitchFamily="34" charset="0"/>
                <a:cs typeface="Times New Roman" panose="02020603050405020304" pitchFamily="18" charset="0"/>
              </a:rPr>
              <a:t> → </a:t>
            </a:r>
            <a:r>
              <a:rPr lang="fr-FR" sz="3200" b="1" dirty="0" smtClean="0">
                <a:effectLst/>
                <a:latin typeface="Times New Roman" panose="02020603050405020304" pitchFamily="18" charset="0"/>
                <a:ea typeface="Calibri" panose="020F0502020204030204" pitchFamily="34" charset="0"/>
                <a:cs typeface="Times New Roman" panose="02020603050405020304" pitchFamily="18" charset="0"/>
              </a:rPr>
              <a:t>Ajout</a:t>
            </a:r>
            <a:r>
              <a:rPr lang="fr-FR"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fr-FR" sz="3200" i="1" dirty="0" err="1" smtClean="0">
                <a:effectLst/>
                <a:latin typeface="Times New Roman" panose="02020603050405020304" pitchFamily="18" charset="0"/>
                <a:ea typeface="Calibri" panose="020F0502020204030204" pitchFamily="34" charset="0"/>
                <a:cs typeface="Times New Roman" panose="02020603050405020304" pitchFamily="18" charset="0"/>
              </a:rPr>
              <a:t>arabeu</a:t>
            </a:r>
            <a:r>
              <a:rPr lang="fr-FR" sz="3200" dirty="0" smtClean="0">
                <a:effectLst/>
                <a:latin typeface="Times New Roman" panose="02020603050405020304" pitchFamily="18" charset="0"/>
                <a:ea typeface="Calibri" panose="020F0502020204030204" pitchFamily="34" charset="0"/>
                <a:cs typeface="Times New Roman" panose="02020603050405020304" pitchFamily="18" charset="0"/>
              </a:rPr>
              <a:t> → </a:t>
            </a:r>
            <a:r>
              <a:rPr lang="fr-FR" sz="3200" b="1" dirty="0" smtClean="0">
                <a:effectLst/>
                <a:latin typeface="Times New Roman" panose="02020603050405020304" pitchFamily="18" charset="0"/>
                <a:ea typeface="Calibri" panose="020F0502020204030204" pitchFamily="34" charset="0"/>
                <a:cs typeface="Times New Roman" panose="02020603050405020304" pitchFamily="18" charset="0"/>
              </a:rPr>
              <a:t>Découpage</a:t>
            </a:r>
            <a:r>
              <a:rPr lang="fr-FR"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fr-FR" sz="3200" i="1" dirty="0" smtClean="0">
                <a:effectLst/>
                <a:latin typeface="Times New Roman" panose="02020603050405020304" pitchFamily="18" charset="0"/>
                <a:ea typeface="Calibri" panose="020F0502020204030204" pitchFamily="34" charset="0"/>
                <a:cs typeface="Times New Roman" panose="02020603050405020304" pitchFamily="18" charset="0"/>
              </a:rPr>
              <a:t>ara/</a:t>
            </a:r>
            <a:r>
              <a:rPr lang="fr-FR" sz="3200" i="1" dirty="0" err="1" smtClean="0">
                <a:effectLst/>
                <a:latin typeface="Times New Roman" panose="02020603050405020304" pitchFamily="18" charset="0"/>
                <a:ea typeface="Calibri" panose="020F0502020204030204" pitchFamily="34" charset="0"/>
                <a:cs typeface="Times New Roman" panose="02020603050405020304" pitchFamily="18" charset="0"/>
              </a:rPr>
              <a:t>beu</a:t>
            </a:r>
            <a:r>
              <a:rPr lang="fr-FR" sz="3200" dirty="0" smtClean="0">
                <a:effectLst/>
                <a:latin typeface="Times New Roman" panose="02020603050405020304" pitchFamily="18" charset="0"/>
                <a:ea typeface="Calibri" panose="020F0502020204030204" pitchFamily="34" charset="0"/>
                <a:cs typeface="Times New Roman" panose="02020603050405020304" pitchFamily="18" charset="0"/>
              </a:rPr>
              <a:t> → </a:t>
            </a:r>
            <a:r>
              <a:rPr lang="fr-FR" sz="3200" b="1" dirty="0" smtClean="0">
                <a:effectLst/>
                <a:latin typeface="Times New Roman" panose="02020603050405020304" pitchFamily="18" charset="0"/>
                <a:ea typeface="Calibri" panose="020F0502020204030204" pitchFamily="34" charset="0"/>
                <a:cs typeface="Times New Roman" panose="02020603050405020304" pitchFamily="18" charset="0"/>
              </a:rPr>
              <a:t>Inversion</a:t>
            </a:r>
            <a:r>
              <a:rPr lang="fr-FR"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fr-FR" sz="3200" i="1" dirty="0" err="1" smtClean="0">
                <a:effectLst/>
                <a:latin typeface="Times New Roman" panose="02020603050405020304" pitchFamily="18" charset="0"/>
                <a:ea typeface="Calibri" panose="020F0502020204030204" pitchFamily="34" charset="0"/>
                <a:cs typeface="Times New Roman" panose="02020603050405020304" pitchFamily="18" charset="0"/>
              </a:rPr>
              <a:t>beu</a:t>
            </a:r>
            <a:r>
              <a:rPr lang="fr-FR" sz="3200" i="1" dirty="0" smtClean="0">
                <a:effectLst/>
                <a:latin typeface="Times New Roman" panose="02020603050405020304" pitchFamily="18" charset="0"/>
                <a:ea typeface="Calibri" panose="020F0502020204030204" pitchFamily="34" charset="0"/>
                <a:cs typeface="Times New Roman" panose="02020603050405020304" pitchFamily="18" charset="0"/>
              </a:rPr>
              <a:t>-ara</a:t>
            </a:r>
            <a:r>
              <a:rPr lang="fr-FR" sz="3200" dirty="0" smtClean="0">
                <a:effectLst/>
                <a:latin typeface="Times New Roman" panose="02020603050405020304" pitchFamily="18" charset="0"/>
                <a:ea typeface="Calibri" panose="020F0502020204030204" pitchFamily="34" charset="0"/>
                <a:cs typeface="Times New Roman" panose="02020603050405020304" pitchFamily="18" charset="0"/>
              </a:rPr>
              <a:t> → </a:t>
            </a:r>
            <a:r>
              <a:rPr lang="fr-FR" sz="3200" b="1" dirty="0" smtClean="0">
                <a:effectLst/>
                <a:latin typeface="Times New Roman" panose="02020603050405020304" pitchFamily="18" charset="0"/>
                <a:ea typeface="Calibri" panose="020F0502020204030204" pitchFamily="34" charset="0"/>
                <a:cs typeface="Times New Roman" panose="02020603050405020304" pitchFamily="18" charset="0"/>
              </a:rPr>
              <a:t>Troncation</a:t>
            </a:r>
            <a:r>
              <a:rPr lang="fr-FR"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fr-FR" sz="3200" i="1" dirty="0" smtClean="0">
                <a:effectLst/>
                <a:latin typeface="Times New Roman" panose="02020603050405020304" pitchFamily="18" charset="0"/>
                <a:ea typeface="Calibri" panose="020F0502020204030204" pitchFamily="34" charset="0"/>
                <a:cs typeface="Times New Roman" panose="02020603050405020304" pitchFamily="18" charset="0"/>
              </a:rPr>
              <a:t>beur</a:t>
            </a:r>
            <a:endParaRPr lang="fr-FR"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49580" algn="just">
              <a:lnSpc>
                <a:spcPct val="115000"/>
              </a:lnSpc>
              <a:spcAft>
                <a:spcPts val="0"/>
              </a:spcAft>
            </a:pPr>
            <a:r>
              <a:rPr lang="fr-FR" sz="3200" b="1"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fr-FR"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spcAft>
                <a:spcPts val="0"/>
              </a:spcAft>
            </a:pPr>
            <a:r>
              <a:rPr lang="fr-FR" sz="3200" b="1" dirty="0" smtClean="0">
                <a:effectLst/>
                <a:latin typeface="Times New Roman" panose="02020603050405020304" pitchFamily="18" charset="0"/>
                <a:ea typeface="Calibri" panose="020F0502020204030204" pitchFamily="34" charset="0"/>
                <a:cs typeface="Times New Roman" panose="02020603050405020304" pitchFamily="18" charset="0"/>
              </a:rPr>
              <a:t>Mot initial</a:t>
            </a:r>
            <a:r>
              <a:rPr lang="fr-FR"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fr-FR" sz="3200" i="1" dirty="0" smtClean="0">
                <a:effectLst/>
                <a:latin typeface="Times New Roman" panose="02020603050405020304" pitchFamily="18" charset="0"/>
                <a:ea typeface="Calibri" panose="020F0502020204030204" pitchFamily="34" charset="0"/>
                <a:cs typeface="Times New Roman" panose="02020603050405020304" pitchFamily="18" charset="0"/>
              </a:rPr>
              <a:t>beur</a:t>
            </a:r>
            <a:r>
              <a:rPr lang="fr-FR" sz="3200" dirty="0" smtClean="0">
                <a:effectLst/>
                <a:latin typeface="Times New Roman" panose="02020603050405020304" pitchFamily="18" charset="0"/>
                <a:ea typeface="Calibri" panose="020F0502020204030204" pitchFamily="34" charset="0"/>
                <a:cs typeface="Times New Roman" panose="02020603050405020304" pitchFamily="18" charset="0"/>
              </a:rPr>
              <a:t> → </a:t>
            </a:r>
            <a:r>
              <a:rPr lang="fr-FR" sz="3200" b="1" dirty="0" smtClean="0">
                <a:effectLst/>
                <a:latin typeface="Times New Roman" panose="02020603050405020304" pitchFamily="18" charset="0"/>
                <a:ea typeface="Calibri" panose="020F0502020204030204" pitchFamily="34" charset="0"/>
                <a:cs typeface="Times New Roman" panose="02020603050405020304" pitchFamily="18" charset="0"/>
              </a:rPr>
              <a:t>Ajout</a:t>
            </a:r>
            <a:r>
              <a:rPr lang="fr-FR"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fr-FR" sz="3200" i="1" dirty="0" err="1" smtClean="0">
                <a:effectLst/>
                <a:latin typeface="Times New Roman" panose="02020603050405020304" pitchFamily="18" charset="0"/>
                <a:ea typeface="Calibri" panose="020F0502020204030204" pitchFamily="34" charset="0"/>
                <a:cs typeface="Times New Roman" panose="02020603050405020304" pitchFamily="18" charset="0"/>
              </a:rPr>
              <a:t>beureu</a:t>
            </a:r>
            <a:r>
              <a:rPr lang="fr-FR" sz="3200" dirty="0" smtClean="0">
                <a:effectLst/>
                <a:latin typeface="Times New Roman" panose="02020603050405020304" pitchFamily="18" charset="0"/>
                <a:ea typeface="Calibri" panose="020F0502020204030204" pitchFamily="34" charset="0"/>
                <a:cs typeface="Times New Roman" panose="02020603050405020304" pitchFamily="18" charset="0"/>
              </a:rPr>
              <a:t> → </a:t>
            </a:r>
            <a:r>
              <a:rPr lang="fr-FR" sz="3200" b="1" dirty="0" smtClean="0">
                <a:effectLst/>
                <a:latin typeface="Times New Roman" panose="02020603050405020304" pitchFamily="18" charset="0"/>
                <a:ea typeface="Calibri" panose="020F0502020204030204" pitchFamily="34" charset="0"/>
                <a:cs typeface="Times New Roman" panose="02020603050405020304" pitchFamily="18" charset="0"/>
              </a:rPr>
              <a:t>Découpage</a:t>
            </a:r>
            <a:r>
              <a:rPr lang="fr-FR"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fr-FR" sz="3200" i="1" dirty="0" err="1" smtClean="0">
                <a:effectLst/>
                <a:latin typeface="Times New Roman" panose="02020603050405020304" pitchFamily="18" charset="0"/>
                <a:ea typeface="Calibri" panose="020F0502020204030204" pitchFamily="34" charset="0"/>
                <a:cs typeface="Times New Roman" panose="02020603050405020304" pitchFamily="18" charset="0"/>
              </a:rPr>
              <a:t>beu</a:t>
            </a:r>
            <a:r>
              <a:rPr lang="fr-FR" sz="3200" i="1" dirty="0" smtClean="0">
                <a:effectLst/>
                <a:latin typeface="Times New Roman" panose="02020603050405020304" pitchFamily="18" charset="0"/>
                <a:ea typeface="Calibri" panose="020F0502020204030204" pitchFamily="34" charset="0"/>
                <a:cs typeface="Times New Roman" panose="02020603050405020304" pitchFamily="18" charset="0"/>
              </a:rPr>
              <a:t>/</a:t>
            </a:r>
            <a:r>
              <a:rPr lang="fr-FR" sz="3200" i="1" dirty="0" err="1" smtClean="0">
                <a:effectLst/>
                <a:latin typeface="Times New Roman" panose="02020603050405020304" pitchFamily="18" charset="0"/>
                <a:ea typeface="Calibri" panose="020F0502020204030204" pitchFamily="34" charset="0"/>
                <a:cs typeface="Times New Roman" panose="02020603050405020304" pitchFamily="18" charset="0"/>
              </a:rPr>
              <a:t>reu</a:t>
            </a:r>
            <a:r>
              <a:rPr lang="fr-FR" sz="3200" dirty="0" smtClean="0">
                <a:effectLst/>
                <a:latin typeface="Times New Roman" panose="02020603050405020304" pitchFamily="18" charset="0"/>
                <a:ea typeface="Calibri" panose="020F0502020204030204" pitchFamily="34" charset="0"/>
                <a:cs typeface="Times New Roman" panose="02020603050405020304" pitchFamily="18" charset="0"/>
              </a:rPr>
              <a:t> → </a:t>
            </a:r>
            <a:r>
              <a:rPr lang="fr-FR" sz="3200" b="1" dirty="0" smtClean="0">
                <a:effectLst/>
                <a:latin typeface="Times New Roman" panose="02020603050405020304" pitchFamily="18" charset="0"/>
                <a:ea typeface="Calibri" panose="020F0502020204030204" pitchFamily="34" charset="0"/>
                <a:cs typeface="Times New Roman" panose="02020603050405020304" pitchFamily="18" charset="0"/>
              </a:rPr>
              <a:t>Inversion</a:t>
            </a:r>
            <a:r>
              <a:rPr lang="fr-FR"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fr-FR" sz="3200" i="1" dirty="0" smtClean="0">
                <a:effectLst/>
                <a:latin typeface="Times New Roman" panose="02020603050405020304" pitchFamily="18" charset="0"/>
                <a:ea typeface="Calibri" panose="020F0502020204030204" pitchFamily="34" charset="0"/>
                <a:cs typeface="Times New Roman" panose="02020603050405020304" pitchFamily="18" charset="0"/>
              </a:rPr>
              <a:t>rebeu. </a:t>
            </a:r>
            <a:endParaRPr lang="fr-FR"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spcAft>
                <a:spcPts val="0"/>
              </a:spcAft>
            </a:pPr>
            <a:r>
              <a:rPr lang="fr-FR" i="1"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fr-FR" sz="160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5133329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13236"/>
            <a:ext cx="11494008" cy="6109365"/>
          </a:xfrm>
          <a:prstGeom prst="rect">
            <a:avLst/>
          </a:prstGeom>
        </p:spPr>
        <p:txBody>
          <a:bodyPr wrap="square">
            <a:spAutoFit/>
          </a:bodyPr>
          <a:lstStyle/>
          <a:p>
            <a:pPr indent="449580" algn="just">
              <a:lnSpc>
                <a:spcPct val="115000"/>
              </a:lnSpc>
              <a:spcAft>
                <a:spcPts val="0"/>
              </a:spcAft>
            </a:pPr>
            <a:r>
              <a:rPr lang="fr-FR" sz="2800" b="1" dirty="0" smtClean="0">
                <a:effectLst/>
                <a:latin typeface="Times New Roman" panose="02020603050405020304" pitchFamily="18" charset="0"/>
                <a:ea typeface="Calibri" panose="020F0502020204030204" pitchFamily="34" charset="0"/>
                <a:cs typeface="Times New Roman" panose="02020603050405020304" pitchFamily="18" charset="0"/>
              </a:rPr>
              <a:t>Troncations de mots </a:t>
            </a:r>
            <a:r>
              <a:rPr lang="fr-FR" sz="2800" b="1" dirty="0" err="1" smtClean="0">
                <a:effectLst/>
                <a:latin typeface="Times New Roman" panose="02020603050405020304" pitchFamily="18" charset="0"/>
                <a:ea typeface="Calibri" panose="020F0502020204030204" pitchFamily="34" charset="0"/>
                <a:cs typeface="Times New Roman" panose="02020603050405020304" pitchFamily="18" charset="0"/>
              </a:rPr>
              <a:t>verlanisés</a:t>
            </a:r>
            <a:endParaRPr lang="fr-FR" sz="2800" b="1"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spcAft>
                <a:spcPts val="0"/>
              </a:spcAft>
            </a:pPr>
            <a:r>
              <a:rPr lang="fr-FR"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p>
          <a:p>
            <a:pPr indent="449580" algn="just">
              <a:lnSpc>
                <a:spcPct val="115000"/>
              </a:lnSpc>
              <a:spcAft>
                <a:spcPts val="0"/>
              </a:spcAft>
            </a:pPr>
            <a:r>
              <a:rPr lang="fr-FR" sz="2400" b="1" dirty="0" smtClean="0">
                <a:latin typeface="Times New Roman" panose="02020603050405020304" pitchFamily="18" charset="0"/>
                <a:ea typeface="Calibri" panose="020F0502020204030204" pitchFamily="34" charset="0"/>
                <a:cs typeface="Times New Roman" panose="02020603050405020304" pitchFamily="18" charset="0"/>
              </a:rPr>
              <a:t>Par apocope</a:t>
            </a:r>
            <a:endParaRPr lang="fr-FR" sz="2400" b="1"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spcAft>
                <a:spcPts val="0"/>
              </a:spcAft>
            </a:pPr>
            <a:r>
              <a:rPr lang="fr-FR" sz="2400" dirty="0" smtClean="0">
                <a:effectLst/>
                <a:latin typeface="Times New Roman" panose="02020603050405020304" pitchFamily="18" charset="0"/>
                <a:ea typeface="Calibri" panose="020F0502020204030204" pitchFamily="34" charset="0"/>
                <a:cs typeface="Times New Roman" panose="02020603050405020304" pitchFamily="18" charset="0"/>
              </a:rPr>
              <a:t>Exemples :</a:t>
            </a:r>
            <a:endParaRPr lang="fr-F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24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Téç</a:t>
            </a:r>
            <a:r>
              <a:rPr lang="fr-F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&lt; </a:t>
            </a:r>
            <a:r>
              <a:rPr lang="fr-FR" sz="24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téci</a:t>
            </a:r>
            <a:r>
              <a:rPr lang="fr-F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verlan de « cité »</a:t>
            </a:r>
            <a:endParaRPr lang="fr-FR" sz="2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24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Reuf</a:t>
            </a:r>
            <a:r>
              <a:rPr lang="fr-F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&lt; </a:t>
            </a:r>
            <a:r>
              <a:rPr lang="fr-FR" sz="24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reufré</a:t>
            </a:r>
            <a:r>
              <a:rPr lang="fr-F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verlan de « frère »</a:t>
            </a:r>
            <a:endParaRPr lang="fr-FR" sz="2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24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Trom</a:t>
            </a:r>
            <a:r>
              <a:rPr lang="fr-F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&lt; </a:t>
            </a:r>
            <a:r>
              <a:rPr lang="fr-FR" sz="24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tromé</a:t>
            </a:r>
            <a:r>
              <a:rPr lang="fr-F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verlan de « métro »</a:t>
            </a:r>
            <a:endParaRPr lang="fr-FR" sz="2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24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Turve</a:t>
            </a:r>
            <a:r>
              <a:rPr lang="fr-F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&lt; </a:t>
            </a:r>
            <a:r>
              <a:rPr lang="fr-FR" sz="2400" i="1" dirty="0" err="1" smtClean="0">
                <a:effectLst/>
                <a:latin typeface="Times New Roman" panose="02020603050405020304" pitchFamily="18" charset="0"/>
                <a:ea typeface="Times New Roman" panose="02020603050405020304" pitchFamily="18" charset="0"/>
                <a:cs typeface="Times New Roman" panose="02020603050405020304" pitchFamily="18" charset="0"/>
              </a:rPr>
              <a:t>turvoi</a:t>
            </a:r>
            <a:r>
              <a:rPr lang="fr-F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verlan de « voiture »</a:t>
            </a:r>
            <a:endParaRPr lang="fr-FR" sz="2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fr-FR" sz="2400" dirty="0" smtClean="0">
                <a:effectLst/>
                <a:latin typeface="Times New Roman" panose="02020603050405020304" pitchFamily="18" charset="0"/>
                <a:ea typeface="Times New Roman" panose="02020603050405020304" pitchFamily="18" charset="0"/>
              </a:rPr>
              <a:t> </a:t>
            </a:r>
          </a:p>
          <a:p>
            <a:pPr indent="449580" algn="just">
              <a:lnSpc>
                <a:spcPct val="115000"/>
              </a:lnSpc>
              <a:spcAft>
                <a:spcPts val="0"/>
              </a:spcAft>
            </a:pPr>
            <a:r>
              <a:rPr lang="fr-FR" sz="2400" b="1" dirty="0" smtClean="0">
                <a:effectLst/>
                <a:latin typeface="Times New Roman" panose="02020603050405020304" pitchFamily="18" charset="0"/>
                <a:ea typeface="Times New Roman" panose="02020603050405020304" pitchFamily="18" charset="0"/>
              </a:rPr>
              <a:t>Et parfois par aphérèse.</a:t>
            </a:r>
          </a:p>
          <a:p>
            <a:pPr indent="449580" algn="just">
              <a:lnSpc>
                <a:spcPct val="115000"/>
              </a:lnSpc>
              <a:spcAft>
                <a:spcPts val="0"/>
              </a:spcAft>
            </a:pPr>
            <a:r>
              <a:rPr lang="fr-FR" sz="2400" dirty="0" smtClean="0">
                <a:effectLst/>
                <a:latin typeface="Times New Roman" panose="02020603050405020304" pitchFamily="18" charset="0"/>
                <a:ea typeface="Times New Roman" panose="02020603050405020304" pitchFamily="18" charset="0"/>
              </a:rPr>
              <a:t>Exemples :</a:t>
            </a:r>
          </a:p>
          <a:p>
            <a:pPr marL="342900" lvl="0" indent="-342900" algn="just">
              <a:lnSpc>
                <a:spcPct val="115000"/>
              </a:lnSpc>
              <a:spcAft>
                <a:spcPts val="0"/>
              </a:spcAft>
              <a:buFont typeface="Times New Roman" panose="02020603050405020304" pitchFamily="18" charset="0"/>
              <a:buChar char="-"/>
            </a:pPr>
            <a:r>
              <a:rPr lang="fr-FR" sz="2400" i="1" dirty="0" err="1" smtClean="0">
                <a:effectLst/>
                <a:latin typeface="Times New Roman" panose="02020603050405020304" pitchFamily="18" charset="0"/>
                <a:ea typeface="Times New Roman" panose="02020603050405020304" pitchFamily="18" charset="0"/>
              </a:rPr>
              <a:t>Zic</a:t>
            </a:r>
            <a:r>
              <a:rPr lang="fr-FR" sz="2400" dirty="0" smtClean="0">
                <a:effectLst/>
                <a:latin typeface="Times New Roman" panose="02020603050405020304" pitchFamily="18" charset="0"/>
                <a:ea typeface="Times New Roman" panose="02020603050405020304" pitchFamily="18" charset="0"/>
              </a:rPr>
              <a:t> &lt; (</a:t>
            </a:r>
            <a:r>
              <a:rPr lang="fr-FR" sz="2400" i="1" dirty="0" smtClean="0">
                <a:effectLst/>
                <a:latin typeface="Times New Roman" panose="02020603050405020304" pitchFamily="18" charset="0"/>
                <a:ea typeface="Times New Roman" panose="02020603050405020304" pitchFamily="18" charset="0"/>
              </a:rPr>
              <a:t>zicmu</a:t>
            </a:r>
            <a:r>
              <a:rPr lang="fr-FR" sz="2400" dirty="0" smtClean="0">
                <a:effectLst/>
                <a:latin typeface="Times New Roman" panose="02020603050405020304" pitchFamily="18" charset="0"/>
                <a:ea typeface="Times New Roman" panose="02020603050405020304" pitchFamily="18" charset="0"/>
              </a:rPr>
              <a:t> en verlan) de « musique ». Il est difficile de savoir si </a:t>
            </a:r>
            <a:r>
              <a:rPr lang="fr-FR" sz="2400" i="1" dirty="0" err="1" smtClean="0">
                <a:effectLst/>
                <a:latin typeface="Times New Roman" panose="02020603050405020304" pitchFamily="18" charset="0"/>
                <a:ea typeface="Times New Roman" panose="02020603050405020304" pitchFamily="18" charset="0"/>
              </a:rPr>
              <a:t>zic</a:t>
            </a:r>
            <a:r>
              <a:rPr lang="fr-FR" sz="2400" dirty="0" smtClean="0">
                <a:effectLst/>
                <a:latin typeface="Times New Roman" panose="02020603050405020304" pitchFamily="18" charset="0"/>
                <a:ea typeface="Times New Roman" panose="02020603050405020304" pitchFamily="18" charset="0"/>
              </a:rPr>
              <a:t> est une apocope de </a:t>
            </a:r>
            <a:r>
              <a:rPr lang="fr-FR" sz="2400" i="1" dirty="0" smtClean="0">
                <a:effectLst/>
                <a:latin typeface="Times New Roman" panose="02020603050405020304" pitchFamily="18" charset="0"/>
                <a:ea typeface="Times New Roman" panose="02020603050405020304" pitchFamily="18" charset="0"/>
              </a:rPr>
              <a:t>zicmu</a:t>
            </a:r>
            <a:r>
              <a:rPr lang="fr-FR" sz="2400" dirty="0" smtClean="0">
                <a:effectLst/>
                <a:latin typeface="Times New Roman" panose="02020603050405020304" pitchFamily="18" charset="0"/>
                <a:ea typeface="Times New Roman" panose="02020603050405020304" pitchFamily="18" charset="0"/>
              </a:rPr>
              <a:t> ou une aphérèse de « musique ».</a:t>
            </a:r>
          </a:p>
          <a:p>
            <a:pPr marL="342900" lvl="0" indent="-342900" algn="just">
              <a:lnSpc>
                <a:spcPct val="115000"/>
              </a:lnSpc>
              <a:spcAft>
                <a:spcPts val="0"/>
              </a:spcAft>
              <a:buFont typeface="Times New Roman" panose="02020603050405020304" pitchFamily="18" charset="0"/>
              <a:buChar char="-"/>
            </a:pPr>
            <a:r>
              <a:rPr lang="fr-FR" sz="2400" i="1" dirty="0" err="1" smtClean="0">
                <a:effectLst/>
                <a:latin typeface="Times New Roman" panose="02020603050405020304" pitchFamily="18" charset="0"/>
                <a:ea typeface="Times New Roman" panose="02020603050405020304" pitchFamily="18" charset="0"/>
              </a:rPr>
              <a:t>Blème</a:t>
            </a:r>
            <a:r>
              <a:rPr lang="fr-FR" sz="2400" dirty="0" smtClean="0">
                <a:effectLst/>
                <a:latin typeface="Times New Roman" panose="02020603050405020304" pitchFamily="18" charset="0"/>
                <a:ea typeface="Times New Roman" panose="02020603050405020304" pitchFamily="18" charset="0"/>
              </a:rPr>
              <a:t> &lt; </a:t>
            </a:r>
            <a:r>
              <a:rPr lang="fr-FR" sz="2400" i="1" dirty="0" err="1" smtClean="0">
                <a:effectLst/>
                <a:latin typeface="Times New Roman" panose="02020603050405020304" pitchFamily="18" charset="0"/>
                <a:ea typeface="Times New Roman" panose="02020603050405020304" pitchFamily="18" charset="0"/>
              </a:rPr>
              <a:t>blèmpro</a:t>
            </a:r>
            <a:r>
              <a:rPr lang="fr-FR" sz="2400" dirty="0" smtClean="0">
                <a:effectLst/>
                <a:latin typeface="Times New Roman" panose="02020603050405020304" pitchFamily="18" charset="0"/>
                <a:ea typeface="Times New Roman" panose="02020603050405020304" pitchFamily="18" charset="0"/>
              </a:rPr>
              <a:t>, verlan de « problème » présente la même difficulté.</a:t>
            </a:r>
            <a:endParaRPr lang="fr-FR"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4224060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2208357385"/>
              </p:ext>
            </p:extLst>
          </p:nvPr>
        </p:nvGraphicFramePr>
        <p:xfrm>
          <a:off x="-3" y="-2"/>
          <a:ext cx="12192002" cy="6858000"/>
        </p:xfrm>
        <a:graphic>
          <a:graphicData uri="http://schemas.openxmlformats.org/drawingml/2006/table">
            <a:tbl>
              <a:tblPr firstRow="1" firstCol="1" bandRow="1" bandCol="1">
                <a:tableStyleId>{5C22544A-7EE6-4342-B048-85BDC9FD1C3A}</a:tableStyleId>
              </a:tblPr>
              <a:tblGrid>
                <a:gridCol w="1851252"/>
                <a:gridCol w="2016682"/>
                <a:gridCol w="2042942"/>
                <a:gridCol w="2174236"/>
                <a:gridCol w="1789543"/>
                <a:gridCol w="2317347"/>
              </a:tblGrid>
              <a:tr h="1658596">
                <a:tc>
                  <a:txBody>
                    <a:bodyPr/>
                    <a:lstStyle/>
                    <a:p>
                      <a:pPr algn="ctr">
                        <a:lnSpc>
                          <a:spcPct val="115000"/>
                        </a:lnSpc>
                        <a:spcAft>
                          <a:spcPts val="0"/>
                        </a:spcAft>
                      </a:pPr>
                      <a:r>
                        <a:rPr lang="fr-FR" sz="2400" dirty="0">
                          <a:effectLst/>
                        </a:rPr>
                        <a:t>mot initial</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fr-FR" sz="2400">
                          <a:effectLst/>
                        </a:rPr>
                        <a:t>Modification de la dernière voyelle</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fr-FR" sz="2400">
                          <a:effectLst/>
                        </a:rPr>
                        <a:t>Découpage</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fr-FR" sz="2400">
                          <a:effectLst/>
                        </a:rPr>
                        <a:t>Inversion</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fr-FR" sz="2400">
                          <a:effectLst/>
                        </a:rPr>
                        <a:t>Troncation</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fr-FR" sz="2400">
                          <a:effectLst/>
                        </a:rPr>
                        <a:t>Verlan du mot initial</a:t>
                      </a:r>
                      <a:endParaRPr lang="fr-FR"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96162">
                <a:tc>
                  <a:txBody>
                    <a:bodyPr/>
                    <a:lstStyle/>
                    <a:p>
                      <a:pPr>
                        <a:lnSpc>
                          <a:spcPct val="115000"/>
                        </a:lnSpc>
                        <a:spcAft>
                          <a:spcPts val="0"/>
                        </a:spcAft>
                      </a:pPr>
                      <a:r>
                        <a:rPr lang="fr-FR" sz="2400">
                          <a:effectLst/>
                        </a:rPr>
                        <a:t>énervé</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2400">
                          <a:effectLst/>
                        </a:rPr>
                        <a:t>énerv’</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2400">
                          <a:effectLst/>
                        </a:rPr>
                        <a:t>éner-v</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2400">
                          <a:effectLst/>
                        </a:rPr>
                        <a:t>v-éner</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2400">
                          <a:effectLst/>
                        </a:rPr>
                        <a:t> </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fr-FR" sz="2400">
                          <a:effectLst/>
                        </a:rPr>
                        <a:t>vénère</a:t>
                      </a:r>
                      <a:endParaRPr lang="fr-FR"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96162">
                <a:tc>
                  <a:txBody>
                    <a:bodyPr/>
                    <a:lstStyle/>
                    <a:p>
                      <a:pPr>
                        <a:lnSpc>
                          <a:spcPct val="115000"/>
                        </a:lnSpc>
                        <a:spcAft>
                          <a:spcPts val="0"/>
                        </a:spcAft>
                      </a:pPr>
                      <a:r>
                        <a:rPr lang="fr-FR" sz="2400">
                          <a:effectLst/>
                        </a:rPr>
                        <a:t>flic</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2400">
                          <a:effectLst/>
                        </a:rPr>
                        <a:t>flikeu</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2400">
                          <a:effectLst/>
                        </a:rPr>
                        <a:t>fli-keu</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2400">
                          <a:effectLst/>
                        </a:rPr>
                        <a:t>keu-fli</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2400">
                          <a:effectLst/>
                        </a:rPr>
                        <a:t>keuf -li</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fr-FR" sz="2400">
                          <a:effectLst/>
                        </a:rPr>
                        <a:t>keuf</a:t>
                      </a:r>
                      <a:endParaRPr lang="fr-FR"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816973">
                <a:tc>
                  <a:txBody>
                    <a:bodyPr/>
                    <a:lstStyle/>
                    <a:p>
                      <a:pPr>
                        <a:lnSpc>
                          <a:spcPct val="115000"/>
                        </a:lnSpc>
                        <a:spcAft>
                          <a:spcPts val="0"/>
                        </a:spcAft>
                      </a:pPr>
                      <a:r>
                        <a:rPr lang="fr-FR" sz="2400">
                          <a:effectLst/>
                        </a:rPr>
                        <a:t>n'importe quoi</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2400">
                          <a:effectLst/>
                        </a:rPr>
                        <a:t>nimport’ quoi</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2400">
                          <a:effectLst/>
                        </a:rPr>
                        <a:t>nin-port’ k-oi</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2400">
                          <a:effectLst/>
                        </a:rPr>
                        <a:t>portn</a:t>
                      </a:r>
                      <a:r>
                        <a:rPr lang="fr-FR" sz="2400" u="sng">
                          <a:effectLst/>
                        </a:rPr>
                        <a:t>in</a:t>
                      </a:r>
                      <a:r>
                        <a:rPr lang="fr-FR" sz="2400">
                          <a:effectLst/>
                        </a:rPr>
                        <a:t> oik</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2400">
                          <a:effectLst/>
                        </a:rPr>
                        <a:t> </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fr-FR" sz="2400">
                          <a:effectLst/>
                        </a:rPr>
                        <a:t>portn</a:t>
                      </a:r>
                      <a:r>
                        <a:rPr lang="fr-FR" sz="2400" u="sng">
                          <a:effectLst/>
                        </a:rPr>
                        <a:t>a</a:t>
                      </a:r>
                      <a:r>
                        <a:rPr lang="fr-FR" sz="2400">
                          <a:effectLst/>
                        </a:rPr>
                        <a:t> wak</a:t>
                      </a:r>
                      <a:endParaRPr lang="fr-FR"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96162">
                <a:tc>
                  <a:txBody>
                    <a:bodyPr/>
                    <a:lstStyle/>
                    <a:p>
                      <a:pPr>
                        <a:lnSpc>
                          <a:spcPct val="115000"/>
                        </a:lnSpc>
                        <a:spcAft>
                          <a:spcPts val="0"/>
                        </a:spcAft>
                      </a:pPr>
                      <a:r>
                        <a:rPr lang="fr-FR" sz="2400">
                          <a:effectLst/>
                        </a:rPr>
                        <a:t>bizarre</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2400">
                          <a:effectLst/>
                        </a:rPr>
                        <a:t>bizar’</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2400">
                          <a:effectLst/>
                        </a:rPr>
                        <a:t>bi-zar</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2400">
                          <a:effectLst/>
                        </a:rPr>
                        <a:t>zar-bi</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2400">
                          <a:effectLst/>
                        </a:rPr>
                        <a:t>zarb-i</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fr-FR" sz="2400">
                          <a:effectLst/>
                        </a:rPr>
                        <a:t>zarb</a:t>
                      </a:r>
                      <a:endParaRPr lang="fr-FR"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96162">
                <a:tc>
                  <a:txBody>
                    <a:bodyPr/>
                    <a:lstStyle/>
                    <a:p>
                      <a:pPr>
                        <a:lnSpc>
                          <a:spcPct val="115000"/>
                        </a:lnSpc>
                        <a:spcAft>
                          <a:spcPts val="0"/>
                        </a:spcAft>
                      </a:pPr>
                      <a:r>
                        <a:rPr lang="fr-FR" sz="2400">
                          <a:effectLst/>
                        </a:rPr>
                        <a:t>choper</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2400">
                          <a:effectLst/>
                        </a:rPr>
                        <a:t> </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2400" dirty="0" err="1">
                          <a:effectLst/>
                        </a:rPr>
                        <a:t>cho-pé</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2400">
                          <a:effectLst/>
                        </a:rPr>
                        <a:t>pé-cho</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2400">
                          <a:effectLst/>
                        </a:rPr>
                        <a:t> </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fr-FR" sz="2400">
                          <a:effectLst/>
                        </a:rPr>
                        <a:t>pécho</a:t>
                      </a:r>
                      <a:endParaRPr lang="fr-FR"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96162">
                <a:tc>
                  <a:txBody>
                    <a:bodyPr/>
                    <a:lstStyle/>
                    <a:p>
                      <a:pPr>
                        <a:lnSpc>
                          <a:spcPct val="115000"/>
                        </a:lnSpc>
                        <a:spcAft>
                          <a:spcPts val="0"/>
                        </a:spcAft>
                      </a:pPr>
                      <a:r>
                        <a:rPr lang="fr-FR" sz="2400">
                          <a:effectLst/>
                        </a:rPr>
                        <a:t>français</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2400">
                          <a:effectLst/>
                        </a:rPr>
                        <a:t> </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2400">
                          <a:effectLst/>
                        </a:rPr>
                        <a:t>fran-cé</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2400">
                          <a:effectLst/>
                        </a:rPr>
                        <a:t>cé-fran</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2400">
                          <a:effectLst/>
                        </a:rPr>
                        <a:t> </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fr-FR" sz="2400">
                          <a:effectLst/>
                        </a:rPr>
                        <a:t>céfran</a:t>
                      </a:r>
                      <a:endParaRPr lang="fr-FR"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96162">
                <a:tc>
                  <a:txBody>
                    <a:bodyPr/>
                    <a:lstStyle/>
                    <a:p>
                      <a:pPr>
                        <a:lnSpc>
                          <a:spcPct val="115000"/>
                        </a:lnSpc>
                        <a:spcAft>
                          <a:spcPts val="0"/>
                        </a:spcAft>
                      </a:pPr>
                      <a:r>
                        <a:rPr lang="fr-FR" sz="2400">
                          <a:effectLst/>
                        </a:rPr>
                        <a:t>tomber</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2400">
                          <a:effectLst/>
                        </a:rPr>
                        <a:t> </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2400">
                          <a:effectLst/>
                        </a:rPr>
                        <a:t>tom-bé</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2400">
                          <a:effectLst/>
                        </a:rPr>
                        <a:t>bé-tom</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2400">
                          <a:effectLst/>
                        </a:rPr>
                        <a:t> </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fr-FR" sz="2400">
                          <a:effectLst/>
                        </a:rPr>
                        <a:t>bétom /betɔ̃/</a:t>
                      </a:r>
                      <a:endParaRPr lang="fr-FR"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96162">
                <a:tc>
                  <a:txBody>
                    <a:bodyPr/>
                    <a:lstStyle/>
                    <a:p>
                      <a:pPr>
                        <a:lnSpc>
                          <a:spcPct val="115000"/>
                        </a:lnSpc>
                        <a:spcAft>
                          <a:spcPts val="0"/>
                        </a:spcAft>
                      </a:pPr>
                      <a:r>
                        <a:rPr lang="fr-FR" sz="2400">
                          <a:effectLst/>
                        </a:rPr>
                        <a:t>vas-y</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2400">
                          <a:effectLst/>
                        </a:rPr>
                        <a:t> </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2400">
                          <a:effectLst/>
                        </a:rPr>
                        <a:t>va-zy</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2400">
                          <a:effectLst/>
                        </a:rPr>
                        <a:t>zy-va</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2400">
                          <a:effectLst/>
                        </a:rPr>
                        <a:t> </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fr-FR" sz="2400">
                          <a:effectLst/>
                        </a:rPr>
                        <a:t>/ziva/</a:t>
                      </a:r>
                      <a:endParaRPr lang="fr-FR"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96162">
                <a:tc>
                  <a:txBody>
                    <a:bodyPr/>
                    <a:lstStyle/>
                    <a:p>
                      <a:pPr>
                        <a:lnSpc>
                          <a:spcPct val="115000"/>
                        </a:lnSpc>
                        <a:spcAft>
                          <a:spcPts val="0"/>
                        </a:spcAft>
                      </a:pPr>
                      <a:r>
                        <a:rPr lang="fr-FR" sz="2400">
                          <a:effectLst/>
                        </a:rPr>
                        <a:t>comme ça</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2400">
                          <a:effectLst/>
                        </a:rPr>
                        <a:t> </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2400">
                          <a:effectLst/>
                        </a:rPr>
                        <a:t>comme-ça</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2400">
                          <a:effectLst/>
                        </a:rPr>
                        <a:t>ça-comme</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2400">
                          <a:effectLst/>
                        </a:rPr>
                        <a:t> </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fr-FR" sz="2400">
                          <a:effectLst/>
                        </a:rPr>
                        <a:t>/sakɔm/ </a:t>
                      </a:r>
                      <a:endParaRPr lang="fr-FR"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816973">
                <a:tc>
                  <a:txBody>
                    <a:bodyPr/>
                    <a:lstStyle/>
                    <a:p>
                      <a:pPr>
                        <a:lnSpc>
                          <a:spcPct val="115000"/>
                        </a:lnSpc>
                        <a:spcAft>
                          <a:spcPts val="0"/>
                        </a:spcAft>
                      </a:pPr>
                      <a:r>
                        <a:rPr lang="fr-FR" sz="2400" dirty="0">
                          <a:effectLst/>
                        </a:rPr>
                        <a:t>comme ça</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2400" dirty="0">
                          <a:effectLst/>
                        </a:rPr>
                        <a:t> </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2400" dirty="0">
                          <a:effectLst/>
                        </a:rPr>
                        <a:t>comme </a:t>
                      </a:r>
                      <a:r>
                        <a:rPr lang="fr-FR" sz="2400" dirty="0" err="1">
                          <a:effectLst/>
                        </a:rPr>
                        <a:t>ç-a</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2400" dirty="0">
                          <a:effectLst/>
                        </a:rPr>
                        <a:t>comme /</a:t>
                      </a:r>
                      <a:r>
                        <a:rPr lang="fr-FR" sz="2400" dirty="0" err="1">
                          <a:effectLst/>
                        </a:rPr>
                        <a:t>ak</a:t>
                      </a:r>
                      <a:r>
                        <a:rPr lang="fr-FR" sz="2400" dirty="0">
                          <a:effectLst/>
                        </a:rPr>
                        <a:t>/as/</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2400" dirty="0">
                          <a:effectLst/>
                        </a:rPr>
                        <a:t> </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fr-FR" sz="2400" dirty="0">
                          <a:effectLst/>
                        </a:rPr>
                        <a:t>/</a:t>
                      </a:r>
                      <a:r>
                        <a:rPr lang="fr-FR" sz="2400" dirty="0" err="1">
                          <a:effectLst/>
                        </a:rPr>
                        <a:t>kɔmak</a:t>
                      </a:r>
                      <a:r>
                        <a:rPr lang="fr-FR" sz="2400" dirty="0">
                          <a:effectLst/>
                        </a:rPr>
                        <a:t>//</a:t>
                      </a:r>
                      <a:r>
                        <a:rPr lang="fr-FR" sz="2400" dirty="0" err="1">
                          <a:effectLst/>
                        </a:rPr>
                        <a:t>kɔmas</a:t>
                      </a:r>
                      <a:r>
                        <a:rPr lang="fr-FR" sz="2400" dirty="0">
                          <a:effectLst/>
                        </a:rPr>
                        <a:t>/</a:t>
                      </a:r>
                      <a:endParaRPr lang="fr-FR"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96162">
                <a:tc>
                  <a:txBody>
                    <a:bodyPr/>
                    <a:lstStyle/>
                    <a:p>
                      <a:pPr>
                        <a:lnSpc>
                          <a:spcPct val="115000"/>
                        </a:lnSpc>
                        <a:spcAft>
                          <a:spcPts val="0"/>
                        </a:spcAft>
                      </a:pPr>
                      <a:r>
                        <a:rPr lang="fr-FR" sz="2400" dirty="0">
                          <a:effectLst/>
                        </a:rPr>
                        <a:t>ça</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2400">
                          <a:effectLst/>
                        </a:rPr>
                        <a:t> </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2400">
                          <a:effectLst/>
                        </a:rPr>
                        <a:t>ç-a</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2400">
                          <a:effectLst/>
                        </a:rPr>
                        <a:t>a-ç</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2400">
                          <a:effectLst/>
                        </a:rPr>
                        <a:t> </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fr-FR" sz="2400" dirty="0">
                          <a:effectLst/>
                        </a:rPr>
                        <a:t>/as/</a:t>
                      </a:r>
                      <a:endParaRPr lang="fr-FR"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0810911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36003" y="876038"/>
            <a:ext cx="8466357" cy="584775"/>
          </a:xfrm>
          <a:prstGeom prst="rect">
            <a:avLst/>
          </a:prstGeom>
        </p:spPr>
        <p:txBody>
          <a:bodyPr wrap="none">
            <a:spAutoFit/>
          </a:bodyPr>
          <a:lstStyle/>
          <a:p>
            <a:r>
              <a:rPr lang="fr-FR" sz="3200" b="1" dirty="0" smtClean="0">
                <a:effectLst/>
                <a:latin typeface="Times New Roman" panose="02020603050405020304" pitchFamily="18" charset="0"/>
                <a:ea typeface="Calibri" panose="020F0502020204030204" pitchFamily="34" charset="0"/>
              </a:rPr>
              <a:t>2. Les procédés lexicaux sémantiques de l’argot</a:t>
            </a:r>
            <a:endParaRPr lang="fr-FR" sz="3200" dirty="0"/>
          </a:p>
        </p:txBody>
      </p:sp>
      <p:sp>
        <p:nvSpPr>
          <p:cNvPr id="3" name="Rectangle 2"/>
          <p:cNvSpPr/>
          <p:nvPr/>
        </p:nvSpPr>
        <p:spPr>
          <a:xfrm>
            <a:off x="1336785" y="2207044"/>
            <a:ext cx="2616998" cy="584775"/>
          </a:xfrm>
          <a:prstGeom prst="rect">
            <a:avLst/>
          </a:prstGeom>
        </p:spPr>
        <p:txBody>
          <a:bodyPr wrap="none">
            <a:spAutoFit/>
          </a:bodyPr>
          <a:lstStyle/>
          <a:p>
            <a:r>
              <a:rPr lang="fr-FR" sz="3200" b="1" dirty="0" smtClean="0">
                <a:effectLst/>
                <a:latin typeface="Times New Roman" panose="02020603050405020304" pitchFamily="18" charset="0"/>
                <a:ea typeface="Calibri" panose="020F0502020204030204" pitchFamily="34" charset="0"/>
              </a:rPr>
              <a:t>A. Métaphore</a:t>
            </a:r>
            <a:endParaRPr lang="fr-FR" sz="3200" dirty="0"/>
          </a:p>
        </p:txBody>
      </p:sp>
      <p:sp>
        <p:nvSpPr>
          <p:cNvPr id="4" name="Rectangle 3"/>
          <p:cNvSpPr/>
          <p:nvPr/>
        </p:nvSpPr>
        <p:spPr>
          <a:xfrm>
            <a:off x="1018091" y="3538050"/>
            <a:ext cx="9475709" cy="2062103"/>
          </a:xfrm>
          <a:prstGeom prst="rect">
            <a:avLst/>
          </a:prstGeom>
        </p:spPr>
        <p:txBody>
          <a:bodyPr wrap="square">
            <a:spAutoFit/>
          </a:bodyPr>
          <a:lstStyle/>
          <a:p>
            <a:r>
              <a:rPr lang="fr-FR" sz="3200" i="1" dirty="0" smtClean="0">
                <a:effectLst/>
                <a:latin typeface="Times New Roman" panose="02020603050405020304" pitchFamily="18" charset="0"/>
                <a:ea typeface="Calibri" panose="020F0502020204030204" pitchFamily="34" charset="0"/>
              </a:rPr>
              <a:t>Blé</a:t>
            </a:r>
            <a:r>
              <a:rPr lang="fr-FR" sz="3200" dirty="0" smtClean="0">
                <a:effectLst/>
                <a:latin typeface="Times New Roman" panose="02020603050405020304" pitchFamily="18" charset="0"/>
                <a:ea typeface="Calibri" panose="020F0502020204030204" pitchFamily="34" charset="0"/>
              </a:rPr>
              <a:t>, </a:t>
            </a:r>
            <a:r>
              <a:rPr lang="fr-FR" sz="3200" i="1" dirty="0" smtClean="0">
                <a:effectLst/>
                <a:latin typeface="Times New Roman" panose="02020603050405020304" pitchFamily="18" charset="0"/>
                <a:ea typeface="Calibri" panose="020F0502020204030204" pitchFamily="34" charset="0"/>
              </a:rPr>
              <a:t>pognon,</a:t>
            </a:r>
            <a:r>
              <a:rPr lang="fr-FR" sz="3200" dirty="0" smtClean="0">
                <a:effectLst/>
                <a:latin typeface="Times New Roman" panose="02020603050405020304" pitchFamily="18" charset="0"/>
                <a:ea typeface="Calibri" panose="020F0502020204030204" pitchFamily="34" charset="0"/>
              </a:rPr>
              <a:t> </a:t>
            </a:r>
            <a:r>
              <a:rPr lang="fr-FR" sz="3200" i="1" dirty="0" smtClean="0">
                <a:effectLst/>
                <a:latin typeface="Times New Roman" panose="02020603050405020304" pitchFamily="18" charset="0"/>
                <a:ea typeface="Calibri" panose="020F0502020204030204" pitchFamily="34" charset="0"/>
              </a:rPr>
              <a:t>galette</a:t>
            </a:r>
            <a:r>
              <a:rPr lang="fr-FR" sz="3200" dirty="0" smtClean="0">
                <a:effectLst/>
                <a:latin typeface="Times New Roman" panose="02020603050405020304" pitchFamily="18" charset="0"/>
                <a:ea typeface="Calibri" panose="020F0502020204030204" pitchFamily="34" charset="0"/>
              </a:rPr>
              <a:t>, </a:t>
            </a:r>
            <a:r>
              <a:rPr lang="fr-FR" sz="3200" i="1" dirty="0" smtClean="0">
                <a:effectLst/>
                <a:latin typeface="Times New Roman" panose="02020603050405020304" pitchFamily="18" charset="0"/>
                <a:ea typeface="Calibri" panose="020F0502020204030204" pitchFamily="34" charset="0"/>
              </a:rPr>
              <a:t>oseille</a:t>
            </a:r>
            <a:r>
              <a:rPr lang="fr-FR" sz="3200" dirty="0" smtClean="0">
                <a:effectLst/>
                <a:latin typeface="Times New Roman" panose="02020603050405020304" pitchFamily="18" charset="0"/>
                <a:ea typeface="Calibri" panose="020F0502020204030204" pitchFamily="34" charset="0"/>
              </a:rPr>
              <a:t>, </a:t>
            </a:r>
            <a:r>
              <a:rPr lang="fr-FR" sz="3200" i="1" dirty="0" smtClean="0">
                <a:effectLst/>
                <a:latin typeface="Times New Roman" panose="02020603050405020304" pitchFamily="18" charset="0"/>
                <a:ea typeface="Calibri" panose="020F0502020204030204" pitchFamily="34" charset="0"/>
              </a:rPr>
              <a:t>grisbis</a:t>
            </a:r>
            <a:r>
              <a:rPr lang="fr-FR" sz="3200" dirty="0" smtClean="0">
                <a:effectLst/>
                <a:latin typeface="Times New Roman" panose="02020603050405020304" pitchFamily="18" charset="0"/>
                <a:ea typeface="Calibri" panose="020F0502020204030204" pitchFamily="34" charset="0"/>
              </a:rPr>
              <a:t>, </a:t>
            </a:r>
            <a:r>
              <a:rPr lang="fr-FR" sz="3200" i="1" dirty="0" smtClean="0">
                <a:effectLst/>
                <a:latin typeface="Times New Roman" panose="02020603050405020304" pitchFamily="18" charset="0"/>
                <a:ea typeface="Calibri" panose="020F0502020204030204" pitchFamily="34" charset="0"/>
              </a:rPr>
              <a:t>fric</a:t>
            </a:r>
            <a:r>
              <a:rPr lang="fr-FR" sz="3200" dirty="0" smtClean="0">
                <a:effectLst/>
                <a:latin typeface="Times New Roman" panose="02020603050405020304" pitchFamily="18" charset="0"/>
                <a:ea typeface="Calibri" panose="020F0502020204030204" pitchFamily="34" charset="0"/>
              </a:rPr>
              <a:t> (de </a:t>
            </a:r>
            <a:r>
              <a:rPr lang="fr-FR" sz="3200" i="1" dirty="0" smtClean="0">
                <a:effectLst/>
                <a:latin typeface="Times New Roman" panose="02020603050405020304" pitchFamily="18" charset="0"/>
                <a:ea typeface="Calibri" panose="020F0502020204030204" pitchFamily="34" charset="0"/>
              </a:rPr>
              <a:t>fricot</a:t>
            </a:r>
            <a:r>
              <a:rPr lang="fr-FR" sz="3200" dirty="0" smtClean="0">
                <a:effectLst/>
                <a:latin typeface="Times New Roman" panose="02020603050405020304" pitchFamily="18" charset="0"/>
                <a:ea typeface="Calibri" panose="020F0502020204030204" pitchFamily="34" charset="0"/>
              </a:rPr>
              <a:t>) </a:t>
            </a:r>
          </a:p>
          <a:p>
            <a:r>
              <a:rPr lang="fr-FR" sz="3200" dirty="0" smtClean="0">
                <a:effectLst/>
                <a:latin typeface="Times New Roman" panose="02020603050405020304" pitchFamily="18" charset="0"/>
                <a:ea typeface="Calibri" panose="020F0502020204030204" pitchFamily="34" charset="0"/>
              </a:rPr>
              <a:t>matrice sémantique : la nourriture. </a:t>
            </a:r>
          </a:p>
          <a:p>
            <a:r>
              <a:rPr lang="fr-FR" sz="3200" i="1" dirty="0" smtClean="0">
                <a:effectLst/>
                <a:latin typeface="Times New Roman" panose="02020603050405020304" pitchFamily="18" charset="0"/>
                <a:ea typeface="Calibri" panose="020F0502020204030204" pitchFamily="34" charset="0"/>
              </a:rPr>
              <a:t>Mettre du beurre dans les épinards</a:t>
            </a:r>
            <a:r>
              <a:rPr lang="fr-FR" sz="3200" dirty="0" smtClean="0">
                <a:effectLst/>
                <a:latin typeface="Times New Roman" panose="02020603050405020304" pitchFamily="18" charset="0"/>
                <a:ea typeface="Calibri" panose="020F0502020204030204" pitchFamily="34" charset="0"/>
              </a:rPr>
              <a:t>, </a:t>
            </a:r>
            <a:r>
              <a:rPr lang="fr-FR" sz="3200" i="1" dirty="0" smtClean="0">
                <a:effectLst/>
                <a:latin typeface="Times New Roman" panose="02020603050405020304" pitchFamily="18" charset="0"/>
                <a:ea typeface="Calibri" panose="020F0502020204030204" pitchFamily="34" charset="0"/>
              </a:rPr>
              <a:t>gagner son pain </a:t>
            </a:r>
            <a:r>
              <a:rPr lang="fr-FR" sz="3200" dirty="0" smtClean="0">
                <a:effectLst/>
                <a:latin typeface="Times New Roman" panose="02020603050405020304" pitchFamily="18" charset="0"/>
                <a:ea typeface="Calibri" panose="020F0502020204030204" pitchFamily="34" charset="0"/>
              </a:rPr>
              <a:t>adéquation argent = nourriture</a:t>
            </a:r>
            <a:endParaRPr lang="fr-FR" sz="3200" dirty="0"/>
          </a:p>
        </p:txBody>
      </p:sp>
    </p:spTree>
    <p:extLst>
      <p:ext uri="{BB962C8B-B14F-4D97-AF65-F5344CB8AC3E}">
        <p14:creationId xmlns:p14="http://schemas.microsoft.com/office/powerpoint/2010/main" val="1971324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68680" y="859536"/>
            <a:ext cx="10469880" cy="5702074"/>
          </a:xfrm>
          <a:prstGeom prst="rect">
            <a:avLst/>
          </a:prstGeom>
        </p:spPr>
        <p:txBody>
          <a:bodyPr wrap="square">
            <a:spAutoFit/>
          </a:bodyPr>
          <a:lstStyle/>
          <a:p>
            <a:pPr indent="449580" algn="just">
              <a:lnSpc>
                <a:spcPct val="115000"/>
              </a:lnSpc>
              <a:spcAft>
                <a:spcPts val="1000"/>
              </a:spcAft>
            </a:pPr>
            <a:r>
              <a:rPr lang="fr-FR" sz="3200" dirty="0" smtClean="0">
                <a:effectLst/>
                <a:latin typeface="Times New Roman" panose="02020603050405020304" pitchFamily="18" charset="0"/>
                <a:ea typeface="Calibri" panose="020F0502020204030204" pitchFamily="34" charset="0"/>
                <a:cs typeface="Times New Roman" panose="02020603050405020304" pitchFamily="18" charset="0"/>
              </a:rPr>
              <a:t>Exemples : </a:t>
            </a:r>
            <a:endParaRPr lang="fr-FR"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pain</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ou </a:t>
            </a: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beefsteak</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dans le sens d’ « argent », ne s’emploient pas sans le verbe </a:t>
            </a: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gagner </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p>
          <a:p>
            <a:pPr lvl="0" algn="just">
              <a:lnSpc>
                <a:spcPct val="115000"/>
              </a:lnSpc>
              <a:spcAft>
                <a:spcPts val="0"/>
              </a:spcAft>
            </a:pPr>
            <a:endParaRPr lang="fr-FR" sz="3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678180" algn="just">
              <a:lnSpc>
                <a:spcPct val="115000"/>
              </a:lnSpc>
              <a:spcAft>
                <a:spcPts val="1000"/>
              </a:spcAft>
            </a:pP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On dit : gagner son </a:t>
            </a: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pain</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ou son </a:t>
            </a: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beefsteak </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(travailler).</a:t>
            </a:r>
          </a:p>
          <a:p>
            <a:pPr marL="678180" algn="just">
              <a:lnSpc>
                <a:spcPct val="115000"/>
              </a:lnSpc>
              <a:spcAft>
                <a:spcPts val="1000"/>
              </a:spcAft>
            </a:pPr>
            <a:r>
              <a:rPr lang="fr-FR" sz="3200"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On ne dit pas</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 payer avec son </a:t>
            </a: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pain</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ou avec son </a:t>
            </a: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beefsteak.</a:t>
            </a:r>
          </a:p>
          <a:p>
            <a:pPr marL="678180" algn="just">
              <a:lnSpc>
                <a:spcPct val="115000"/>
              </a:lnSpc>
              <a:spcAft>
                <a:spcPts val="1000"/>
              </a:spcAft>
            </a:pPr>
            <a:r>
              <a:rPr lang="fr-FR" sz="3200" dirty="0" smtClean="0">
                <a:effectLst/>
                <a:latin typeface="Times New Roman" panose="02020603050405020304" pitchFamily="18" charset="0"/>
                <a:ea typeface="Calibri" panose="020F0502020204030204" pitchFamily="34" charset="0"/>
              </a:rPr>
              <a:t>On peut dire : j’ai payé avec mon </a:t>
            </a:r>
            <a:r>
              <a:rPr lang="fr-FR" sz="3200" i="1" dirty="0" smtClean="0">
                <a:effectLst/>
                <a:latin typeface="Times New Roman" panose="02020603050405020304" pitchFamily="18" charset="0"/>
                <a:ea typeface="Calibri" panose="020F0502020204030204" pitchFamily="34" charset="0"/>
              </a:rPr>
              <a:t>blé</a:t>
            </a:r>
            <a:r>
              <a:rPr lang="fr-FR" sz="3200" dirty="0" smtClean="0">
                <a:effectLst/>
                <a:latin typeface="Times New Roman" panose="02020603050405020304" pitchFamily="18" charset="0"/>
                <a:ea typeface="Calibri" panose="020F0502020204030204" pitchFamily="34" charset="0"/>
              </a:rPr>
              <a:t>, mon </a:t>
            </a:r>
            <a:r>
              <a:rPr lang="fr-FR" sz="3200" i="1" dirty="0" smtClean="0">
                <a:effectLst/>
                <a:latin typeface="Times New Roman" panose="02020603050405020304" pitchFamily="18" charset="0"/>
                <a:ea typeface="Calibri" panose="020F0502020204030204" pitchFamily="34" charset="0"/>
              </a:rPr>
              <a:t>pognon</a:t>
            </a:r>
            <a:r>
              <a:rPr lang="fr-FR" sz="3200" dirty="0" smtClean="0">
                <a:effectLst/>
                <a:latin typeface="Times New Roman" panose="02020603050405020304" pitchFamily="18" charset="0"/>
                <a:ea typeface="Calibri" panose="020F0502020204030204" pitchFamily="34" charset="0"/>
              </a:rPr>
              <a:t>, mon </a:t>
            </a:r>
            <a:r>
              <a:rPr lang="fr-FR" sz="3200" i="1" dirty="0" smtClean="0">
                <a:effectLst/>
                <a:latin typeface="Times New Roman" panose="02020603050405020304" pitchFamily="18" charset="0"/>
                <a:ea typeface="Calibri" panose="020F0502020204030204" pitchFamily="34" charset="0"/>
              </a:rPr>
              <a:t>oseille</a:t>
            </a:r>
            <a:r>
              <a:rPr lang="fr-FR" sz="3200" dirty="0" smtClean="0">
                <a:effectLst/>
                <a:latin typeface="Times New Roman" panose="02020603050405020304" pitchFamily="18" charset="0"/>
                <a:ea typeface="Calibri" panose="020F0502020204030204" pitchFamily="34" charset="0"/>
              </a:rPr>
              <a:t>, mon </a:t>
            </a:r>
            <a:r>
              <a:rPr lang="fr-FR" sz="3200" i="1" dirty="0" smtClean="0">
                <a:effectLst/>
                <a:latin typeface="Times New Roman" panose="02020603050405020304" pitchFamily="18" charset="0"/>
                <a:ea typeface="Calibri" panose="020F0502020204030204" pitchFamily="34" charset="0"/>
              </a:rPr>
              <a:t>fric, </a:t>
            </a:r>
            <a:r>
              <a:rPr lang="fr-FR" sz="3200" dirty="0" smtClean="0">
                <a:effectLst/>
                <a:latin typeface="Times New Roman" panose="02020603050405020304" pitchFamily="18" charset="0"/>
                <a:ea typeface="Calibri" panose="020F0502020204030204" pitchFamily="34" charset="0"/>
              </a:rPr>
              <a:t>etc.</a:t>
            </a:r>
            <a:endParaRPr lang="fr-FR" sz="3200" dirty="0" smtClean="0"/>
          </a:p>
          <a:p>
            <a:pPr marL="678180" algn="just">
              <a:lnSpc>
                <a:spcPct val="115000"/>
              </a:lnSpc>
              <a:spcAft>
                <a:spcPts val="1000"/>
              </a:spcAft>
            </a:pPr>
            <a:endParaRPr lang="fr-FR" sz="3200" dirty="0" smtClean="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823077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53896" y="993044"/>
            <a:ext cx="5200463" cy="584775"/>
          </a:xfrm>
          <a:prstGeom prst="rect">
            <a:avLst/>
          </a:prstGeom>
        </p:spPr>
        <p:txBody>
          <a:bodyPr wrap="none">
            <a:spAutoFit/>
          </a:bodyPr>
          <a:lstStyle/>
          <a:p>
            <a:r>
              <a:rPr lang="fr-FR" sz="3200" b="1" dirty="0" smtClean="0">
                <a:effectLst/>
                <a:latin typeface="Times New Roman" panose="02020603050405020304" pitchFamily="18" charset="0"/>
                <a:ea typeface="Calibri" panose="020F0502020204030204" pitchFamily="34" charset="0"/>
              </a:rPr>
              <a:t>B. Métonymie et synecdoque</a:t>
            </a:r>
            <a:endParaRPr lang="fr-FR" sz="3200" dirty="0"/>
          </a:p>
        </p:txBody>
      </p:sp>
      <p:sp>
        <p:nvSpPr>
          <p:cNvPr id="3" name="Rectangle 2"/>
          <p:cNvSpPr/>
          <p:nvPr/>
        </p:nvSpPr>
        <p:spPr>
          <a:xfrm>
            <a:off x="914400" y="2033290"/>
            <a:ext cx="9610344" cy="1569660"/>
          </a:xfrm>
          <a:prstGeom prst="rect">
            <a:avLst/>
          </a:prstGeom>
        </p:spPr>
        <p:txBody>
          <a:bodyPr wrap="square">
            <a:spAutoFit/>
          </a:bodyPr>
          <a:lstStyle/>
          <a:p>
            <a:r>
              <a:rPr lang="fr-FR" sz="2400" b="1" dirty="0" smtClean="0">
                <a:effectLst/>
                <a:latin typeface="Times New Roman" panose="02020603050405020304" pitchFamily="18" charset="0"/>
                <a:ea typeface="Calibri" panose="020F0502020204030204" pitchFamily="34" charset="0"/>
              </a:rPr>
              <a:t>La métonymie</a:t>
            </a:r>
            <a:r>
              <a:rPr lang="fr-FR" sz="2400" dirty="0" smtClean="0">
                <a:effectLst/>
                <a:latin typeface="Times New Roman" panose="02020603050405020304" pitchFamily="18" charset="0"/>
                <a:ea typeface="Calibri" panose="020F0502020204030204" pitchFamily="34" charset="0"/>
              </a:rPr>
              <a:t>, figure de rhétorique, est un procédé de langage par lequel on exprime un concept au moyen d'un terme désignant un autre concept qui lui est uni par une relation nécessaire (cause pour l’effet, le contenant pour le contenu, le signe pour la chose signifiée)</a:t>
            </a:r>
            <a:endParaRPr lang="fr-FR" sz="2400" dirty="0"/>
          </a:p>
        </p:txBody>
      </p:sp>
      <p:sp>
        <p:nvSpPr>
          <p:cNvPr id="4" name="Rectangle 3"/>
          <p:cNvSpPr/>
          <p:nvPr/>
        </p:nvSpPr>
        <p:spPr>
          <a:xfrm>
            <a:off x="914400" y="3599050"/>
            <a:ext cx="10397398" cy="584775"/>
          </a:xfrm>
          <a:prstGeom prst="rect">
            <a:avLst/>
          </a:prstGeom>
        </p:spPr>
        <p:txBody>
          <a:bodyPr wrap="none">
            <a:spAutoFit/>
          </a:bodyPr>
          <a:lstStyle/>
          <a:p>
            <a:r>
              <a:rPr lang="fr-FR" sz="3200" dirty="0" smtClean="0">
                <a:effectLst/>
                <a:latin typeface="Times New Roman" panose="02020603050405020304" pitchFamily="18" charset="0"/>
                <a:ea typeface="Calibri" panose="020F0502020204030204" pitchFamily="34" charset="0"/>
              </a:rPr>
              <a:t>Ex. boire un verre (le contenu), ameuter la ville (les habitants)</a:t>
            </a:r>
            <a:endParaRPr lang="fr-FR" sz="3200" dirty="0"/>
          </a:p>
        </p:txBody>
      </p:sp>
      <p:sp>
        <p:nvSpPr>
          <p:cNvPr id="5" name="Rectangle 4"/>
          <p:cNvSpPr/>
          <p:nvPr/>
        </p:nvSpPr>
        <p:spPr>
          <a:xfrm>
            <a:off x="914400" y="4509992"/>
            <a:ext cx="9692640" cy="1569660"/>
          </a:xfrm>
          <a:prstGeom prst="rect">
            <a:avLst/>
          </a:prstGeom>
        </p:spPr>
        <p:txBody>
          <a:bodyPr wrap="square">
            <a:spAutoFit/>
          </a:bodyPr>
          <a:lstStyle/>
          <a:p>
            <a:r>
              <a:rPr lang="fr-FR" sz="2400" b="1" dirty="0" smtClean="0">
                <a:effectLst/>
                <a:latin typeface="Times New Roman" panose="02020603050405020304" pitchFamily="18" charset="0"/>
                <a:ea typeface="Calibri" panose="020F0502020204030204" pitchFamily="34" charset="0"/>
              </a:rPr>
              <a:t>La synecdoque </a:t>
            </a:r>
            <a:r>
              <a:rPr lang="fr-FR" sz="2400" dirty="0" smtClean="0">
                <a:effectLst/>
                <a:latin typeface="Times New Roman" panose="02020603050405020304" pitchFamily="18" charset="0"/>
                <a:ea typeface="Calibri" panose="020F0502020204030204" pitchFamily="34" charset="0"/>
              </a:rPr>
              <a:t>est une figure de rhétorique qui consiste à prendre le plus pour le moins, la matière pour l'objet, l'espèce pour le genre, la partie pour le tout, le singulier pour le pluriel ou inversement. (ex. </a:t>
            </a:r>
            <a:r>
              <a:rPr lang="fr-FR" sz="2400" i="1" dirty="0" smtClean="0">
                <a:effectLst/>
                <a:latin typeface="Times New Roman" panose="02020603050405020304" pitchFamily="18" charset="0"/>
                <a:ea typeface="Calibri" panose="020F0502020204030204" pitchFamily="34" charset="0"/>
              </a:rPr>
              <a:t>les mortels </a:t>
            </a:r>
            <a:r>
              <a:rPr lang="fr-FR" sz="2400" dirty="0" smtClean="0">
                <a:effectLst/>
                <a:latin typeface="Times New Roman" panose="02020603050405020304" pitchFamily="18" charset="0"/>
                <a:ea typeface="Calibri" panose="020F0502020204030204" pitchFamily="34" charset="0"/>
              </a:rPr>
              <a:t>pour les hommes, </a:t>
            </a:r>
            <a:r>
              <a:rPr lang="fr-FR" sz="2400" i="1" dirty="0" smtClean="0">
                <a:effectLst/>
                <a:latin typeface="Times New Roman" panose="02020603050405020304" pitchFamily="18" charset="0"/>
                <a:ea typeface="Calibri" panose="020F0502020204030204" pitchFamily="34" charset="0"/>
              </a:rPr>
              <a:t>un fer </a:t>
            </a:r>
            <a:r>
              <a:rPr lang="fr-FR" sz="2400" dirty="0" smtClean="0">
                <a:effectLst/>
                <a:latin typeface="Times New Roman" panose="02020603050405020304" pitchFamily="18" charset="0"/>
                <a:ea typeface="Calibri" panose="020F0502020204030204" pitchFamily="34" charset="0"/>
              </a:rPr>
              <a:t>pour une épée, </a:t>
            </a:r>
            <a:r>
              <a:rPr lang="fr-FR" sz="2400" i="1" dirty="0" smtClean="0">
                <a:effectLst/>
                <a:latin typeface="Times New Roman" panose="02020603050405020304" pitchFamily="18" charset="0"/>
                <a:ea typeface="Calibri" panose="020F0502020204030204" pitchFamily="34" charset="0"/>
              </a:rPr>
              <a:t>une voile </a:t>
            </a:r>
            <a:r>
              <a:rPr lang="fr-FR" sz="2400" dirty="0" smtClean="0">
                <a:effectLst/>
                <a:latin typeface="Times New Roman" panose="02020603050405020304" pitchFamily="18" charset="0"/>
                <a:ea typeface="Calibri" panose="020F0502020204030204" pitchFamily="34" charset="0"/>
              </a:rPr>
              <a:t>pour un navire)</a:t>
            </a:r>
            <a:endParaRPr lang="fr-FR" sz="2400" dirty="0"/>
          </a:p>
        </p:txBody>
      </p:sp>
    </p:spTree>
    <p:extLst>
      <p:ext uri="{BB962C8B-B14F-4D97-AF65-F5344CB8AC3E}">
        <p14:creationId xmlns:p14="http://schemas.microsoft.com/office/powerpoint/2010/main" val="11660869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73452" y="216331"/>
            <a:ext cx="7360920" cy="1077218"/>
          </a:xfrm>
          <a:prstGeom prst="rect">
            <a:avLst/>
          </a:prstGeom>
        </p:spPr>
        <p:txBody>
          <a:bodyPr wrap="square">
            <a:spAutoFit/>
          </a:bodyPr>
          <a:lstStyle/>
          <a:p>
            <a:r>
              <a:rPr lang="fr-FR" sz="3200" b="1" dirty="0" smtClean="0">
                <a:effectLst/>
                <a:latin typeface="Times New Roman" panose="02020603050405020304" pitchFamily="18" charset="0"/>
                <a:ea typeface="Calibri" panose="020F0502020204030204" pitchFamily="34" charset="0"/>
              </a:rPr>
              <a:t>La métonymie a un côté invraisemblable alors que la synecdoque est plus réaliste</a:t>
            </a:r>
            <a:endParaRPr lang="fr-FR" sz="3200" b="1" dirty="0"/>
          </a:p>
        </p:txBody>
      </p:sp>
      <p:sp>
        <p:nvSpPr>
          <p:cNvPr id="3" name="Rectangle 2"/>
          <p:cNvSpPr/>
          <p:nvPr/>
        </p:nvSpPr>
        <p:spPr>
          <a:xfrm>
            <a:off x="749808" y="1719072"/>
            <a:ext cx="10808208" cy="4631524"/>
          </a:xfrm>
          <a:prstGeom prst="rect">
            <a:avLst/>
          </a:prstGeom>
        </p:spPr>
        <p:txBody>
          <a:bodyPr wrap="square">
            <a:spAutoFit/>
          </a:bodyPr>
          <a:lstStyle/>
          <a:p>
            <a:pPr indent="449580" algn="just">
              <a:lnSpc>
                <a:spcPct val="115000"/>
              </a:lnSpc>
              <a:spcAft>
                <a:spcPts val="1000"/>
              </a:spcAft>
            </a:pPr>
            <a:r>
              <a:rPr lang="fr-FR" sz="3200" dirty="0" smtClean="0">
                <a:effectLst/>
                <a:latin typeface="Times New Roman" panose="02020603050405020304" pitchFamily="18" charset="0"/>
                <a:ea typeface="Calibri" panose="020F0502020204030204" pitchFamily="34" charset="0"/>
                <a:cs typeface="Times New Roman" panose="02020603050405020304" pitchFamily="18" charset="0"/>
              </a:rPr>
              <a:t>Exemples :</a:t>
            </a:r>
          </a:p>
          <a:p>
            <a:pPr indent="449580" algn="just">
              <a:lnSpc>
                <a:spcPct val="115000"/>
              </a:lnSpc>
              <a:spcAft>
                <a:spcPts val="1000"/>
              </a:spcAft>
            </a:pPr>
            <a:endParaRPr lang="fr-FR"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Les </a:t>
            </a: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képis</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ont des </a:t>
            </a: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calibres </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(les </a:t>
            </a:r>
            <a:r>
              <a:rPr lang="fr-FR" sz="3200" u="sng" dirty="0" smtClean="0">
                <a:effectLst/>
                <a:latin typeface="Times New Roman" panose="02020603050405020304" pitchFamily="18" charset="0"/>
                <a:ea typeface="Times New Roman" panose="02020603050405020304" pitchFamily="18" charset="0"/>
                <a:cs typeface="Times New Roman" panose="02020603050405020304" pitchFamily="18" charset="0"/>
              </a:rPr>
              <a:t>policiers</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ont des </a:t>
            </a:r>
            <a:r>
              <a:rPr lang="fr-FR" sz="3200" u="sng" dirty="0" smtClean="0">
                <a:effectLst/>
                <a:latin typeface="Times New Roman" panose="02020603050405020304" pitchFamily="18" charset="0"/>
                <a:ea typeface="Times New Roman" panose="02020603050405020304" pitchFamily="18" charset="0"/>
                <a:cs typeface="Times New Roman" panose="02020603050405020304" pitchFamily="18" charset="0"/>
              </a:rPr>
              <a:t>armes à feu</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 métonymies</a:t>
            </a:r>
          </a:p>
          <a:p>
            <a:pPr lvl="0" algn="just">
              <a:lnSpc>
                <a:spcPct val="115000"/>
              </a:lnSpc>
              <a:spcAft>
                <a:spcPts val="0"/>
              </a:spcAft>
            </a:pPr>
            <a:endParaRPr lang="fr-FR" sz="3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Font typeface="Times New Roman" panose="02020603050405020304" pitchFamily="18" charset="0"/>
              <a:buChar char="-"/>
            </a:pP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Le dealeur de </a:t>
            </a: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poudre</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avait une </a:t>
            </a: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lame</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dans sa </a:t>
            </a:r>
            <a:r>
              <a:rPr lang="fr-FR" sz="3200" i="1" dirty="0" smtClean="0">
                <a:effectLst/>
                <a:latin typeface="Times New Roman" panose="02020603050405020304" pitchFamily="18" charset="0"/>
                <a:ea typeface="Times New Roman" panose="02020603050405020304" pitchFamily="18" charset="0"/>
                <a:cs typeface="Times New Roman" panose="02020603050405020304" pitchFamily="18" charset="0"/>
              </a:rPr>
              <a:t>fouille</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(le vendeur de </a:t>
            </a:r>
            <a:r>
              <a:rPr lang="fr-FR" sz="3200" u="sng" dirty="0" smtClean="0">
                <a:effectLst/>
                <a:latin typeface="Times New Roman" panose="02020603050405020304" pitchFamily="18" charset="0"/>
                <a:ea typeface="Times New Roman" panose="02020603050405020304" pitchFamily="18" charset="0"/>
                <a:cs typeface="Times New Roman" panose="02020603050405020304" pitchFamily="18" charset="0"/>
              </a:rPr>
              <a:t>cocaïne</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avait un </a:t>
            </a:r>
            <a:r>
              <a:rPr lang="fr-FR" sz="3200" u="sng" dirty="0" smtClean="0">
                <a:effectLst/>
                <a:latin typeface="Times New Roman" panose="02020603050405020304" pitchFamily="18" charset="0"/>
                <a:ea typeface="Times New Roman" panose="02020603050405020304" pitchFamily="18" charset="0"/>
                <a:cs typeface="Times New Roman" panose="02020603050405020304" pitchFamily="18" charset="0"/>
              </a:rPr>
              <a:t>couteau</a:t>
            </a:r>
            <a:r>
              <a:rPr lang="fr-FR"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dans sa poche) = synecdoques</a:t>
            </a:r>
            <a:endParaRPr lang="fr-FR" sz="3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47378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71689" y="1378958"/>
            <a:ext cx="4834978" cy="584775"/>
          </a:xfrm>
          <a:prstGeom prst="rect">
            <a:avLst/>
          </a:prstGeom>
        </p:spPr>
        <p:txBody>
          <a:bodyPr wrap="none">
            <a:spAutoFit/>
          </a:bodyPr>
          <a:lstStyle/>
          <a:p>
            <a:r>
              <a:rPr lang="fr-FR" sz="3200" b="1" dirty="0" smtClean="0">
                <a:effectLst/>
                <a:latin typeface="Times New Roman" panose="02020603050405020304" pitchFamily="18" charset="0"/>
                <a:ea typeface="Calibri" panose="020F0502020204030204" pitchFamily="34" charset="0"/>
              </a:rPr>
              <a:t>C. Polysémie et synonymie</a:t>
            </a:r>
            <a:endParaRPr lang="fr-FR" sz="3200" dirty="0"/>
          </a:p>
        </p:txBody>
      </p:sp>
      <p:sp>
        <p:nvSpPr>
          <p:cNvPr id="3" name="Rectangle 2"/>
          <p:cNvSpPr/>
          <p:nvPr/>
        </p:nvSpPr>
        <p:spPr>
          <a:xfrm>
            <a:off x="896112" y="2656439"/>
            <a:ext cx="10442448" cy="2062103"/>
          </a:xfrm>
          <a:prstGeom prst="rect">
            <a:avLst/>
          </a:prstGeom>
        </p:spPr>
        <p:txBody>
          <a:bodyPr wrap="square">
            <a:spAutoFit/>
          </a:bodyPr>
          <a:lstStyle/>
          <a:p>
            <a:r>
              <a:rPr lang="fr-FR" sz="3200" dirty="0" smtClean="0">
                <a:effectLst/>
                <a:latin typeface="Times New Roman" panose="02020603050405020304" pitchFamily="18" charset="0"/>
                <a:ea typeface="Calibri" panose="020F0502020204030204" pitchFamily="34" charset="0"/>
              </a:rPr>
              <a:t>Le verbe « dénoncer » a des synonymes argotiques comme </a:t>
            </a:r>
            <a:r>
              <a:rPr lang="fr-FR" sz="3200" i="1" dirty="0" smtClean="0">
                <a:effectLst/>
                <a:latin typeface="Times New Roman" panose="02020603050405020304" pitchFamily="18" charset="0"/>
                <a:ea typeface="Calibri" panose="020F0502020204030204" pitchFamily="34" charset="0"/>
              </a:rPr>
              <a:t>balancer</a:t>
            </a:r>
            <a:r>
              <a:rPr lang="fr-FR" sz="3200" dirty="0" smtClean="0">
                <a:effectLst/>
                <a:latin typeface="Times New Roman" panose="02020603050405020304" pitchFamily="18" charset="0"/>
                <a:ea typeface="Calibri" panose="020F0502020204030204" pitchFamily="34" charset="0"/>
              </a:rPr>
              <a:t>, </a:t>
            </a:r>
            <a:r>
              <a:rPr lang="fr-FR" sz="3200" i="1" dirty="0" smtClean="0">
                <a:effectLst/>
                <a:latin typeface="Times New Roman" panose="02020603050405020304" pitchFamily="18" charset="0"/>
                <a:ea typeface="Calibri" panose="020F0502020204030204" pitchFamily="34" charset="0"/>
              </a:rPr>
              <a:t>donner</a:t>
            </a:r>
            <a:r>
              <a:rPr lang="fr-FR" sz="3200" dirty="0" smtClean="0">
                <a:effectLst/>
                <a:latin typeface="Times New Roman" panose="02020603050405020304" pitchFamily="18" charset="0"/>
                <a:ea typeface="Calibri" panose="020F0502020204030204" pitchFamily="34" charset="0"/>
              </a:rPr>
              <a:t>, </a:t>
            </a:r>
            <a:r>
              <a:rPr lang="fr-FR" sz="3200" i="1" dirty="0" smtClean="0">
                <a:effectLst/>
                <a:latin typeface="Times New Roman" panose="02020603050405020304" pitchFamily="18" charset="0"/>
                <a:ea typeface="Calibri" panose="020F0502020204030204" pitchFamily="34" charset="0"/>
              </a:rPr>
              <a:t>vendre</a:t>
            </a:r>
            <a:r>
              <a:rPr lang="fr-FR" sz="3200" dirty="0" smtClean="0">
                <a:effectLst/>
                <a:latin typeface="Times New Roman" panose="02020603050405020304" pitchFamily="18" charset="0"/>
                <a:ea typeface="Calibri" panose="020F0502020204030204" pitchFamily="34" charset="0"/>
              </a:rPr>
              <a:t>. </a:t>
            </a:r>
          </a:p>
          <a:p>
            <a:endParaRPr lang="fr-FR" sz="3200" dirty="0">
              <a:latin typeface="Times New Roman" panose="02020603050405020304" pitchFamily="18" charset="0"/>
              <a:ea typeface="Calibri" panose="020F0502020204030204" pitchFamily="34" charset="0"/>
            </a:endParaRPr>
          </a:p>
          <a:p>
            <a:r>
              <a:rPr lang="fr-FR" sz="3200" dirty="0" smtClean="0">
                <a:effectLst/>
                <a:latin typeface="Times New Roman" panose="02020603050405020304" pitchFamily="18" charset="0"/>
                <a:ea typeface="Calibri" panose="020F0502020204030204" pitchFamily="34" charset="0"/>
              </a:rPr>
              <a:t>Ces derniers deviennent donc des verbes polysémiques</a:t>
            </a:r>
            <a:endParaRPr lang="fr-FR" sz="3200" dirty="0"/>
          </a:p>
        </p:txBody>
      </p:sp>
    </p:spTree>
    <p:extLst>
      <p:ext uri="{BB962C8B-B14F-4D97-AF65-F5344CB8AC3E}">
        <p14:creationId xmlns:p14="http://schemas.microsoft.com/office/powerpoint/2010/main" val="25801983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65187" y="345686"/>
            <a:ext cx="7623177" cy="584775"/>
          </a:xfrm>
          <a:prstGeom prst="rect">
            <a:avLst/>
          </a:prstGeom>
        </p:spPr>
        <p:txBody>
          <a:bodyPr wrap="none">
            <a:spAutoFit/>
          </a:bodyPr>
          <a:lstStyle/>
          <a:p>
            <a:r>
              <a:rPr lang="fr-FR" sz="3200" b="1" dirty="0" smtClean="0">
                <a:effectLst/>
                <a:latin typeface="Times New Roman" panose="02020603050405020304" pitchFamily="18" charset="0"/>
                <a:ea typeface="Calibri" panose="020F0502020204030204" pitchFamily="34" charset="0"/>
              </a:rPr>
              <a:t>3. Les procédés lexicaux formels de l’argot</a:t>
            </a:r>
            <a:endParaRPr lang="fr-FR" sz="3200" dirty="0"/>
          </a:p>
        </p:txBody>
      </p:sp>
      <p:sp>
        <p:nvSpPr>
          <p:cNvPr id="3" name="Rectangle 2"/>
          <p:cNvSpPr/>
          <p:nvPr/>
        </p:nvSpPr>
        <p:spPr>
          <a:xfrm>
            <a:off x="1821419" y="1269230"/>
            <a:ext cx="4892686" cy="584775"/>
          </a:xfrm>
          <a:prstGeom prst="rect">
            <a:avLst/>
          </a:prstGeom>
        </p:spPr>
        <p:txBody>
          <a:bodyPr wrap="none">
            <a:spAutoFit/>
          </a:bodyPr>
          <a:lstStyle/>
          <a:p>
            <a:r>
              <a:rPr lang="fr-FR" sz="3200" b="1" dirty="0" smtClean="0">
                <a:effectLst/>
                <a:latin typeface="Times New Roman" panose="02020603050405020304" pitchFamily="18" charset="0"/>
                <a:ea typeface="Calibri" panose="020F0502020204030204" pitchFamily="34" charset="0"/>
              </a:rPr>
              <a:t>A. La composition lexicale </a:t>
            </a:r>
            <a:endParaRPr lang="fr-FR" sz="3200" dirty="0"/>
          </a:p>
        </p:txBody>
      </p:sp>
      <p:sp>
        <p:nvSpPr>
          <p:cNvPr id="4" name="Rectangle 3"/>
          <p:cNvSpPr/>
          <p:nvPr/>
        </p:nvSpPr>
        <p:spPr>
          <a:xfrm>
            <a:off x="768096" y="2192774"/>
            <a:ext cx="10899648" cy="4031873"/>
          </a:xfrm>
          <a:prstGeom prst="rect">
            <a:avLst/>
          </a:prstGeom>
        </p:spPr>
        <p:txBody>
          <a:bodyPr wrap="square">
            <a:spAutoFit/>
          </a:bodyPr>
          <a:lstStyle/>
          <a:p>
            <a:r>
              <a:rPr lang="fr-FR" sz="3200" dirty="0" smtClean="0">
                <a:effectLst/>
                <a:latin typeface="Times New Roman" panose="02020603050405020304" pitchFamily="18" charset="0"/>
                <a:ea typeface="Calibri" panose="020F0502020204030204" pitchFamily="34" charset="0"/>
              </a:rPr>
              <a:t>Forme de composition :</a:t>
            </a:r>
          </a:p>
          <a:p>
            <a:endParaRPr lang="fr-FR" sz="3200" dirty="0">
              <a:latin typeface="Times New Roman" panose="02020603050405020304" pitchFamily="18" charset="0"/>
              <a:ea typeface="Calibri" panose="020F0502020204030204" pitchFamily="34" charset="0"/>
            </a:endParaRPr>
          </a:p>
          <a:p>
            <a:r>
              <a:rPr lang="fr-FR" sz="3200" dirty="0" smtClean="0">
                <a:effectLst/>
                <a:latin typeface="Times New Roman" panose="02020603050405020304" pitchFamily="18" charset="0"/>
                <a:ea typeface="Calibri" panose="020F0502020204030204" pitchFamily="34" charset="0"/>
              </a:rPr>
              <a:t>- unifiée : </a:t>
            </a:r>
            <a:r>
              <a:rPr lang="fr-FR" sz="3200" i="1" dirty="0" smtClean="0">
                <a:effectLst/>
                <a:latin typeface="Times New Roman" panose="02020603050405020304" pitchFamily="18" charset="0"/>
                <a:ea typeface="Calibri" panose="020F0502020204030204" pitchFamily="34" charset="0"/>
              </a:rPr>
              <a:t>bleubite</a:t>
            </a:r>
            <a:r>
              <a:rPr lang="fr-FR" sz="3200" dirty="0" smtClean="0">
                <a:effectLst/>
                <a:latin typeface="Times New Roman" panose="02020603050405020304" pitchFamily="18" charset="0"/>
                <a:ea typeface="Calibri" panose="020F0502020204030204" pitchFamily="34" charset="0"/>
              </a:rPr>
              <a:t> (nouvelle recrue dans l’armée)</a:t>
            </a:r>
          </a:p>
          <a:p>
            <a:r>
              <a:rPr lang="fr-FR" sz="3200" dirty="0" smtClean="0">
                <a:effectLst/>
                <a:latin typeface="Times New Roman" panose="02020603050405020304" pitchFamily="18" charset="0"/>
                <a:ea typeface="Calibri" panose="020F0502020204030204" pitchFamily="34" charset="0"/>
              </a:rPr>
              <a:t>- à trait d’union : </a:t>
            </a:r>
            <a:r>
              <a:rPr lang="fr-FR" sz="3200" i="1" dirty="0" smtClean="0">
                <a:effectLst/>
                <a:latin typeface="Times New Roman" panose="02020603050405020304" pitchFamily="18" charset="0"/>
                <a:ea typeface="Calibri" panose="020F0502020204030204" pitchFamily="34" charset="0"/>
              </a:rPr>
              <a:t>un crève-la-dalle</a:t>
            </a:r>
            <a:r>
              <a:rPr lang="fr-FR" sz="3200" dirty="0" smtClean="0">
                <a:effectLst/>
                <a:latin typeface="Times New Roman" panose="02020603050405020304" pitchFamily="18" charset="0"/>
                <a:ea typeface="Calibri" panose="020F0502020204030204" pitchFamily="34" charset="0"/>
              </a:rPr>
              <a:t> (un miséreux)</a:t>
            </a:r>
          </a:p>
          <a:p>
            <a:r>
              <a:rPr lang="fr-FR" sz="3200" dirty="0" smtClean="0">
                <a:effectLst/>
                <a:latin typeface="Times New Roman" panose="02020603050405020304" pitchFamily="18" charset="0"/>
                <a:ea typeface="Calibri" panose="020F0502020204030204" pitchFamily="34" charset="0"/>
              </a:rPr>
              <a:t>- détaché : </a:t>
            </a:r>
            <a:r>
              <a:rPr lang="fr-FR" sz="3200" i="1" dirty="0" smtClean="0">
                <a:effectLst/>
                <a:latin typeface="Times New Roman" panose="02020603050405020304" pitchFamily="18" charset="0"/>
                <a:ea typeface="Calibri" panose="020F0502020204030204" pitchFamily="34" charset="0"/>
              </a:rPr>
              <a:t>face de pigeon</a:t>
            </a:r>
            <a:r>
              <a:rPr lang="fr-FR" sz="3200" dirty="0" smtClean="0">
                <a:effectLst/>
                <a:latin typeface="Times New Roman" panose="02020603050405020304" pitchFamily="18" charset="0"/>
                <a:ea typeface="Calibri" panose="020F0502020204030204" pitchFamily="34" charset="0"/>
              </a:rPr>
              <a:t> (tête de dupe)</a:t>
            </a:r>
          </a:p>
          <a:p>
            <a:endParaRPr lang="fr-FR" sz="3200" i="1" dirty="0" smtClean="0">
              <a:effectLst/>
              <a:latin typeface="Times New Roman" panose="02020603050405020304" pitchFamily="18" charset="0"/>
              <a:ea typeface="Calibri" panose="020F0502020204030204" pitchFamily="34" charset="0"/>
            </a:endParaRPr>
          </a:p>
          <a:p>
            <a:r>
              <a:rPr lang="fr-FR" sz="3200" i="1" dirty="0" smtClean="0">
                <a:effectLst/>
                <a:latin typeface="Times New Roman" panose="02020603050405020304" pitchFamily="18" charset="0"/>
                <a:ea typeface="Calibri" panose="020F0502020204030204" pitchFamily="34" charset="0"/>
              </a:rPr>
              <a:t>bleubite</a:t>
            </a:r>
            <a:r>
              <a:rPr lang="fr-FR" sz="3200" dirty="0" smtClean="0">
                <a:effectLst/>
                <a:latin typeface="Times New Roman" panose="02020603050405020304" pitchFamily="18" charset="0"/>
                <a:ea typeface="Calibri" panose="020F0502020204030204" pitchFamily="34" charset="0"/>
              </a:rPr>
              <a:t>, </a:t>
            </a:r>
            <a:r>
              <a:rPr lang="fr-FR" sz="3200" i="1" dirty="0" smtClean="0">
                <a:effectLst/>
                <a:latin typeface="Times New Roman" panose="02020603050405020304" pitchFamily="18" charset="0"/>
                <a:ea typeface="Calibri" panose="020F0502020204030204" pitchFamily="34" charset="0"/>
              </a:rPr>
              <a:t>bleu-bite</a:t>
            </a:r>
            <a:r>
              <a:rPr lang="fr-FR" sz="3200" dirty="0" smtClean="0">
                <a:effectLst/>
                <a:latin typeface="Times New Roman" panose="02020603050405020304" pitchFamily="18" charset="0"/>
                <a:ea typeface="Calibri" panose="020F0502020204030204" pitchFamily="34" charset="0"/>
              </a:rPr>
              <a:t>, voire </a:t>
            </a:r>
            <a:r>
              <a:rPr lang="fr-FR" sz="3200" i="1" dirty="0" smtClean="0">
                <a:effectLst/>
                <a:latin typeface="Times New Roman" panose="02020603050405020304" pitchFamily="18" charset="0"/>
                <a:ea typeface="Calibri" panose="020F0502020204030204" pitchFamily="34" charset="0"/>
              </a:rPr>
              <a:t>bleu bite </a:t>
            </a:r>
          </a:p>
          <a:p>
            <a:r>
              <a:rPr lang="fr-FR" sz="3200" i="1" dirty="0" smtClean="0">
                <a:effectLst/>
                <a:latin typeface="Times New Roman" panose="02020603050405020304" pitchFamily="18" charset="0"/>
                <a:ea typeface="Calibri" panose="020F0502020204030204" pitchFamily="34" charset="0"/>
              </a:rPr>
              <a:t>un crève la dalle</a:t>
            </a:r>
            <a:r>
              <a:rPr lang="fr-FR" sz="3200" dirty="0" smtClean="0">
                <a:effectLst/>
                <a:latin typeface="Times New Roman" panose="02020603050405020304" pitchFamily="18" charset="0"/>
                <a:ea typeface="Calibri" panose="020F0502020204030204" pitchFamily="34" charset="0"/>
              </a:rPr>
              <a:t>, </a:t>
            </a:r>
            <a:r>
              <a:rPr lang="fr-FR" sz="3200" i="1" dirty="0" smtClean="0">
                <a:effectLst/>
                <a:latin typeface="Times New Roman" panose="02020603050405020304" pitchFamily="18" charset="0"/>
                <a:ea typeface="Calibri" panose="020F0502020204030204" pitchFamily="34" charset="0"/>
              </a:rPr>
              <a:t>un crève-la-dalle</a:t>
            </a:r>
            <a:r>
              <a:rPr lang="fr-FR" sz="3200" dirty="0" smtClean="0">
                <a:effectLst/>
                <a:latin typeface="Times New Roman" panose="02020603050405020304" pitchFamily="18" charset="0"/>
                <a:ea typeface="Calibri" panose="020F0502020204030204" pitchFamily="34" charset="0"/>
              </a:rPr>
              <a:t>. </a:t>
            </a:r>
            <a:endParaRPr lang="fr-FR" sz="3200" dirty="0"/>
          </a:p>
        </p:txBody>
      </p:sp>
    </p:spTree>
    <p:extLst>
      <p:ext uri="{BB962C8B-B14F-4D97-AF65-F5344CB8AC3E}">
        <p14:creationId xmlns:p14="http://schemas.microsoft.com/office/powerpoint/2010/main" val="64921022"/>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330</TotalTime>
  <Words>712</Words>
  <Application>Microsoft Office PowerPoint</Application>
  <PresentationFormat>Grand écran</PresentationFormat>
  <Paragraphs>304</Paragraphs>
  <Slides>33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33</vt:i4>
      </vt:variant>
    </vt:vector>
  </HeadingPairs>
  <TitlesOfParts>
    <vt:vector size="39" baseType="lpstr">
      <vt:lpstr>Arial</vt:lpstr>
      <vt:lpstr>Calibri</vt:lpstr>
      <vt:lpstr>Calibri Light</vt:lpstr>
      <vt:lpstr>MS Mincho</vt:lpstr>
      <vt:lpstr>Times New Roman</vt:lpstr>
      <vt:lpstr>Thème Office</vt:lpstr>
      <vt:lpstr>I. Les procédés d’élaboration de l’argot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Les procédés d’élaboration de l’argot </dc:title>
  <dc:creator>laurent canal</dc:creator>
  <cp:lastModifiedBy>laurent canal</cp:lastModifiedBy>
  <cp:revision>22</cp:revision>
  <dcterms:created xsi:type="dcterms:W3CDTF">2021-03-10T08:54:21Z</dcterms:created>
  <dcterms:modified xsi:type="dcterms:W3CDTF">2021-03-10T14:25:20Z</dcterms:modified>
</cp:coreProperties>
</file>