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81" r:id="rId8"/>
    <p:sldId id="283" r:id="rId9"/>
    <p:sldId id="282" r:id="rId10"/>
    <p:sldId id="280" r:id="rId11"/>
    <p:sldId id="285" r:id="rId12"/>
    <p:sldId id="284" r:id="rId13"/>
    <p:sldId id="286" r:id="rId14"/>
    <p:sldId id="268" r:id="rId15"/>
    <p:sldId id="269" r:id="rId16"/>
    <p:sldId id="266" r:id="rId17"/>
    <p:sldId id="270" r:id="rId18"/>
    <p:sldId id="271" r:id="rId19"/>
    <p:sldId id="277" r:id="rId20"/>
    <p:sldId id="272" r:id="rId21"/>
    <p:sldId id="276" r:id="rId22"/>
    <p:sldId id="265" r:id="rId23"/>
    <p:sldId id="273" r:id="rId24"/>
    <p:sldId id="264" r:id="rId25"/>
    <p:sldId id="274" r:id="rId26"/>
    <p:sldId id="262" r:id="rId27"/>
    <p:sldId id="275" r:id="rId28"/>
    <p:sldId id="263" r:id="rId29"/>
    <p:sldId id="261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4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5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3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8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9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3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s/animals-and-nature/habitats-and-ecosystems/american-desert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s/animals-and-nature/habitats-and-ecosystems/african-savanna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s/animals-and-nature/habitats-and-ecosystems/amazon-rain-forest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s/animals-and-nature/habitats-and-ecosystems/land-habitat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el/ped/jaro2021/IBIp01/um/4_biomy_sveta/BIOMY_SVETA_2020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56FD6-9767-4B1A-ACC2-9883F6A5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79928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38A90-44F4-45CB-93DC-F4EC48BB0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36472" r="-1" b="727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B91D4E-DDC3-483C-9EC2-395539C7D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5805741" cy="1578413"/>
          </a:xfrm>
        </p:spPr>
        <p:txBody>
          <a:bodyPr anchor="b">
            <a:normAutofit/>
          </a:bodyPr>
          <a:lstStyle/>
          <a:p>
            <a:r>
              <a:rPr lang="cs-CZ" sz="6000" b="1" dirty="0">
                <a:solidFill>
                  <a:srgbClr val="FFFFFF"/>
                </a:solidFill>
              </a:rPr>
              <a:t>BIOMY SVĚTA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C3B6F4-6772-4AC2-8BE7-BB95C5D56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45" y="2819478"/>
            <a:ext cx="6217790" cy="2056617"/>
          </a:xfrm>
        </p:spPr>
        <p:txBody>
          <a:bodyPr anchor="t"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IBIp01/IBIk01</a:t>
            </a:r>
            <a:br>
              <a:rPr lang="cs-CZ" b="1" dirty="0">
                <a:solidFill>
                  <a:srgbClr val="FFFFFF"/>
                </a:solidFill>
              </a:rPr>
            </a:br>
            <a:r>
              <a:rPr lang="cs-CZ" b="1" dirty="0">
                <a:solidFill>
                  <a:srgbClr val="FFFFFF"/>
                </a:solidFill>
              </a:rPr>
              <a:t>Integrovaný přírodovědný základ 2</a:t>
            </a:r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9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0211B-652F-4BB9-BDF6-CB9DCA5E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584" y="365760"/>
            <a:ext cx="782216" cy="1325563"/>
          </a:xfrm>
        </p:spPr>
        <p:txBody>
          <a:bodyPr/>
          <a:lstStyle/>
          <a:p>
            <a:r>
              <a:rPr lang="cs-CZ" dirty="0"/>
              <a:t>5.</a:t>
            </a:r>
          </a:p>
        </p:txBody>
      </p:sp>
      <p:pic>
        <p:nvPicPr>
          <p:cNvPr id="6146" name="Picture 2" descr="African Desert: snímky, stock fotografie a vektory | Shutterstock">
            <a:extLst>
              <a:ext uri="{FF2B5EF4-FFF2-40B4-BE49-F238E27FC236}">
                <a16:creationId xmlns:a16="http://schemas.microsoft.com/office/drawing/2014/main" id="{B0813135-FAB8-4D9E-9862-2E7285F86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3" y="357822"/>
            <a:ext cx="5622818" cy="4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Ving with Rex - Page 2 of 74 - Living his dream, Rex Vogel is a Snowbird  with a passion for RVing, photography, hiking, and birding.">
            <a:extLst>
              <a:ext uri="{FF2B5EF4-FFF2-40B4-BE49-F238E27FC236}">
                <a16:creationId xmlns:a16="http://schemas.microsoft.com/office/drawing/2014/main" id="{F41B861E-3500-4207-BD8F-B65FCA5F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41" y="2798730"/>
            <a:ext cx="5695982" cy="37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6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998F4-FE60-415A-9327-5B171EDF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460" y="291692"/>
            <a:ext cx="763555" cy="1325563"/>
          </a:xfrm>
        </p:spPr>
        <p:txBody>
          <a:bodyPr/>
          <a:lstStyle/>
          <a:p>
            <a:r>
              <a:rPr lang="cs-CZ" dirty="0"/>
              <a:t>6.</a:t>
            </a:r>
          </a:p>
        </p:txBody>
      </p:sp>
      <p:pic>
        <p:nvPicPr>
          <p:cNvPr id="9218" name="Picture 2" descr="Life In A Temperate Grassland">
            <a:extLst>
              <a:ext uri="{FF2B5EF4-FFF2-40B4-BE49-F238E27FC236}">
                <a16:creationId xmlns:a16="http://schemas.microsoft.com/office/drawing/2014/main" id="{5279C15C-D429-41C5-AEEC-A4BC121AE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4" y="120650"/>
            <a:ext cx="6413205" cy="41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lant Life - Temperate Grassland Tours">
            <a:extLst>
              <a:ext uri="{FF2B5EF4-FFF2-40B4-BE49-F238E27FC236}">
                <a16:creationId xmlns:a16="http://schemas.microsoft.com/office/drawing/2014/main" id="{B859036E-0429-4E2D-AA11-9996D318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08" y="2545397"/>
            <a:ext cx="7156961" cy="40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3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01E41-D971-4FA1-8138-59EB287F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155" y="309776"/>
            <a:ext cx="744894" cy="1325563"/>
          </a:xfrm>
        </p:spPr>
        <p:txBody>
          <a:bodyPr/>
          <a:lstStyle/>
          <a:p>
            <a:r>
              <a:rPr lang="cs-CZ" dirty="0"/>
              <a:t>7.</a:t>
            </a:r>
          </a:p>
        </p:txBody>
      </p:sp>
      <p:pic>
        <p:nvPicPr>
          <p:cNvPr id="10242" name="Picture 2" descr="GC7Z99E Sibirska tajga (Multi-cache) in Moravskoslezský kraj, Czechia  created by Hlavacek Team">
            <a:extLst>
              <a:ext uri="{FF2B5EF4-FFF2-40B4-BE49-F238E27FC236}">
                <a16:creationId xmlns:a16="http://schemas.microsoft.com/office/drawing/2014/main" id="{1743F379-0838-4F09-B531-C2CC6A7F3D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7" y="309776"/>
            <a:ext cx="5594350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otecting Canada's Boreal Forest | Green Living | Green Blogs">
            <a:extLst>
              <a:ext uri="{FF2B5EF4-FFF2-40B4-BE49-F238E27FC236}">
                <a16:creationId xmlns:a16="http://schemas.microsoft.com/office/drawing/2014/main" id="{6FD9173C-27C6-4E2D-B10A-15E11A1A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54" y="1968857"/>
            <a:ext cx="5987053" cy="44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2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B3852-DC36-4C18-916B-4A54E978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294" y="365760"/>
            <a:ext cx="758505" cy="1325563"/>
          </a:xfrm>
        </p:spPr>
        <p:txBody>
          <a:bodyPr/>
          <a:lstStyle/>
          <a:p>
            <a:r>
              <a:rPr lang="cs-CZ" dirty="0"/>
              <a:t>8.</a:t>
            </a:r>
          </a:p>
        </p:txBody>
      </p:sp>
      <p:pic>
        <p:nvPicPr>
          <p:cNvPr id="11266" name="Picture 2" descr="Fauna a flora Itálie | Itálie | MAHALO.cz">
            <a:extLst>
              <a:ext uri="{FF2B5EF4-FFF2-40B4-BE49-F238E27FC236}">
                <a16:creationId xmlns:a16="http://schemas.microsoft.com/office/drawing/2014/main" id="{E00151E6-BA33-4049-B1D0-425DB0498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7" y="122535"/>
            <a:ext cx="5648977" cy="350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0 důvodů, proč na dovolenou do Provence | Blog | Cestomilové.cz">
            <a:extLst>
              <a:ext uri="{FF2B5EF4-FFF2-40B4-BE49-F238E27FC236}">
                <a16:creationId xmlns:a16="http://schemas.microsoft.com/office/drawing/2014/main" id="{D65019F3-7294-4718-ABB0-15DF9A01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55370"/>
            <a:ext cx="5886333" cy="44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2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9F8526-2D32-4E18-B83E-196150753C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45" y="1500144"/>
            <a:ext cx="7196357" cy="508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50AA5C7-9D60-4B48-BCFD-F4EB06592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6" t="21874" r="36491" b="32110"/>
          <a:stretch/>
        </p:blipFill>
        <p:spPr>
          <a:xfrm>
            <a:off x="8179266" y="3596834"/>
            <a:ext cx="2843869" cy="29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8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1043770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DEAD12-D16C-4A9A-BF35-5959027E4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29" t="12246" r="21396" b="5917"/>
          <a:stretch/>
        </p:blipFill>
        <p:spPr>
          <a:xfrm>
            <a:off x="269845" y="1043770"/>
            <a:ext cx="8520493" cy="56700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82FB1E-1CDA-42D3-BF06-E84D3D3AF09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</p:spTree>
    <p:extLst>
      <p:ext uri="{BB962C8B-B14F-4D97-AF65-F5344CB8AC3E}">
        <p14:creationId xmlns:p14="http://schemas.microsoft.com/office/powerpoint/2010/main" val="123957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23031EC-955F-42E8-8E3C-78E7F137F1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74" y="1423451"/>
            <a:ext cx="6295418" cy="52903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FF007F-EA0B-4DB5-B10C-A28D14791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19" t="20756" r="22179" b="48653"/>
          <a:stretch/>
        </p:blipFill>
        <p:spPr>
          <a:xfrm>
            <a:off x="7897222" y="3652600"/>
            <a:ext cx="2810313" cy="28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1043770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26ED1-FD2B-4BEF-AC35-1EA67327205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  <p:pic>
        <p:nvPicPr>
          <p:cNvPr id="10" name="Zástupný obsah 7">
            <a:extLst>
              <a:ext uri="{FF2B5EF4-FFF2-40B4-BE49-F238E27FC236}">
                <a16:creationId xmlns:a16="http://schemas.microsoft.com/office/drawing/2014/main" id="{851E0B9D-B1F7-4E40-851F-1AF55E85D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7" t="11358" r="21021" b="7029"/>
          <a:stretch/>
        </p:blipFill>
        <p:spPr>
          <a:xfrm>
            <a:off x="269845" y="905070"/>
            <a:ext cx="8309626" cy="58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BFF007F-EA0B-4DB5-B10C-A28D14791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9" t="20756" r="22179" b="48653"/>
          <a:stretch/>
        </p:blipFill>
        <p:spPr>
          <a:xfrm>
            <a:off x="7897222" y="3652600"/>
            <a:ext cx="2810313" cy="2811163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CAA83DC-A9C7-46E5-A1D0-5918084561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963" y="1423451"/>
            <a:ext cx="6700345" cy="517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99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1043770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26ED1-FD2B-4BEF-AC35-1EA67327205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1120681-D204-4AB2-8423-FC910B701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81" t="31848" r="31168" b="18420"/>
          <a:stretch/>
        </p:blipFill>
        <p:spPr>
          <a:xfrm>
            <a:off x="76898" y="1887523"/>
            <a:ext cx="9118522" cy="43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6E2E0-4D95-4588-BFF7-A204EA5E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87" y="272453"/>
            <a:ext cx="10515600" cy="1187231"/>
          </a:xfrm>
        </p:spPr>
        <p:txBody>
          <a:bodyPr>
            <a:no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Nakreslete na kus papíru libovolnou rostlinu.</a:t>
            </a:r>
            <a:br>
              <a:rPr lang="cs-CZ" sz="20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Dokreslete k rostlině vše, co potřebuje ke svému životu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3CE382C-1C37-4B6D-8C6B-FD6ED1B8D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81" t="26479" r="10263" b="28377"/>
          <a:stretch/>
        </p:blipFill>
        <p:spPr>
          <a:xfrm>
            <a:off x="314496" y="2625754"/>
            <a:ext cx="11563008" cy="37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3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BFF007F-EA0B-4DB5-B10C-A28D14791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9" t="20756" r="22179" b="48653"/>
          <a:stretch/>
        </p:blipFill>
        <p:spPr>
          <a:xfrm>
            <a:off x="7897222" y="3652600"/>
            <a:ext cx="2810313" cy="2811163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94D05EC-74EB-41DB-9EAA-BF4D4276B93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3" y="1423451"/>
            <a:ext cx="6742289" cy="5290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526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1043770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26ED1-FD2B-4BEF-AC35-1EA67327205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  <p:pic>
        <p:nvPicPr>
          <p:cNvPr id="1026" name="Picture 2" descr="Grassland Ecosystem">
            <a:extLst>
              <a:ext uri="{FF2B5EF4-FFF2-40B4-BE49-F238E27FC236}">
                <a16:creationId xmlns:a16="http://schemas.microsoft.com/office/drawing/2014/main" id="{43CB46BA-FE73-4053-88A7-94D6523592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45" y="905070"/>
            <a:ext cx="8931223" cy="54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0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DDDD1E1B-3223-4592-BD53-B54FE500CD7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604" y="1423451"/>
            <a:ext cx="6813259" cy="529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A0A815-B13A-4862-B0EB-CD9F38E08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7401" r="44748" b="41040"/>
          <a:stretch/>
        </p:blipFill>
        <p:spPr>
          <a:xfrm>
            <a:off x="7955944" y="3521332"/>
            <a:ext cx="3050411" cy="30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7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1043770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26ED1-FD2B-4BEF-AC35-1EA67327205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B147F22-FB9A-4A8A-A945-D1D03B60A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87" t="13520" r="23533" b="8104"/>
          <a:stretch/>
        </p:blipFill>
        <p:spPr>
          <a:xfrm>
            <a:off x="352337" y="1043770"/>
            <a:ext cx="8447225" cy="56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6EAED23-0A27-4AFE-856A-F093A235B0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302" y="1423451"/>
            <a:ext cx="6748395" cy="529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58DCF6-E174-4EFA-B024-4434A9593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13" t="21651" r="22247" b="47645"/>
          <a:stretch/>
        </p:blipFill>
        <p:spPr>
          <a:xfrm>
            <a:off x="8003096" y="3624044"/>
            <a:ext cx="2948473" cy="29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7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97380" y="524622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26ED1-FD2B-4BEF-AC35-1EA67327205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4DD812-A309-4F52-8A2D-87C10732C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8" t="14119" r="29832" b="6105"/>
          <a:stretch/>
        </p:blipFill>
        <p:spPr>
          <a:xfrm>
            <a:off x="360727" y="981512"/>
            <a:ext cx="8296712" cy="56299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7B721ED-A49D-4E4B-A030-7A1E325DBCF7}"/>
              </a:ext>
            </a:extLst>
          </p:cNvPr>
          <p:cNvSpPr txBox="1"/>
          <p:nvPr/>
        </p:nvSpPr>
        <p:spPr>
          <a:xfrm>
            <a:off x="9619861" y="5818379"/>
            <a:ext cx="93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POUŠŤ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733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9DF0C55-943F-4282-A842-CC9B197E46A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494" y="1423451"/>
            <a:ext cx="6521645" cy="529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A4369A-8095-4B73-A4B9-FD5B3226E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60" t="45872" r="33463" b="23302"/>
          <a:stretch/>
        </p:blipFill>
        <p:spPr>
          <a:xfrm>
            <a:off x="7986319" y="3640823"/>
            <a:ext cx="2859376" cy="28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71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524622"/>
            <a:ext cx="231531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26ED1-FD2B-4BEF-AC35-1EA673272051}"/>
              </a:ext>
            </a:extLst>
          </p:cNvPr>
          <p:cNvSpPr txBox="1"/>
          <p:nvPr/>
        </p:nvSpPr>
        <p:spPr>
          <a:xfrm>
            <a:off x="9032171" y="6353116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Obrázek: Příroda 4, Fraus, Plzeň, 2019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5EE2040-F768-4E70-B0C5-6A8609AC7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5" t="13919" r="22333" b="7904"/>
          <a:stretch/>
        </p:blipFill>
        <p:spPr>
          <a:xfrm>
            <a:off x="444616" y="916092"/>
            <a:ext cx="8561207" cy="56832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A1A89C3-7076-4677-BF74-07850A882E36}"/>
              </a:ext>
            </a:extLst>
          </p:cNvPr>
          <p:cNvSpPr txBox="1"/>
          <p:nvPr/>
        </p:nvSpPr>
        <p:spPr>
          <a:xfrm>
            <a:off x="9731829" y="5775649"/>
            <a:ext cx="11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SAVANA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655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FC5838E-17CD-49BF-97E2-C9720162277C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122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klimagrafu popište podnebí daného BIOMU a rozhodněte, o který biom se jedná.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Pomocí klíčových pojmů charakterizujte MAKROKLIMA daného biomu.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7A2247-B1DF-418D-A2C9-3E860AFA1AF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37" y="1445597"/>
            <a:ext cx="6466432" cy="51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FEF850-6F7D-4176-9904-6E334E50E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35" t="24345" r="20025" b="52925"/>
          <a:stretch/>
        </p:blipFill>
        <p:spPr>
          <a:xfrm>
            <a:off x="8042988" y="3750157"/>
            <a:ext cx="2802707" cy="270662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E6B00C4-64E8-4BA0-B8C3-44C1236264A5}"/>
              </a:ext>
            </a:extLst>
          </p:cNvPr>
          <p:cNvSpPr/>
          <p:nvPr/>
        </p:nvSpPr>
        <p:spPr>
          <a:xfrm>
            <a:off x="7897222" y="2505670"/>
            <a:ext cx="2948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Proč je možné právě takto vizuálně znázornit daný biom světa.</a:t>
            </a:r>
          </a:p>
        </p:txBody>
      </p:sp>
    </p:spTree>
    <p:extLst>
      <p:ext uri="{BB962C8B-B14F-4D97-AF65-F5344CB8AC3E}">
        <p14:creationId xmlns:p14="http://schemas.microsoft.com/office/powerpoint/2010/main" val="1588481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B42E1B5-DEAD-4E53-AE2E-6DC5574F1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73" t="21778" r="25720" b="19907"/>
          <a:stretch/>
        </p:blipFill>
        <p:spPr>
          <a:xfrm>
            <a:off x="102636" y="905070"/>
            <a:ext cx="8882744" cy="587349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032FEBD-A0F8-4B7F-B3F6-03B5AEB607CE}"/>
              </a:ext>
            </a:extLst>
          </p:cNvPr>
          <p:cNvSpPr txBox="1">
            <a:spLocks/>
          </p:cNvSpPr>
          <p:nvPr/>
        </p:nvSpPr>
        <p:spPr>
          <a:xfrm>
            <a:off x="269845" y="144174"/>
            <a:ext cx="11652309" cy="76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S pomocí obrázků pojmenujte ROSTLINY a ŽIVOČICHY daného biomu.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FE33477-E7CB-4B08-BC78-EF8DDF0CF5FB}"/>
              </a:ext>
            </a:extLst>
          </p:cNvPr>
          <p:cNvSpPr/>
          <p:nvPr/>
        </p:nvSpPr>
        <p:spPr>
          <a:xfrm>
            <a:off x="9432065" y="1043770"/>
            <a:ext cx="20434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Jak jsou přizpůsobeny ROSTLINY životu v podmínkách daného biomu světa?</a:t>
            </a: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3) Jak jsou přizpůsobeni ŽIVOČICHOVÉ životu v podmínkách daného biomu světa?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393D8F5-407C-4095-8632-169328E24FD7}"/>
              </a:ext>
            </a:extLst>
          </p:cNvPr>
          <p:cNvSpPr txBox="1"/>
          <p:nvPr/>
        </p:nvSpPr>
        <p:spPr>
          <a:xfrm>
            <a:off x="9591869" y="6337527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TROP. DEŠTNÝ 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0165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50F6007-588D-4DAA-84C0-0F894876F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45" y="144173"/>
            <a:ext cx="11652309" cy="768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Rozhodněte, které názvy označují PODNEBNÁ PÁSMA, BIOMY SVĚTA a VÝZNAMNÉ ROVNOBĚŽKY</a:t>
            </a:r>
          </a:p>
          <a:p>
            <a:pPr marL="0" indent="0">
              <a:buNone/>
            </a:pPr>
            <a:endParaRPr lang="cs-CZ" sz="2000" b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F42FEA1-6503-40AD-A19F-6285DF8AF31C}"/>
              </a:ext>
            </a:extLst>
          </p:cNvPr>
          <p:cNvSpPr txBox="1"/>
          <p:nvPr/>
        </p:nvSpPr>
        <p:spPr>
          <a:xfrm>
            <a:off x="1255201" y="938825"/>
            <a:ext cx="968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PODNEBNÁ PÁSMA			(ZONÁLNÍ) BIOMY SVĚTA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2957E94-1D9F-4629-B7E3-BEF2A345DE10}"/>
              </a:ext>
            </a:extLst>
          </p:cNvPr>
          <p:cNvSpPr txBox="1"/>
          <p:nvPr/>
        </p:nvSpPr>
        <p:spPr>
          <a:xfrm>
            <a:off x="2933924" y="5270298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TROPICKÉ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E02551-FD27-4495-95E8-F66FB76D8104}"/>
              </a:ext>
            </a:extLst>
          </p:cNvPr>
          <p:cNvSpPr txBox="1"/>
          <p:nvPr/>
        </p:nvSpPr>
        <p:spPr>
          <a:xfrm>
            <a:off x="8241051" y="3969245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PAMPA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2C73EE2-C13D-48F6-B898-1DC00C58B224}"/>
              </a:ext>
            </a:extLst>
          </p:cNvPr>
          <p:cNvSpPr txBox="1"/>
          <p:nvPr/>
        </p:nvSpPr>
        <p:spPr>
          <a:xfrm>
            <a:off x="2992278" y="3199249"/>
            <a:ext cx="27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TVRDOLISTÁ VEGETACE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E93F60-3392-44E2-A929-765E80ABD18D}"/>
              </a:ext>
            </a:extLst>
          </p:cNvPr>
          <p:cNvSpPr txBox="1"/>
          <p:nvPr/>
        </p:nvSpPr>
        <p:spPr>
          <a:xfrm>
            <a:off x="2992278" y="2489675"/>
            <a:ext cx="193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TROPICKÉ STEPI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329DF7-05BC-4CFC-AA36-4BC9DBB5421B}"/>
              </a:ext>
            </a:extLst>
          </p:cNvPr>
          <p:cNvSpPr txBox="1"/>
          <p:nvPr/>
        </p:nvSpPr>
        <p:spPr>
          <a:xfrm>
            <a:off x="6189673" y="3235618"/>
            <a:ext cx="11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SAVANA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5E815-64E0-4E3F-8CDB-E5993E358400}"/>
              </a:ext>
            </a:extLst>
          </p:cNvPr>
          <p:cNvSpPr txBox="1"/>
          <p:nvPr/>
        </p:nvSpPr>
        <p:spPr>
          <a:xfrm>
            <a:off x="2905031" y="5963043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TROPICKÝ DEŠTNÝ LES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6186323-1944-456B-B60D-7429CC26F181}"/>
              </a:ext>
            </a:extLst>
          </p:cNvPr>
          <p:cNvSpPr txBox="1"/>
          <p:nvPr/>
        </p:nvSpPr>
        <p:spPr>
          <a:xfrm>
            <a:off x="9645091" y="2513709"/>
            <a:ext cx="19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HORKÉ POUŠTĚ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372170B-2479-4D1E-BCD4-4A147B0426F2}"/>
              </a:ext>
            </a:extLst>
          </p:cNvPr>
          <p:cNvSpPr txBox="1"/>
          <p:nvPr/>
        </p:nvSpPr>
        <p:spPr>
          <a:xfrm>
            <a:off x="2958166" y="1839026"/>
            <a:ext cx="254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HORKÉ POLOPOUŠTĚ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78D2A8B-634F-44A7-9983-5C1CB33FCD44}"/>
              </a:ext>
            </a:extLst>
          </p:cNvPr>
          <p:cNvSpPr txBox="1"/>
          <p:nvPr/>
        </p:nvSpPr>
        <p:spPr>
          <a:xfrm>
            <a:off x="6227679" y="5988732"/>
            <a:ext cx="22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CHLADNÉ POUŠTĚ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244366A-8C82-4DC2-AFA4-550D816FD668}"/>
              </a:ext>
            </a:extLst>
          </p:cNvPr>
          <p:cNvSpPr txBox="1"/>
          <p:nvPr/>
        </p:nvSpPr>
        <p:spPr>
          <a:xfrm>
            <a:off x="2985105" y="4573414"/>
            <a:ext cx="88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PUSTA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8FA17EC-C9F6-4B1A-9F9F-F34FE1E0CF09}"/>
              </a:ext>
            </a:extLst>
          </p:cNvPr>
          <p:cNvSpPr txBox="1"/>
          <p:nvPr/>
        </p:nvSpPr>
        <p:spPr>
          <a:xfrm>
            <a:off x="10787884" y="186787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PRÉRIE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35D2A1B-A407-487F-BEF1-C90EBECD7BBE}"/>
              </a:ext>
            </a:extLst>
          </p:cNvPr>
          <p:cNvSpPr txBox="1"/>
          <p:nvPr/>
        </p:nvSpPr>
        <p:spPr>
          <a:xfrm>
            <a:off x="4727217" y="5272892"/>
            <a:ext cx="278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LISTNATÝ OPADAVÝ LES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7FEAB07-61C9-4BB1-8753-BF5EFA0BFC62}"/>
              </a:ext>
            </a:extLst>
          </p:cNvPr>
          <p:cNvSpPr txBox="1"/>
          <p:nvPr/>
        </p:nvSpPr>
        <p:spPr>
          <a:xfrm>
            <a:off x="4603214" y="3948810"/>
            <a:ext cx="316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JEHLIČNATÝ BOREÁLNÍ LES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145E144-A497-4781-8674-E0641897D971}"/>
              </a:ext>
            </a:extLst>
          </p:cNvPr>
          <p:cNvSpPr txBox="1"/>
          <p:nvPr/>
        </p:nvSpPr>
        <p:spPr>
          <a:xfrm>
            <a:off x="10108476" y="3969245"/>
            <a:ext cx="91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TAJGA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1827637-2751-4AFC-AFC2-B90DFFB54033}"/>
              </a:ext>
            </a:extLst>
          </p:cNvPr>
          <p:cNvSpPr txBox="1"/>
          <p:nvPr/>
        </p:nvSpPr>
        <p:spPr>
          <a:xfrm>
            <a:off x="8200071" y="531124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TUNDRA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8DAEE2E-79FB-4638-81F0-9D77A7B748E1}"/>
              </a:ext>
            </a:extLst>
          </p:cNvPr>
          <p:cNvSpPr txBox="1"/>
          <p:nvPr/>
        </p:nvSpPr>
        <p:spPr>
          <a:xfrm>
            <a:off x="8543849" y="1867877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POLÁRNÍ PUSTINY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97D0895-BFC5-475F-BC14-BE3070E6BF2B}"/>
              </a:ext>
            </a:extLst>
          </p:cNvPr>
          <p:cNvSpPr txBox="1"/>
          <p:nvPr/>
        </p:nvSpPr>
        <p:spPr>
          <a:xfrm>
            <a:off x="5253611" y="2503775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SUBTROPICKÉ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998BD4F-98DE-456C-A60C-9173DDFC078C}"/>
              </a:ext>
            </a:extLst>
          </p:cNvPr>
          <p:cNvSpPr txBox="1"/>
          <p:nvPr/>
        </p:nvSpPr>
        <p:spPr>
          <a:xfrm>
            <a:off x="10019011" y="530446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MÍRNÉ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3AA7DDC-B830-4845-AFDB-6EBF1B627F5C}"/>
              </a:ext>
            </a:extLst>
          </p:cNvPr>
          <p:cNvSpPr txBox="1"/>
          <p:nvPr/>
        </p:nvSpPr>
        <p:spPr>
          <a:xfrm>
            <a:off x="9764118" y="325231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SUBPOLÁRNÍ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B4B5383-344A-49FA-BE9A-D76005F24E71}"/>
              </a:ext>
            </a:extLst>
          </p:cNvPr>
          <p:cNvSpPr txBox="1"/>
          <p:nvPr/>
        </p:nvSpPr>
        <p:spPr>
          <a:xfrm>
            <a:off x="2958166" y="3910075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POLÁRNÍ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43CCAF5-60CB-469D-B859-9C9E06176EDD}"/>
              </a:ext>
            </a:extLst>
          </p:cNvPr>
          <p:cNvSpPr txBox="1"/>
          <p:nvPr/>
        </p:nvSpPr>
        <p:spPr>
          <a:xfrm>
            <a:off x="4574739" y="4542643"/>
            <a:ext cx="154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MÍRNÉ STEPI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F199A57-0D07-44DF-BCF7-E82A752EE2DC}"/>
              </a:ext>
            </a:extLst>
          </p:cNvPr>
          <p:cNvSpPr txBox="1"/>
          <p:nvPr/>
        </p:nvSpPr>
        <p:spPr>
          <a:xfrm>
            <a:off x="9959235" y="4576586"/>
            <a:ext cx="121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MAKCHIE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5645F3A-0799-439A-87FF-AC45CB756DD9}"/>
              </a:ext>
            </a:extLst>
          </p:cNvPr>
          <p:cNvSpPr txBox="1"/>
          <p:nvPr/>
        </p:nvSpPr>
        <p:spPr>
          <a:xfrm>
            <a:off x="5641621" y="1853559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SEVERNÍ POLÁRNÍ KRUH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6B92381-69D6-4299-B7C2-0338CB9F38B8}"/>
              </a:ext>
            </a:extLst>
          </p:cNvPr>
          <p:cNvSpPr txBox="1"/>
          <p:nvPr/>
        </p:nvSpPr>
        <p:spPr>
          <a:xfrm>
            <a:off x="7273158" y="2505559"/>
            <a:ext cx="198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OBRATNÍK RAKA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DAFF28D-6492-4C14-9A66-90840AFDAD84}"/>
              </a:ext>
            </a:extLst>
          </p:cNvPr>
          <p:cNvSpPr txBox="1"/>
          <p:nvPr/>
        </p:nvSpPr>
        <p:spPr>
          <a:xfrm>
            <a:off x="8923230" y="6026308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JIŽNÍ POLÁRNÍ KRUH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4A1B2F3-D1EF-4287-A3F1-663FA6C58405}"/>
              </a:ext>
            </a:extLst>
          </p:cNvPr>
          <p:cNvSpPr txBox="1"/>
          <p:nvPr/>
        </p:nvSpPr>
        <p:spPr>
          <a:xfrm>
            <a:off x="8127161" y="3235618"/>
            <a:ext cx="10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ROVNÍK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C0B94BC1-F289-4970-9CA9-2CBBCD119160}"/>
              </a:ext>
            </a:extLst>
          </p:cNvPr>
          <p:cNvSpPr txBox="1"/>
          <p:nvPr/>
        </p:nvSpPr>
        <p:spPr>
          <a:xfrm>
            <a:off x="6744713" y="4577613"/>
            <a:ext cx="269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OBRATNÍK KOZOROHA</a:t>
            </a:r>
          </a:p>
        </p:txBody>
      </p:sp>
    </p:spTree>
    <p:extLst>
      <p:ext uri="{BB962C8B-B14F-4D97-AF65-F5344CB8AC3E}">
        <p14:creationId xmlns:p14="http://schemas.microsoft.com/office/powerpoint/2010/main" val="1633702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98041-0ED9-475D-8C0D-F521B414B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1847"/>
            <a:ext cx="10515600" cy="4073132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Poznáte biomy světa?</a:t>
            </a:r>
          </a:p>
          <a:p>
            <a:pPr marL="0" indent="0" algn="ctr">
              <a:buNone/>
            </a:pP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1) Dříve než se podíváte do svých poznámek, řekněte název biomu.</a:t>
            </a:r>
          </a:p>
          <a:p>
            <a:pPr marL="0" indent="0" algn="ctr">
              <a:buNone/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2) Poté zkontrolujte, zda byl váš tip správný. </a:t>
            </a:r>
          </a:p>
          <a:p>
            <a:pPr marL="0" indent="0" algn="ctr">
              <a:buNone/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3) Zdůvodněte, co vám pomohlo určit správný biom světa.</a:t>
            </a:r>
          </a:p>
        </p:txBody>
      </p:sp>
    </p:spTree>
    <p:extLst>
      <p:ext uri="{BB962C8B-B14F-4D97-AF65-F5344CB8AC3E}">
        <p14:creationId xmlns:p14="http://schemas.microsoft.com/office/powerpoint/2010/main" val="1203116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BE98B-97B5-48C0-8828-72543C8F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072" y="365760"/>
            <a:ext cx="892728" cy="1325563"/>
          </a:xfrm>
        </p:spPr>
        <p:txBody>
          <a:bodyPr/>
          <a:lstStyle/>
          <a:p>
            <a:pPr algn="r"/>
            <a:r>
              <a:rPr lang="cs-CZ" dirty="0"/>
              <a:t>1.</a:t>
            </a:r>
          </a:p>
        </p:txBody>
      </p:sp>
      <p:pic>
        <p:nvPicPr>
          <p:cNvPr id="5122" name="Picture 2" descr="African Savanna Pictures | Download Free Images on Unsplash">
            <a:extLst>
              <a:ext uri="{FF2B5EF4-FFF2-40B4-BE49-F238E27FC236}">
                <a16:creationId xmlns:a16="http://schemas.microsoft.com/office/drawing/2014/main" id="{4654B3A7-86EA-4C2F-B74E-EB122DFA37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01" y="2443972"/>
            <a:ext cx="6262332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romy, které hubnou? Sloni je milují | Cestovinky">
            <a:extLst>
              <a:ext uri="{FF2B5EF4-FFF2-40B4-BE49-F238E27FC236}">
                <a16:creationId xmlns:a16="http://schemas.microsoft.com/office/drawing/2014/main" id="{38CB113C-4173-400F-8A80-D15FF6E2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3" y="150220"/>
            <a:ext cx="5725547" cy="39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43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E9048-579E-48B7-889A-B5B54569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6364" y="283806"/>
            <a:ext cx="856860" cy="1325563"/>
          </a:xfrm>
        </p:spPr>
        <p:txBody>
          <a:bodyPr>
            <a:normAutofit/>
          </a:bodyPr>
          <a:lstStyle/>
          <a:p>
            <a:r>
              <a:rPr lang="cs-CZ" dirty="0"/>
              <a:t>2.</a:t>
            </a:r>
          </a:p>
        </p:txBody>
      </p:sp>
      <p:pic>
        <p:nvPicPr>
          <p:cNvPr id="7170" name="Picture 2" descr="Nebezpečné anomálie v ruské tundře mohou mít zásadní dopad na Evropu • Věda  a vesmír / inStory.cz">
            <a:extLst>
              <a:ext uri="{FF2B5EF4-FFF2-40B4-BE49-F238E27FC236}">
                <a16:creationId xmlns:a16="http://schemas.microsoft.com/office/drawing/2014/main" id="{B2788487-476A-464B-B620-46487BF132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6" y="323850"/>
            <a:ext cx="6096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uit elders tell their experience of Arctic climate change – Eye on the  Arctic">
            <a:extLst>
              <a:ext uri="{FF2B5EF4-FFF2-40B4-BE49-F238E27FC236}">
                <a16:creationId xmlns:a16="http://schemas.microsoft.com/office/drawing/2014/main" id="{0D619E31-1446-4F68-9859-BC18E339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84" y="2956476"/>
            <a:ext cx="6357913" cy="35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99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6BC78-811C-4BDC-B34B-8F983D81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7445" y="169817"/>
            <a:ext cx="772885" cy="1325563"/>
          </a:xfrm>
        </p:spPr>
        <p:txBody>
          <a:bodyPr>
            <a:normAutofit/>
          </a:bodyPr>
          <a:lstStyle/>
          <a:p>
            <a:r>
              <a:rPr lang="cs-CZ" dirty="0"/>
              <a:t>3.</a:t>
            </a:r>
          </a:p>
        </p:txBody>
      </p:sp>
      <p:pic>
        <p:nvPicPr>
          <p:cNvPr id="8194" name="Picture 2" descr="Temperate Forests : State of North America's Birds 2016">
            <a:extLst>
              <a:ext uri="{FF2B5EF4-FFF2-40B4-BE49-F238E27FC236}">
                <a16:creationId xmlns:a16="http://schemas.microsoft.com/office/drawing/2014/main" id="{1E28F50F-3F33-4C5F-8847-F582928ED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0" y="260611"/>
            <a:ext cx="6696365" cy="35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P Dubina">
            <a:extLst>
              <a:ext uri="{FF2B5EF4-FFF2-40B4-BE49-F238E27FC236}">
                <a16:creationId xmlns:a16="http://schemas.microsoft.com/office/drawing/2014/main" id="{E616B0DC-0FC3-4A37-B501-75C1240B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95" y="2799184"/>
            <a:ext cx="6752364" cy="379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6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rreal colors of fantasy landscape at mystical tropical mossy forest with  amazing jungle plants. concept for mysterious | CanStock">
            <a:extLst>
              <a:ext uri="{FF2B5EF4-FFF2-40B4-BE49-F238E27FC236}">
                <a16:creationId xmlns:a16="http://schemas.microsoft.com/office/drawing/2014/main" id="{4CE3A10B-09E6-4EBB-961B-43A2D91C28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8" y="315860"/>
            <a:ext cx="5099899" cy="50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nd Biomes - Tropical Rainforests">
            <a:extLst>
              <a:ext uri="{FF2B5EF4-FFF2-40B4-BE49-F238E27FC236}">
                <a16:creationId xmlns:a16="http://schemas.microsoft.com/office/drawing/2014/main" id="{07AD64A8-0132-4F48-975A-B37F4D31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2442974"/>
            <a:ext cx="6144209" cy="40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3146112-BB70-4E1D-A746-5EE980BC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072" y="365760"/>
            <a:ext cx="892728" cy="1325563"/>
          </a:xfrm>
        </p:spPr>
        <p:txBody>
          <a:bodyPr/>
          <a:lstStyle/>
          <a:p>
            <a:pPr algn="r"/>
            <a:r>
              <a:rPr lang="cs-CZ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242466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0211B-652F-4BB9-BDF6-CB9DCA5E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584" y="365760"/>
            <a:ext cx="782216" cy="1325563"/>
          </a:xfrm>
        </p:spPr>
        <p:txBody>
          <a:bodyPr/>
          <a:lstStyle/>
          <a:p>
            <a:r>
              <a:rPr lang="cs-CZ" dirty="0"/>
              <a:t>5.</a:t>
            </a:r>
          </a:p>
        </p:txBody>
      </p:sp>
      <p:pic>
        <p:nvPicPr>
          <p:cNvPr id="6146" name="Picture 2" descr="African Desert: snímky, stock fotografie a vektory | Shutterstock">
            <a:extLst>
              <a:ext uri="{FF2B5EF4-FFF2-40B4-BE49-F238E27FC236}">
                <a16:creationId xmlns:a16="http://schemas.microsoft.com/office/drawing/2014/main" id="{B0813135-FAB8-4D9E-9862-2E7285F86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3" y="357822"/>
            <a:ext cx="5622818" cy="4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Ving with Rex - Page 2 of 74 - Living his dream, Rex Vogel is a Snowbird  with a passion for RVing, photography, hiking, and birding.">
            <a:extLst>
              <a:ext uri="{FF2B5EF4-FFF2-40B4-BE49-F238E27FC236}">
                <a16:creationId xmlns:a16="http://schemas.microsoft.com/office/drawing/2014/main" id="{F41B861E-3500-4207-BD8F-B65FCA5F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41" y="2798730"/>
            <a:ext cx="5695982" cy="37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18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998F4-FE60-415A-9327-5B171EDF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460" y="291692"/>
            <a:ext cx="763555" cy="1325563"/>
          </a:xfrm>
        </p:spPr>
        <p:txBody>
          <a:bodyPr/>
          <a:lstStyle/>
          <a:p>
            <a:r>
              <a:rPr lang="cs-CZ" dirty="0"/>
              <a:t>6.</a:t>
            </a:r>
          </a:p>
        </p:txBody>
      </p:sp>
      <p:pic>
        <p:nvPicPr>
          <p:cNvPr id="9218" name="Picture 2" descr="Life In A Temperate Grassland">
            <a:extLst>
              <a:ext uri="{FF2B5EF4-FFF2-40B4-BE49-F238E27FC236}">
                <a16:creationId xmlns:a16="http://schemas.microsoft.com/office/drawing/2014/main" id="{5279C15C-D429-41C5-AEEC-A4BC121AE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4" y="120650"/>
            <a:ext cx="6413205" cy="41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lant Life - Temperate Grassland Tours">
            <a:extLst>
              <a:ext uri="{FF2B5EF4-FFF2-40B4-BE49-F238E27FC236}">
                <a16:creationId xmlns:a16="http://schemas.microsoft.com/office/drawing/2014/main" id="{B859036E-0429-4E2D-AA11-9996D318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08" y="2545397"/>
            <a:ext cx="7156961" cy="40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81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01E41-D971-4FA1-8138-59EB287F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155" y="309776"/>
            <a:ext cx="744894" cy="1325563"/>
          </a:xfrm>
        </p:spPr>
        <p:txBody>
          <a:bodyPr/>
          <a:lstStyle/>
          <a:p>
            <a:r>
              <a:rPr lang="cs-CZ" dirty="0"/>
              <a:t>7.</a:t>
            </a:r>
          </a:p>
        </p:txBody>
      </p:sp>
      <p:pic>
        <p:nvPicPr>
          <p:cNvPr id="10242" name="Picture 2" descr="GC7Z99E Sibirska tajga (Multi-cache) in Moravskoslezský kraj, Czechia  created by Hlavacek Team">
            <a:extLst>
              <a:ext uri="{FF2B5EF4-FFF2-40B4-BE49-F238E27FC236}">
                <a16:creationId xmlns:a16="http://schemas.microsoft.com/office/drawing/2014/main" id="{1743F379-0838-4F09-B531-C2CC6A7F3D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7" y="309776"/>
            <a:ext cx="5594350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otecting Canada's Boreal Forest | Green Living | Green Blogs">
            <a:extLst>
              <a:ext uri="{FF2B5EF4-FFF2-40B4-BE49-F238E27FC236}">
                <a16:creationId xmlns:a16="http://schemas.microsoft.com/office/drawing/2014/main" id="{6FD9173C-27C6-4E2D-B10A-15E11A1A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54" y="1968857"/>
            <a:ext cx="5987053" cy="44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5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B3852-DC36-4C18-916B-4A54E978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294" y="365760"/>
            <a:ext cx="758505" cy="1325563"/>
          </a:xfrm>
        </p:spPr>
        <p:txBody>
          <a:bodyPr/>
          <a:lstStyle/>
          <a:p>
            <a:r>
              <a:rPr lang="cs-CZ" dirty="0"/>
              <a:t>8.</a:t>
            </a:r>
          </a:p>
        </p:txBody>
      </p:sp>
      <p:pic>
        <p:nvPicPr>
          <p:cNvPr id="11266" name="Picture 2" descr="Fauna a flora Itálie | Itálie | MAHALO.cz">
            <a:extLst>
              <a:ext uri="{FF2B5EF4-FFF2-40B4-BE49-F238E27FC236}">
                <a16:creationId xmlns:a16="http://schemas.microsoft.com/office/drawing/2014/main" id="{E00151E6-BA33-4049-B1D0-425DB0498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7" y="122535"/>
            <a:ext cx="5648977" cy="350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0 důvodů, proč na dovolenou do Provence | Blog | Cestomilové.cz">
            <a:extLst>
              <a:ext uri="{FF2B5EF4-FFF2-40B4-BE49-F238E27FC236}">
                <a16:creationId xmlns:a16="http://schemas.microsoft.com/office/drawing/2014/main" id="{D65019F3-7294-4718-ABB0-15DF9A01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55370"/>
            <a:ext cx="5886333" cy="44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08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84AFB-311E-490C-B25D-9C371E95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332" y="2855193"/>
            <a:ext cx="7458512" cy="632530"/>
          </a:xfrm>
        </p:spPr>
        <p:txBody>
          <a:bodyPr>
            <a:normAutofit fontScale="90000"/>
          </a:bodyPr>
          <a:lstStyle/>
          <a:p>
            <a:r>
              <a:rPr lang="cs-CZ" dirty="0"/>
              <a:t>Užitkové rostliny SUBTROPŮ</a:t>
            </a:r>
          </a:p>
        </p:txBody>
      </p:sp>
    </p:spTree>
    <p:extLst>
      <p:ext uri="{BB962C8B-B14F-4D97-AF65-F5344CB8AC3E}">
        <p14:creationId xmlns:p14="http://schemas.microsoft.com/office/powerpoint/2010/main" val="76631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ECC8BFE8-616F-421A-B4F5-0005D09AFFF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b="6480"/>
          <a:stretch>
            <a:fillRect/>
          </a:stretch>
        </p:blipFill>
        <p:spPr bwMode="auto">
          <a:xfrm>
            <a:off x="269845" y="1521894"/>
            <a:ext cx="11652309" cy="510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F2E0CD1-56FD-4E23-9384-02330B8594DD}"/>
              </a:ext>
            </a:extLst>
          </p:cNvPr>
          <p:cNvSpPr txBox="1">
            <a:spLocks/>
          </p:cNvSpPr>
          <p:nvPr/>
        </p:nvSpPr>
        <p:spPr>
          <a:xfrm>
            <a:off x="269845" y="144173"/>
            <a:ext cx="11652309" cy="1281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 </a:t>
            </a:r>
            <a:b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Určete, které barvy na mapě odpovídají VYBRANÝM BIOMŮM SVĚTA.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Rozhodněte, na kterých SVĚTADÍLECH se tyto biomy nachází.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28506C-CE32-4E3A-9086-C44AA1061500}"/>
              </a:ext>
            </a:extLst>
          </p:cNvPr>
          <p:cNvSpPr txBox="1"/>
          <p:nvPr/>
        </p:nvSpPr>
        <p:spPr>
          <a:xfrm>
            <a:off x="10011747" y="920013"/>
            <a:ext cx="167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BIOMY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173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D9D316F-0DA8-4B14-9552-CC8770AB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1" y="91708"/>
            <a:ext cx="11929145" cy="16517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Úkol pro vás:</a:t>
            </a:r>
          </a:p>
          <a:p>
            <a:pPr marL="514350" indent="-514350">
              <a:buAutoNum type="arabicParenR"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Prohlédněte si jednotlivé produkty a pojmenujte je.</a:t>
            </a:r>
          </a:p>
          <a:p>
            <a:pPr marL="514350" indent="-514350">
              <a:buAutoNum type="arabicParenR"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Pojmenujte rostliny, ze kterých se tyto produkty získávají</a:t>
            </a:r>
          </a:p>
          <a:p>
            <a:pPr marL="514350" indent="-514350">
              <a:buAutoNum type="arabicParenR"/>
            </a:pP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Rozhodněte, které z těchto rostlin se pěstují pro SEMENA či PLODY / VONNÉ SILICE / DŘEVO či KŮRU</a:t>
            </a:r>
          </a:p>
        </p:txBody>
      </p:sp>
      <p:pic>
        <p:nvPicPr>
          <p:cNvPr id="12290" name="Picture 2" descr="Rozinky zlaté JUMBO - Vital Country">
            <a:extLst>
              <a:ext uri="{FF2B5EF4-FFF2-40B4-BE49-F238E27FC236}">
                <a16:creationId xmlns:a16="http://schemas.microsoft.com/office/drawing/2014/main" id="{045A9FFA-32DC-42DF-9826-850A9EC6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8" y="1849278"/>
            <a:ext cx="1741715" cy="13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ranátové jablko (lyofilizované) | Mixit.cz">
            <a:extLst>
              <a:ext uri="{FF2B5EF4-FFF2-40B4-BE49-F238E27FC236}">
                <a16:creationId xmlns:a16="http://schemas.microsoft.com/office/drawing/2014/main" id="{B3BA568A-7423-4069-9545-AE679119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73" y="5113100"/>
            <a:ext cx="1741716" cy="13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obkový list - Tadeášovo koření">
            <a:extLst>
              <a:ext uri="{FF2B5EF4-FFF2-40B4-BE49-F238E27FC236}">
                <a16:creationId xmlns:a16="http://schemas.microsoft.com/office/drawing/2014/main" id="{70F8DC47-4AC3-4E59-B295-F65B0E78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41" y="1875620"/>
            <a:ext cx="1741715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Alergici mají další nebezpečí: olivy | uLékaře.cz">
            <a:extLst>
              <a:ext uri="{FF2B5EF4-FFF2-40B4-BE49-F238E27FC236}">
                <a16:creationId xmlns:a16="http://schemas.microsoft.com/office/drawing/2014/main" id="{8A51AD72-4C91-4E70-9189-F704CF3F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92" y="1875620"/>
            <a:ext cx="1918996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Levanduľový olej - účinky, výroba, použitie a skúsenosti - Mediteka.sk">
            <a:extLst>
              <a:ext uri="{FF2B5EF4-FFF2-40B4-BE49-F238E27FC236}">
                <a16:creationId xmlns:a16="http://schemas.microsoft.com/office/drawing/2014/main" id="{2A6D0B12-48AA-415E-8BC7-AD6D897D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24" y="1889842"/>
            <a:ext cx="1964795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Pistácie | Mixit.cz">
            <a:extLst>
              <a:ext uri="{FF2B5EF4-FFF2-40B4-BE49-F238E27FC236}">
                <a16:creationId xmlns:a16="http://schemas.microsoft.com/office/drawing/2014/main" id="{A29D938B-5B3D-4998-86A6-BB2A3144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3" y="3486802"/>
            <a:ext cx="1741715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Organis Mandle jádra 1000 g - Organis">
            <a:extLst>
              <a:ext uri="{FF2B5EF4-FFF2-40B4-BE49-F238E27FC236}">
                <a16:creationId xmlns:a16="http://schemas.microsoft.com/office/drawing/2014/main" id="{F5D94D7A-C8C6-4257-8D80-FE81562F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04" y="3473632"/>
            <a:ext cx="1741716" cy="13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Jedlé kaštany, neboli maróny - jak si je připravit? - Blogy - ŽENY s.r.o.">
            <a:extLst>
              <a:ext uri="{FF2B5EF4-FFF2-40B4-BE49-F238E27FC236}">
                <a16:creationId xmlns:a16="http://schemas.microsoft.com/office/drawing/2014/main" id="{5533A86E-F726-4C7E-A8FE-6DCE54EE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36" y="5120116"/>
            <a:ext cx="1987827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Pomeranče BIO II. jakost 1 kg Itálie | Vegan Felicity">
            <a:extLst>
              <a:ext uri="{FF2B5EF4-FFF2-40B4-BE49-F238E27FC236}">
                <a16:creationId xmlns:a16="http://schemas.microsoft.com/office/drawing/2014/main" id="{A1308749-AC52-46FE-A4D6-1CF5A6D3E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b="10268"/>
          <a:stretch/>
        </p:blipFill>
        <p:spPr bwMode="auto">
          <a:xfrm>
            <a:off x="6920356" y="3486802"/>
            <a:ext cx="1601020" cy="13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Tymián: kuchyňská bylina, která léčí. Jeho účinky vás překvapí! • Styl /  inStory.cz">
            <a:extLst>
              <a:ext uri="{FF2B5EF4-FFF2-40B4-BE49-F238E27FC236}">
                <a16:creationId xmlns:a16="http://schemas.microsoft.com/office/drawing/2014/main" id="{B3B70222-0FA7-4553-9F6C-E186AB81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146" y="3487964"/>
            <a:ext cx="2583127" cy="131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Sušené Fíky, superpotraviny">
            <a:extLst>
              <a:ext uri="{FF2B5EF4-FFF2-40B4-BE49-F238E27FC236}">
                <a16:creationId xmlns:a16="http://schemas.microsoft.com/office/drawing/2014/main" id="{4238DEB7-4CDA-48F3-B90C-DFB4DF3D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8" y="5097985"/>
            <a:ext cx="2169110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Příklad: Zátka - slovní úloha z matematiky (4126), algebra, vyjádření  neznámé ze vzorce">
            <a:extLst>
              <a:ext uri="{FF2B5EF4-FFF2-40B4-BE49-F238E27FC236}">
                <a16:creationId xmlns:a16="http://schemas.microsoft.com/office/drawing/2014/main" id="{834D9B7F-BD52-44BB-8FF9-CACC6E5E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47" y="5113100"/>
            <a:ext cx="1343609" cy="13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Piniové oříšky 500g - ASO zdravý život s.r.o.">
            <a:extLst>
              <a:ext uri="{FF2B5EF4-FFF2-40B4-BE49-F238E27FC236}">
                <a16:creationId xmlns:a16="http://schemas.microsoft.com/office/drawing/2014/main" id="{5FC44805-E2D5-4500-BB96-27C00E85C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24388" r="3213" b="18612"/>
          <a:stretch/>
        </p:blipFill>
        <p:spPr bwMode="auto">
          <a:xfrm>
            <a:off x="2286377" y="1875620"/>
            <a:ext cx="2599233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Rýže natural dlouhozrnná | Plodyslunce.cz | ořechy, mandle, ananas a další  suché ovoce">
            <a:extLst>
              <a:ext uri="{FF2B5EF4-FFF2-40B4-BE49-F238E27FC236}">
                <a16:creationId xmlns:a16="http://schemas.microsoft.com/office/drawing/2014/main" id="{F2AB7B8A-A6C2-480F-B523-909CA279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45" y="3488594"/>
            <a:ext cx="1741715" cy="130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0" name="Picture 32" descr="Bavlník / od pabo materiál | Fler.cz">
            <a:extLst>
              <a:ext uri="{FF2B5EF4-FFF2-40B4-BE49-F238E27FC236}">
                <a16:creationId xmlns:a16="http://schemas.microsoft.com/office/drawing/2014/main" id="{2474BFB7-19C2-41AC-A9AA-F8E2193C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663" y="5113100"/>
            <a:ext cx="1343610" cy="134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99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2AEC8E-C5D2-49F1-B436-BB8890FC7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69" y="1233182"/>
            <a:ext cx="11711031" cy="49120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K prohloubení znalostí k tématu BIOMY SVĚTA můžete využít také …</a:t>
            </a:r>
          </a:p>
          <a:p>
            <a:pPr marL="0" indent="0">
              <a:buNone/>
            </a:pPr>
            <a:r>
              <a:rPr lang="cs-CZ" dirty="0"/>
              <a:t>STUDIJNÍ TEXT </a:t>
            </a:r>
            <a:r>
              <a:rPr lang="cs-CZ" dirty="0">
                <a:hlinkClick r:id="rId2"/>
              </a:rPr>
              <a:t>Biomy světa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 literatury pak například: </a:t>
            </a:r>
          </a:p>
          <a:p>
            <a:r>
              <a:rPr lang="cs-CZ" dirty="0"/>
              <a:t>Svatoňová, H. (2011). </a:t>
            </a:r>
            <a:r>
              <a:rPr lang="cs-CZ" i="1" dirty="0"/>
              <a:t>Integrovaná přírodověda</a:t>
            </a:r>
            <a:r>
              <a:rPr lang="cs-CZ" dirty="0"/>
              <a:t> (4, Počasí a podnebí.). Masarykova univerzita.</a:t>
            </a:r>
          </a:p>
          <a:p>
            <a:r>
              <a:rPr lang="cs-CZ" dirty="0" err="1"/>
              <a:t>Komanová</a:t>
            </a:r>
            <a:r>
              <a:rPr lang="cs-CZ" dirty="0"/>
              <a:t>, E., &amp; Ziegler, V. (1997). </a:t>
            </a:r>
            <a:r>
              <a:rPr lang="cs-CZ" i="1" dirty="0"/>
              <a:t>Přírodověda pro 5. ročník základní školy</a:t>
            </a:r>
            <a:r>
              <a:rPr lang="cs-CZ" dirty="0"/>
              <a:t>. </a:t>
            </a:r>
            <a:r>
              <a:rPr lang="cs-CZ" dirty="0" err="1"/>
              <a:t>Scientia</a:t>
            </a:r>
            <a:r>
              <a:rPr lang="cs-CZ" dirty="0"/>
              <a:t>.</a:t>
            </a:r>
          </a:p>
          <a:p>
            <a:r>
              <a:rPr lang="cs-CZ" dirty="0" err="1"/>
              <a:t>Miles</a:t>
            </a:r>
            <a:r>
              <a:rPr lang="cs-CZ" dirty="0"/>
              <a:t>, L., &amp; </a:t>
            </a:r>
            <a:r>
              <a:rPr lang="cs-CZ" dirty="0" err="1"/>
              <a:t>Varley</a:t>
            </a:r>
            <a:r>
              <a:rPr lang="cs-CZ" dirty="0"/>
              <a:t>, C. (1997). </a:t>
            </a:r>
            <a:r>
              <a:rPr lang="cs-CZ" i="1" dirty="0"/>
              <a:t>Zeměpisná encyklopedie</a:t>
            </a:r>
            <a:r>
              <a:rPr lang="cs-CZ" dirty="0"/>
              <a:t> (2. </a:t>
            </a:r>
            <a:r>
              <a:rPr lang="cs-CZ" dirty="0" err="1"/>
              <a:t>vyd</a:t>
            </a:r>
            <a:r>
              <a:rPr lang="cs-CZ" dirty="0"/>
              <a:t>). Mladé letá.</a:t>
            </a:r>
          </a:p>
        </p:txBody>
      </p:sp>
    </p:spTree>
    <p:extLst>
      <p:ext uri="{BB962C8B-B14F-4D97-AF65-F5344CB8AC3E}">
        <p14:creationId xmlns:p14="http://schemas.microsoft.com/office/powerpoint/2010/main" val="4131500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98041-0ED9-475D-8C0D-F521B414B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747"/>
            <a:ext cx="10515600" cy="3083231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Vyzkoušejte sami sebe:</a:t>
            </a:r>
          </a:p>
          <a:p>
            <a:pPr marL="0" indent="0" algn="ctr">
              <a:buNone/>
            </a:pP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 který biom světa se jedná?</a:t>
            </a:r>
          </a:p>
          <a:p>
            <a:pPr marL="0" indent="0" algn="ctr">
              <a:buNone/>
            </a:pP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Na každém slidu se objeví dvě fotografie představující jeden biom světa. Zapište si jeho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NÁZEV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293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BE98B-97B5-48C0-8828-72543C8F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072" y="365760"/>
            <a:ext cx="892728" cy="1325563"/>
          </a:xfrm>
        </p:spPr>
        <p:txBody>
          <a:bodyPr/>
          <a:lstStyle/>
          <a:p>
            <a:pPr algn="r"/>
            <a:r>
              <a:rPr lang="cs-CZ" dirty="0"/>
              <a:t>1.</a:t>
            </a:r>
          </a:p>
        </p:txBody>
      </p:sp>
      <p:pic>
        <p:nvPicPr>
          <p:cNvPr id="5122" name="Picture 2" descr="African Savanna Pictures | Download Free Images on Unsplash">
            <a:extLst>
              <a:ext uri="{FF2B5EF4-FFF2-40B4-BE49-F238E27FC236}">
                <a16:creationId xmlns:a16="http://schemas.microsoft.com/office/drawing/2014/main" id="{4654B3A7-86EA-4C2F-B74E-EB122DFA37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01" y="2443972"/>
            <a:ext cx="6262332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romy, které hubnou? Sloni je milují | Cestovinky">
            <a:extLst>
              <a:ext uri="{FF2B5EF4-FFF2-40B4-BE49-F238E27FC236}">
                <a16:creationId xmlns:a16="http://schemas.microsoft.com/office/drawing/2014/main" id="{38CB113C-4173-400F-8A80-D15FF6E2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3" y="150220"/>
            <a:ext cx="5725547" cy="39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630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E9048-579E-48B7-889A-B5B54569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6364" y="283806"/>
            <a:ext cx="856860" cy="1325563"/>
          </a:xfrm>
        </p:spPr>
        <p:txBody>
          <a:bodyPr>
            <a:normAutofit/>
          </a:bodyPr>
          <a:lstStyle/>
          <a:p>
            <a:r>
              <a:rPr lang="cs-CZ" dirty="0"/>
              <a:t>2.</a:t>
            </a:r>
          </a:p>
        </p:txBody>
      </p:sp>
      <p:pic>
        <p:nvPicPr>
          <p:cNvPr id="7170" name="Picture 2" descr="Nebezpečné anomálie v ruské tundře mohou mít zásadní dopad na Evropu • Věda  a vesmír / inStory.cz">
            <a:extLst>
              <a:ext uri="{FF2B5EF4-FFF2-40B4-BE49-F238E27FC236}">
                <a16:creationId xmlns:a16="http://schemas.microsoft.com/office/drawing/2014/main" id="{B2788487-476A-464B-B620-46487BF132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6" y="323850"/>
            <a:ext cx="6096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uit elders tell their experience of Arctic climate change – Eye on the  Arctic">
            <a:extLst>
              <a:ext uri="{FF2B5EF4-FFF2-40B4-BE49-F238E27FC236}">
                <a16:creationId xmlns:a16="http://schemas.microsoft.com/office/drawing/2014/main" id="{0D619E31-1446-4F68-9859-BC18E339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84" y="2956476"/>
            <a:ext cx="6357913" cy="35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1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6BC78-811C-4BDC-B34B-8F983D81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7445" y="169817"/>
            <a:ext cx="772885" cy="1325563"/>
          </a:xfrm>
        </p:spPr>
        <p:txBody>
          <a:bodyPr>
            <a:normAutofit/>
          </a:bodyPr>
          <a:lstStyle/>
          <a:p>
            <a:r>
              <a:rPr lang="cs-CZ" dirty="0"/>
              <a:t>3.</a:t>
            </a:r>
          </a:p>
        </p:txBody>
      </p:sp>
      <p:pic>
        <p:nvPicPr>
          <p:cNvPr id="8194" name="Picture 2" descr="Temperate Forests : State of North America's Birds 2016">
            <a:extLst>
              <a:ext uri="{FF2B5EF4-FFF2-40B4-BE49-F238E27FC236}">
                <a16:creationId xmlns:a16="http://schemas.microsoft.com/office/drawing/2014/main" id="{1E28F50F-3F33-4C5F-8847-F582928ED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0" y="260611"/>
            <a:ext cx="6696365" cy="35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P Dubina">
            <a:extLst>
              <a:ext uri="{FF2B5EF4-FFF2-40B4-BE49-F238E27FC236}">
                <a16:creationId xmlns:a16="http://schemas.microsoft.com/office/drawing/2014/main" id="{E616B0DC-0FC3-4A37-B501-75C1240B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95" y="2799184"/>
            <a:ext cx="6752364" cy="379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2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rreal colors of fantasy landscape at mystical tropical mossy forest with  amazing jungle plants. concept for mysterious | CanStock">
            <a:extLst>
              <a:ext uri="{FF2B5EF4-FFF2-40B4-BE49-F238E27FC236}">
                <a16:creationId xmlns:a16="http://schemas.microsoft.com/office/drawing/2014/main" id="{4CE3A10B-09E6-4EBB-961B-43A2D91C28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8" y="315860"/>
            <a:ext cx="5099899" cy="50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nd Biomes - Tropical Rainforests">
            <a:extLst>
              <a:ext uri="{FF2B5EF4-FFF2-40B4-BE49-F238E27FC236}">
                <a16:creationId xmlns:a16="http://schemas.microsoft.com/office/drawing/2014/main" id="{07AD64A8-0132-4F48-975A-B37F4D31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3" y="2442974"/>
            <a:ext cx="6144209" cy="40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3146112-BB70-4E1D-A746-5EE980BC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072" y="365760"/>
            <a:ext cx="892728" cy="1325563"/>
          </a:xfrm>
        </p:spPr>
        <p:txBody>
          <a:bodyPr/>
          <a:lstStyle/>
          <a:p>
            <a:pPr algn="r"/>
            <a:r>
              <a:rPr lang="cs-CZ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438094362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413024"/>
      </a:dk2>
      <a:lt2>
        <a:srgbClr val="E8E2E8"/>
      </a:lt2>
      <a:accent1>
        <a:srgbClr val="4DB748"/>
      </a:accent1>
      <a:accent2>
        <a:srgbClr val="72B13B"/>
      </a:accent2>
      <a:accent3>
        <a:srgbClr val="9CA742"/>
      </a:accent3>
      <a:accent4>
        <a:srgbClr val="B18E3B"/>
      </a:accent4>
      <a:accent5>
        <a:srgbClr val="C36E4D"/>
      </a:accent5>
      <a:accent6>
        <a:srgbClr val="B13B4A"/>
      </a:accent6>
      <a:hlink>
        <a:srgbClr val="B5723C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1158</Words>
  <Application>Microsoft Office PowerPoint</Application>
  <PresentationFormat>Širokoúhlá obrazovka</PresentationFormat>
  <Paragraphs>146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Avenir Next LT Pro</vt:lpstr>
      <vt:lpstr>AvenirNext LT Pro Medium</vt:lpstr>
      <vt:lpstr>BlockprintVTI</vt:lpstr>
      <vt:lpstr>BIOMY SVĚTA</vt:lpstr>
      <vt:lpstr>Úkol pro vás:  1) Nakreslete na kus papíru libovolnou rostlinu. 2) Dokreslete k rostlině vše, co potřebuje ke svému životu</vt:lpstr>
      <vt:lpstr>Prezentace aplikace PowerPoint</vt:lpstr>
      <vt:lpstr>Prezentace aplikace PowerPoint</vt:lpstr>
      <vt:lpstr>Prezentace aplikace PowerPoint</vt:lpstr>
      <vt:lpstr>1.</vt:lpstr>
      <vt:lpstr>2.</vt:lpstr>
      <vt:lpstr>3.</vt:lpstr>
      <vt:lpstr>4.</vt:lpstr>
      <vt:lpstr>5.</vt:lpstr>
      <vt:lpstr>6.</vt:lpstr>
      <vt:lpstr>7.</vt:lpstr>
      <vt:lpstr>8.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</vt:lpstr>
      <vt:lpstr>2.</vt:lpstr>
      <vt:lpstr>3.</vt:lpstr>
      <vt:lpstr>4.</vt:lpstr>
      <vt:lpstr>5.</vt:lpstr>
      <vt:lpstr>6.</vt:lpstr>
      <vt:lpstr>7.</vt:lpstr>
      <vt:lpstr>8.</vt:lpstr>
      <vt:lpstr>Užitkové rostliny SUBTROPŮ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BIOMY SVĚTA</dc:title>
  <dc:creator>Iva Frýzová</dc:creator>
  <cp:lastModifiedBy>Iva Frýzová</cp:lastModifiedBy>
  <cp:revision>17</cp:revision>
  <dcterms:created xsi:type="dcterms:W3CDTF">2021-03-21T14:56:10Z</dcterms:created>
  <dcterms:modified xsi:type="dcterms:W3CDTF">2021-03-21T17:49:37Z</dcterms:modified>
</cp:coreProperties>
</file>