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0" r:id="rId3"/>
    <p:sldId id="257" r:id="rId4"/>
    <p:sldId id="258" r:id="rId5"/>
    <p:sldId id="291" r:id="rId6"/>
    <p:sldId id="259" r:id="rId7"/>
    <p:sldId id="260" r:id="rId8"/>
    <p:sldId id="292" r:id="rId9"/>
    <p:sldId id="293" r:id="rId10"/>
    <p:sldId id="298" r:id="rId11"/>
    <p:sldId id="294" r:id="rId12"/>
    <p:sldId id="295" r:id="rId13"/>
    <p:sldId id="296" r:id="rId14"/>
    <p:sldId id="297" r:id="rId15"/>
    <p:sldId id="261" r:id="rId16"/>
    <p:sldId id="262" r:id="rId17"/>
    <p:sldId id="266" r:id="rId18"/>
    <p:sldId id="264" r:id="rId19"/>
    <p:sldId id="263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300" r:id="rId28"/>
    <p:sldId id="274" r:id="rId29"/>
    <p:sldId id="275" r:id="rId30"/>
    <p:sldId id="276" r:id="rId31"/>
    <p:sldId id="277" r:id="rId32"/>
    <p:sldId id="278" r:id="rId33"/>
    <p:sldId id="281" r:id="rId34"/>
    <p:sldId id="279" r:id="rId35"/>
    <p:sldId id="280" r:id="rId36"/>
    <p:sldId id="282" r:id="rId37"/>
    <p:sldId id="299" r:id="rId38"/>
    <p:sldId id="283" r:id="rId39"/>
    <p:sldId id="284" r:id="rId40"/>
    <p:sldId id="285" r:id="rId41"/>
    <p:sldId id="286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4660"/>
  </p:normalViewPr>
  <p:slideViewPr>
    <p:cSldViewPr snapToGrid="0">
      <p:cViewPr>
        <p:scale>
          <a:sx n="100" d="100"/>
          <a:sy n="100" d="100"/>
        </p:scale>
        <p:origin x="54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00EE-DACE-436A-9258-61E28E158EEC}" type="datetimeFigureOut">
              <a:rPr lang="cs-CZ" smtClean="0"/>
              <a:t>19.3.2021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EDB7B-FF97-484F-93FA-2C7D53ED9F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80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DB7B-FF97-484F-93FA-2C7D53ED9FE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1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4CE2-51D5-4DD1-A6C4-F8157EFC0E45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71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7E6B-7E09-4E3F-9ADE-A99B246778C4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31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839E9-FFE3-4D58-A4DF-259CF57301E8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1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80AB-D9D1-48A8-B76D-811095DBF27B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00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3B46-B0CE-4B0C-9BA7-C21D2B70A6D1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1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CA5D-AF0D-4669-8FA0-41234678CAF6}" type="datetime1">
              <a:rPr lang="cs-CZ" smtClean="0"/>
              <a:t>19.3.2021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33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CBE6-5F77-4831-97C2-F525C0F295AD}" type="datetime1">
              <a:rPr lang="cs-CZ" smtClean="0"/>
              <a:t>19.3.2021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5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0682-1B02-40C1-9198-E9E95399D6AA}" type="datetime1">
              <a:rPr lang="cs-CZ" smtClean="0"/>
              <a:t>19.3.2021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37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BE816-DCB2-462C-867B-8B52AF652579}" type="datetime1">
              <a:rPr lang="cs-CZ" smtClean="0"/>
              <a:t>19.3.2021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62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3114-A500-474D-B940-AE0286690A62}" type="datetime1">
              <a:rPr lang="cs-CZ" smtClean="0"/>
              <a:t>19.3.2021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19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F868-1D94-470A-8B05-7E34389A87EA}" type="datetime1">
              <a:rPr lang="cs-CZ" smtClean="0"/>
              <a:t>19.3.2021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3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0CACA-5E02-4649-A28E-0CBCDC9F8D6C}" type="datetime1">
              <a:rPr lang="cs-CZ" smtClean="0"/>
              <a:t>19.3.2021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0C93-7EA5-40E1-91C8-F15ABEB9FA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8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Geometrie v učivu matematiky 1. stupně ZŠ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IMAk09   Didaktika matematiky </a:t>
            </a:r>
            <a:r>
              <a:rPr lang="cs-CZ" dirty="0" smtClean="0"/>
              <a:t>2</a:t>
            </a:r>
          </a:p>
          <a:p>
            <a:r>
              <a:rPr lang="cs-CZ" dirty="0" smtClean="0"/>
              <a:t>Konzultace 19. 3. 2021</a:t>
            </a:r>
            <a:endParaRPr lang="cs-CZ" dirty="0"/>
          </a:p>
          <a:p>
            <a:r>
              <a:rPr lang="cs-CZ" dirty="0"/>
              <a:t>Růžena Blažková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72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změní obvod čtverce, když délku jeho strany zvětšíme dvakrát?</a:t>
            </a:r>
          </a:p>
          <a:p>
            <a:r>
              <a:rPr lang="cs-CZ" dirty="0" smtClean="0"/>
              <a:t>Jak se změní obvod obdélníku, když jeho délku o 5 cm zmenšíme a jeho šířku o 5 cm zvětšíme?</a:t>
            </a:r>
          </a:p>
          <a:p>
            <a:r>
              <a:rPr lang="cs-CZ" dirty="0" smtClean="0"/>
              <a:t>Jak se změní obvod obdélníku, když každou jeho stranu třikrát zvětšíme?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53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obdélníku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Motivace – kdy potřebujeme určit obsah obdélníku? Vymyslete alespoň 5 možných situací.</a:t>
            </a:r>
          </a:p>
          <a:p>
            <a:r>
              <a:rPr lang="cs-CZ" sz="3600" dirty="0" smtClean="0"/>
              <a:t>Co je obsah geometrického útvaru?</a:t>
            </a:r>
          </a:p>
          <a:p>
            <a:r>
              <a:rPr lang="cs-CZ" sz="3600" dirty="0" smtClean="0"/>
              <a:t>Obsah geometrického útvaru je nezáporné reálné číslo, které udává, kolika čtverečnými jednotkami můžeme útvar pokrýt.</a:t>
            </a:r>
          </a:p>
          <a:p>
            <a:r>
              <a:rPr lang="cs-CZ" sz="3600" dirty="0" smtClean="0"/>
              <a:t>Obsah obdélníku – počet čtverečných jednotek </a:t>
            </a:r>
          </a:p>
          <a:p>
            <a:r>
              <a:rPr lang="cs-CZ" sz="3600" dirty="0" smtClean="0"/>
              <a:t>Nezaměňujme pojmy obdélník jako množina bodů a jeho obsah jako číslo!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426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553DB0-8FEF-4304-B233-2E43A601B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obsahu pravoúhelníků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D3DB92-64F7-4D58-8E4B-3B066251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Obsah pravoúhelníku je nezáporné reálné číslo.</a:t>
            </a:r>
          </a:p>
          <a:p>
            <a:pPr marL="514350" indent="-514350">
              <a:buAutoNum type="arabicPeriod"/>
            </a:pPr>
            <a:r>
              <a:rPr lang="cs-CZ" dirty="0" smtClean="0"/>
              <a:t>Každé dva pravoúhelníky, které jsou shodné, mají obsahy sobě rovné (obrácená věta neplatí).</a:t>
            </a:r>
          </a:p>
          <a:p>
            <a:pPr marL="514350" indent="-514350">
              <a:buAutoNum type="arabicPeriod"/>
            </a:pPr>
            <a:r>
              <a:rPr lang="cs-CZ" dirty="0" smtClean="0"/>
              <a:t>Obsah geometrického útvaru, který je vytvořen sjednocením dvou pravoúhelníků, které nemají společný vnitřní bod, je roven součtu obsahů těchto pravoúhelníků.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Existuje alespoň jeden čtverec, jehož obsah je roven 1.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003897" y="4506643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8297" y="4740006"/>
            <a:ext cx="914400" cy="681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85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FA7271-A910-45A6-A200-25A77BB1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397"/>
            <a:ext cx="10515600" cy="1325563"/>
          </a:xfrm>
        </p:spPr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CCCB2B-5C2D-4928-9476-4F9070E3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sz="3500" dirty="0" smtClean="0"/>
              <a:t>Využijeme obdélníků, které měli žáci při určování obvodu obdélníku. Žáci dále dostanou čtverce o obsahu 1 cm.</a:t>
            </a:r>
          </a:p>
          <a:p>
            <a:pPr marL="0" indent="0">
              <a:buNone/>
            </a:pPr>
            <a:r>
              <a:rPr lang="cs-CZ" sz="3500" dirty="0" smtClean="0"/>
              <a:t>Úkol: pokryjte obdélník čtverečky o obsahu 1 cm čtverečný. Kolik čtverečků použijete?</a:t>
            </a:r>
          </a:p>
          <a:p>
            <a:pPr marL="0" indent="0">
              <a:buNone/>
            </a:pPr>
            <a:r>
              <a:rPr lang="cs-CZ" sz="3500" dirty="0" smtClean="0"/>
              <a:t>Podle použitých obdélníků mají děti příslušný počet řádků a sloupců čtverečků, např. </a:t>
            </a:r>
          </a:p>
          <a:p>
            <a:pPr marL="0" indent="0">
              <a:buNone/>
            </a:pPr>
            <a:r>
              <a:rPr lang="cs-CZ" sz="3500" dirty="0" smtClean="0"/>
              <a:t>3 řádky, 6 sloupců </a:t>
            </a:r>
          </a:p>
          <a:p>
            <a:pPr marL="0" indent="0">
              <a:buNone/>
            </a:pPr>
            <a:r>
              <a:rPr lang="cs-CZ" sz="3500" dirty="0" smtClean="0"/>
              <a:t>4 řádky, 5 sloupců</a:t>
            </a:r>
          </a:p>
          <a:p>
            <a:pPr marL="0" indent="0">
              <a:buNone/>
            </a:pPr>
            <a:r>
              <a:rPr lang="cs-CZ" sz="3500" dirty="0" smtClean="0"/>
              <a:t>2 řádky, 7 sloupců</a:t>
            </a:r>
          </a:p>
          <a:p>
            <a:pPr marL="0" indent="0">
              <a:buNone/>
            </a:pPr>
            <a:r>
              <a:rPr lang="cs-CZ" sz="3500" dirty="0" smtClean="0"/>
              <a:t>5 řádků, 8 sloupců</a:t>
            </a:r>
          </a:p>
          <a:p>
            <a:pPr marL="0" indent="0">
              <a:buNone/>
            </a:pPr>
            <a:r>
              <a:rPr lang="cs-CZ" sz="3500" dirty="0" smtClean="0"/>
              <a:t>Výsledek činnosti zobecníme:   </a:t>
            </a:r>
            <a:r>
              <a:rPr lang="cs-CZ" sz="3500" i="1" dirty="0" smtClean="0"/>
              <a:t>S = a · b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70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BC0B96-6E62-4516-8C8F-C79924E73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B8F15CA-F3F8-4AEA-89E1-6CD02F45A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2. Využijeme čtvercové sítě a počítáme, kolik čtverců sítě vyplní obdélník.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3. Nakreslíme obdélník, zapíšeme vzorec  </a:t>
            </a:r>
            <a:r>
              <a:rPr lang="cs-CZ" i="1" dirty="0"/>
              <a:t>S = a · </a:t>
            </a:r>
            <a:r>
              <a:rPr lang="cs-CZ" i="1" dirty="0" smtClean="0"/>
              <a:t>b. </a:t>
            </a:r>
            <a:r>
              <a:rPr lang="cs-CZ" dirty="0" smtClean="0"/>
              <a:t>V tomto případě se vytvoří nesprávná představa obsahu obdélníku – součin délek stran jako součin úseček (strana krát strana), nikoliv jako počet řádků a počet sloupců čtverečných jednotek.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Správným přístupem k vyvození pojmů obvod a obsah obdélníku můžeme přispět k tomu, aby si děti pojmy i vzorce neplety. </a:t>
            </a:r>
          </a:p>
          <a:p>
            <a:pPr marL="0" indent="0" algn="just">
              <a:buNone/>
            </a:pPr>
            <a:r>
              <a:rPr lang="cs-CZ" dirty="0" smtClean="0"/>
              <a:t>Zpočátku používáme případy, kdy jsou strany pravoúhelníku celočíselným násobkem jednotky délky, avšak můžeme poukázat na případy, kdy tomu tak není.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45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čtverce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4000" dirty="0" smtClean="0"/>
              <a:t>Přístup je analogický vyvození obsahu obdélníku. Děti použijí čtverce z předcházejících aktivit, pokládají čtverečné jednotky a na základě vlastních činností si vyvodí vztah pro obsah čtverce: </a:t>
            </a:r>
          </a:p>
          <a:p>
            <a:pPr marL="0" indent="0">
              <a:buNone/>
            </a:pPr>
            <a:r>
              <a:rPr lang="cs-CZ" sz="4000" i="1" dirty="0"/>
              <a:t> </a:t>
            </a:r>
            <a:r>
              <a:rPr lang="cs-CZ" sz="4000" i="1" dirty="0" smtClean="0"/>
              <a:t>                                        S </a:t>
            </a:r>
            <a:r>
              <a:rPr lang="cs-CZ" sz="4000" i="1" dirty="0"/>
              <a:t>= a · </a:t>
            </a:r>
            <a:r>
              <a:rPr lang="cs-CZ" sz="4000" i="1" dirty="0" smtClean="0"/>
              <a:t>a</a:t>
            </a:r>
          </a:p>
          <a:p>
            <a:pPr marL="0" indent="0">
              <a:buNone/>
            </a:pPr>
            <a:endParaRPr lang="cs-CZ" sz="4000" i="1" dirty="0"/>
          </a:p>
          <a:p>
            <a:pPr marL="0" indent="0">
              <a:buNone/>
            </a:pPr>
            <a:r>
              <a:rPr lang="cs-CZ" sz="4000" i="1" dirty="0" smtClean="0"/>
              <a:t> </a:t>
            </a:r>
            <a:endParaRPr lang="cs-CZ" sz="4000" i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738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 obsahu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Náročné učivo</a:t>
                </a:r>
              </a:p>
              <a:p>
                <a:r>
                  <a:rPr lang="cs-CZ" dirty="0" smtClean="0"/>
                  <a:t>Vytvoření představy jednotek obsahu</a:t>
                </a:r>
              </a:p>
              <a:p>
                <a:r>
                  <a:rPr lang="cs-CZ" dirty="0" smtClean="0"/>
                  <a:t>Názor</a:t>
                </a:r>
              </a:p>
              <a:p>
                <a:r>
                  <a:rPr lang="cs-CZ" dirty="0" smtClean="0"/>
                  <a:t>Základní jednotkou obsahu 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. </a:t>
                </a:r>
              </a:p>
              <a:p>
                <a:r>
                  <a:rPr lang="cs-CZ" dirty="0" smtClean="0"/>
                  <a:t>Díly: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2 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𝑚𝑚</m:t>
                        </m:r>
                      </m:e>
                      <m:sup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cs-CZ" dirty="0" smtClean="0"/>
                  <a:t>Násobky:  </a:t>
                </a:r>
                <a:r>
                  <a:rPr lang="cs-CZ" i="1" dirty="0" smtClean="0"/>
                  <a:t>ar, ha,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cs-CZ" dirty="0" smtClean="0"/>
                  <a:t>Převodní vztahy</a:t>
                </a:r>
              </a:p>
              <a:p>
                <a:r>
                  <a:rPr lang="cs-CZ" dirty="0" smtClean="0"/>
                  <a:t>Mřížka k převádění jednotek obsahu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47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1. Obvod čtverce je 28 cm. Jaký je jeho obsah?</a:t>
                </a:r>
              </a:p>
              <a:p>
                <a:endParaRPr lang="cs-CZ" dirty="0"/>
              </a:p>
              <a:p>
                <a:r>
                  <a:rPr lang="cs-CZ" dirty="0" smtClean="0"/>
                  <a:t>2. Je možné rozdělit čtverec, který má obsah 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na čtyři stejné čtverce? Jakou délku strany má jeden tento nový čtverec?</a:t>
                </a:r>
              </a:p>
              <a:p>
                <a:endParaRPr lang="cs-CZ" dirty="0"/>
              </a:p>
              <a:p>
                <a:r>
                  <a:rPr lang="cs-CZ" dirty="0" smtClean="0"/>
                  <a:t>3. Obdélník má obsah 48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. Jaké mohou být délky jeho stran (v celých centimetrech)? Který z obdélníků má nejmenší obvod?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807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Příklady,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4. Zjistěte rozměry hřišť na různé sporty (kopaná, hokej, házená, florbal, tenis, také plavecký bazén, aj.) a vypočítejte jejich obvod a obsah.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5. Kolik metrů čtverečných mají místnosti v našem bytě?  Jaká je </a:t>
            </a:r>
            <a:r>
              <a:rPr lang="cs-CZ" dirty="0"/>
              <a:t>r</a:t>
            </a:r>
            <a:r>
              <a:rPr lang="cs-CZ" dirty="0" smtClean="0"/>
              <a:t>ozloha celého bytu?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6. Čtverec </a:t>
            </a:r>
            <a:r>
              <a:rPr lang="cs-CZ" dirty="0"/>
              <a:t>m</a:t>
            </a:r>
            <a:r>
              <a:rPr lang="cs-CZ" dirty="0" smtClean="0"/>
              <a:t>á stranu dlouhou 12 cm. Obdélník má délku dvakrát větší, než je strana čtverce, šířku dvakrát menší, než je strana čtverce. Jaká je obsah obdélníku? Jaký je obsah čtverce?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32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pravoúhelníků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29491" y="203301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Konstrukce obdélníku, čtverce – jsou dány délky stran (např. a = 4 cm, b = 6 cm)</a:t>
            </a:r>
          </a:p>
          <a:p>
            <a:r>
              <a:rPr lang="cs-CZ" dirty="0" smtClean="0"/>
              <a:t>Využíváme vlastností stran obdélníku:</a:t>
            </a:r>
          </a:p>
          <a:p>
            <a:pPr>
              <a:buFontTx/>
              <a:buChar char="-"/>
            </a:pPr>
            <a:r>
              <a:rPr lang="cs-CZ" dirty="0" smtClean="0"/>
              <a:t>Protější strany jsou rovnoběžné</a:t>
            </a:r>
          </a:p>
          <a:p>
            <a:pPr>
              <a:buFontTx/>
              <a:buChar char="-"/>
            </a:pPr>
            <a:r>
              <a:rPr lang="cs-CZ" dirty="0" smtClean="0"/>
              <a:t>Sousední strany jsou na sebe kolmé</a:t>
            </a:r>
          </a:p>
          <a:p>
            <a:pPr>
              <a:buFontTx/>
              <a:buChar char="-"/>
            </a:pPr>
            <a:r>
              <a:rPr lang="cs-CZ" dirty="0" smtClean="0"/>
              <a:t>Protější strany jsou shodné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            A                   B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1054675" y="4603173"/>
            <a:ext cx="31173" cy="157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091045" y="6182591"/>
            <a:ext cx="1205346" cy="31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71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Obvod obdélníku, obvod </a:t>
            </a:r>
            <a:r>
              <a:rPr lang="cs-CZ" dirty="0"/>
              <a:t>č</a:t>
            </a:r>
            <a:r>
              <a:rPr lang="cs-CZ" dirty="0" smtClean="0"/>
              <a:t>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Motivace: co je obvod geometrického útvaru, kde se s ním setkáme v praxi?</a:t>
            </a:r>
          </a:p>
          <a:p>
            <a:endParaRPr lang="cs-CZ" dirty="0" smtClean="0"/>
          </a:p>
          <a:p>
            <a:r>
              <a:rPr lang="cs-CZ" dirty="0" smtClean="0"/>
              <a:t>Co je obvod geometrického útvaru?</a:t>
            </a:r>
          </a:p>
          <a:p>
            <a:endParaRPr lang="cs-CZ" dirty="0" smtClean="0"/>
          </a:p>
          <a:p>
            <a:r>
              <a:rPr lang="cs-CZ" dirty="0" smtClean="0"/>
              <a:t>Obvod geometrického útvaru je nezáporné reálné číslo, které udává délku jeho hranice.</a:t>
            </a:r>
          </a:p>
          <a:p>
            <a:endParaRPr lang="cs-CZ" dirty="0" smtClean="0"/>
          </a:p>
          <a:p>
            <a:r>
              <a:rPr lang="cs-CZ" dirty="0" smtClean="0"/>
              <a:t>Pozor! Nezaměňovat pojmy hranice geometrického útvaru – množina bodů (např. ohrádka, „to, co je okolo“, …) a velikost této hranice - obvod geometrického útvaru jako číslo. Píšeme např. </a:t>
            </a:r>
            <a:r>
              <a:rPr lang="cs-CZ" i="1" dirty="0" smtClean="0"/>
              <a:t>o </a:t>
            </a:r>
            <a:r>
              <a:rPr lang="cs-CZ" dirty="0" smtClean="0"/>
              <a:t>= 28 cm.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339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konstrukční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dána přímka </a:t>
            </a:r>
            <a:r>
              <a:rPr lang="cs-CZ" i="1" dirty="0" smtClean="0"/>
              <a:t>p</a:t>
            </a:r>
            <a:r>
              <a:rPr lang="cs-CZ" dirty="0" smtClean="0"/>
              <a:t> a bod D, který neleží na přímce </a:t>
            </a:r>
            <a:r>
              <a:rPr lang="cs-CZ" i="1" dirty="0" smtClean="0"/>
              <a:t>p</a:t>
            </a:r>
            <a:r>
              <a:rPr lang="cs-CZ" dirty="0" smtClean="0"/>
              <a:t>.  Narýsujte čtverec ABCD tak, aby strana AB ležela na přímce </a:t>
            </a:r>
            <a:r>
              <a:rPr lang="cs-CZ" i="1" dirty="0" smtClean="0"/>
              <a:t>p.</a:t>
            </a:r>
          </a:p>
          <a:p>
            <a:endParaRPr lang="cs-CZ" i="1" dirty="0"/>
          </a:p>
          <a:p>
            <a:pPr algn="just"/>
            <a:r>
              <a:rPr lang="cs-CZ" dirty="0" smtClean="0"/>
              <a:t>Je dána přímka </a:t>
            </a:r>
            <a:r>
              <a:rPr lang="cs-CZ" i="1" dirty="0" smtClean="0"/>
              <a:t>p,</a:t>
            </a:r>
            <a:r>
              <a:rPr lang="cs-CZ" dirty="0" smtClean="0"/>
              <a:t> na přímce </a:t>
            </a:r>
            <a:r>
              <a:rPr lang="cs-CZ" i="1" dirty="0" smtClean="0"/>
              <a:t>p </a:t>
            </a:r>
            <a:r>
              <a:rPr lang="cs-CZ" dirty="0" smtClean="0"/>
              <a:t>je dán bod K a mimo přímku bod M. Sestrojte obdélník KLMN tak, aby strana KL ležela na přímce </a:t>
            </a:r>
            <a:r>
              <a:rPr lang="cs-CZ" i="1" dirty="0" smtClean="0"/>
              <a:t>p. </a:t>
            </a:r>
            <a:r>
              <a:rPr lang="cs-CZ" dirty="0" smtClean="0"/>
              <a:t>Jak je třeba volit bod M, aby bylo možné obdélník sestrojit?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Jsou dány dvě různoběžné přímky </a:t>
            </a:r>
            <a:r>
              <a:rPr lang="cs-CZ" i="1" dirty="0" smtClean="0"/>
              <a:t>a, b</a:t>
            </a:r>
            <a:r>
              <a:rPr lang="cs-CZ" dirty="0" smtClean="0"/>
              <a:t> a bod C, který neleží na žádné z přímek. Narýsujte obdélník ABCD tak, aby strana AB ležela na přímce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bod D byl bodem přímky </a:t>
            </a:r>
            <a:r>
              <a:rPr lang="cs-CZ" i="1" dirty="0" smtClean="0"/>
              <a:t>b</a:t>
            </a:r>
            <a:r>
              <a:rPr lang="cs-CZ" dirty="0"/>
              <a:t>.</a:t>
            </a:r>
            <a:r>
              <a:rPr lang="cs-CZ" dirty="0" smtClean="0"/>
              <a:t>                    +C   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6972301" y="5899150"/>
            <a:ext cx="1527463" cy="467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6328064" y="5330537"/>
            <a:ext cx="426027" cy="696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36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Je dán obdélník ABCD. Sestrojte rovnoramenný trojúhelník ABE </a:t>
            </a:r>
            <a:r>
              <a:rPr lang="cs-CZ" dirty="0"/>
              <a:t>se základnou BE tak, aby bod E ležel na straně DC.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smtClean="0"/>
              <a:t>Jsou dány dvě různoběžné přímky  </a:t>
            </a:r>
            <a:r>
              <a:rPr lang="cs-CZ" i="1" dirty="0" smtClean="0"/>
              <a:t>p, s. </a:t>
            </a:r>
            <a:r>
              <a:rPr lang="cs-CZ" dirty="0" smtClean="0"/>
              <a:t>Na přímce </a:t>
            </a:r>
            <a:r>
              <a:rPr lang="cs-CZ" i="1" dirty="0" smtClean="0"/>
              <a:t>p</a:t>
            </a:r>
            <a:r>
              <a:rPr lang="cs-CZ" dirty="0" smtClean="0"/>
              <a:t> je dán bod B. Narýsujte obdélník ABCD tak, aby jeho vrcholy A </a:t>
            </a:r>
            <a:r>
              <a:rPr lang="cs-CZ" dirty="0" err="1" smtClean="0"/>
              <a:t>a</a:t>
            </a:r>
            <a:r>
              <a:rPr lang="cs-CZ" dirty="0" smtClean="0"/>
              <a:t> C ležely na přímce </a:t>
            </a:r>
            <a:r>
              <a:rPr lang="cs-CZ" i="1" dirty="0" smtClean="0"/>
              <a:t>s.</a:t>
            </a:r>
          </a:p>
          <a:p>
            <a:pPr algn="just"/>
            <a:endParaRPr lang="cs-CZ" i="1" dirty="0" smtClean="0"/>
          </a:p>
          <a:p>
            <a:pPr algn="just"/>
            <a:r>
              <a:rPr lang="cs-CZ" dirty="0" smtClean="0"/>
              <a:t>Jsou dány dvě různoběžné přímky  </a:t>
            </a:r>
            <a:r>
              <a:rPr lang="cs-CZ" i="1" dirty="0" smtClean="0"/>
              <a:t>a, b</a:t>
            </a:r>
            <a:r>
              <a:rPr lang="cs-CZ" dirty="0" smtClean="0"/>
              <a:t>, jejich průsečík označte P. Na každé z polopřímek s počátkem P zvolte postupně body K, L, M, N. Narýsujte úsečky KL, LM, MN, NK a sestrojte jejich středy. Středy úseček označte  postupně A, B, C, D. Narýsujte čtyřúhelník ABCD.  Co o tomto čtyřúhelníku můžeme říci? Co v případě, že přímky budou  na sebe kolmé? Co v případě, že body K, L, M, N budou mít od počátku stejnou vzdálenost? Zdůvodněte.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956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Jsou dány dvě různoběžné přímky  </a:t>
            </a:r>
            <a:r>
              <a:rPr lang="cs-CZ" i="1" dirty="0"/>
              <a:t>a, b</a:t>
            </a:r>
            <a:r>
              <a:rPr lang="cs-CZ" dirty="0"/>
              <a:t>, jejich průsečík označte P. Na každé z polopřímek s počátkem P zvolte postupně body K, L, M, </a:t>
            </a:r>
            <a:r>
              <a:rPr lang="cs-CZ" dirty="0" smtClean="0"/>
              <a:t>N a narýsujte čtyřúhelník KLMN.  </a:t>
            </a:r>
            <a:r>
              <a:rPr lang="cs-CZ" dirty="0"/>
              <a:t>Sestrojte středy úseček </a:t>
            </a:r>
            <a:r>
              <a:rPr lang="cs-CZ" dirty="0" smtClean="0"/>
              <a:t>PL</a:t>
            </a:r>
            <a:r>
              <a:rPr lang="cs-CZ" dirty="0"/>
              <a:t>, </a:t>
            </a:r>
            <a:r>
              <a:rPr lang="cs-CZ" dirty="0" smtClean="0"/>
              <a:t>PM</a:t>
            </a:r>
            <a:r>
              <a:rPr lang="cs-CZ" dirty="0"/>
              <a:t>, </a:t>
            </a:r>
            <a:r>
              <a:rPr lang="cs-CZ" dirty="0" smtClean="0"/>
              <a:t>PN</a:t>
            </a:r>
            <a:r>
              <a:rPr lang="cs-CZ" dirty="0"/>
              <a:t>, </a:t>
            </a:r>
            <a:r>
              <a:rPr lang="cs-CZ" dirty="0" smtClean="0"/>
              <a:t>PK</a:t>
            </a:r>
            <a:r>
              <a:rPr lang="cs-CZ" dirty="0"/>
              <a:t>. Označte je postupně A, B, C, D. Narýsujte čtyřúhelník ABCD.  Co o tomto čtyřúhelníku můžeme říci? Co v případě, že přímky budou  na sebe kolmé? Co v případě, že body K, L, M, N budou mít od počátku stejnou vzdálenost</a:t>
            </a:r>
            <a:r>
              <a:rPr lang="cs-CZ" dirty="0" smtClean="0"/>
              <a:t>? Zdůvodněte.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780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– kde se setkáváme s kružnicí, kde se setkáváme s kruhem</a:t>
            </a:r>
          </a:p>
          <a:p>
            <a:r>
              <a:rPr lang="cs-CZ" dirty="0" smtClean="0"/>
              <a:t>Pozor – rozdíl mezi kružnicí a kruhem!</a:t>
            </a:r>
          </a:p>
          <a:p>
            <a:r>
              <a:rPr lang="cs-CZ" dirty="0" smtClean="0"/>
              <a:t>K zavedení těchto pojmů můžeme využít aktivity žáků:</a:t>
            </a:r>
          </a:p>
          <a:p>
            <a:r>
              <a:rPr lang="cs-CZ" dirty="0" smtClean="0"/>
              <a:t>Obkreslování mincí, kruhů – ukázat – čára je kružnice, vybarvit – kruh</a:t>
            </a:r>
          </a:p>
          <a:p>
            <a:r>
              <a:rPr lang="cs-CZ" dirty="0" smtClean="0"/>
              <a:t>Zapíchnout kolík a provázkem, vyznačit kruh</a:t>
            </a:r>
          </a:p>
          <a:p>
            <a:pPr algn="just"/>
            <a:r>
              <a:rPr lang="cs-CZ" dirty="0" smtClean="0"/>
              <a:t>Zvolit bod S a rýsovat úsečky SA, SB, SC, … tak, aby byly všechny shodné  - aby měly stejnou délku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672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Na základě aktivit můžeme přiblížit tyto geometrické útvary – vytvořit představu v duchu správných definic.</a:t>
                </a:r>
              </a:p>
              <a:p>
                <a:endParaRPr lang="cs-CZ" dirty="0"/>
              </a:p>
              <a:p>
                <a:r>
                  <a:rPr lang="cs-CZ" dirty="0" smtClean="0"/>
                  <a:t>Definice – s využitím shodnosti</a:t>
                </a:r>
              </a:p>
              <a:p>
                <a:pPr algn="just"/>
                <a:r>
                  <a:rPr lang="cs-CZ" dirty="0" smtClean="0"/>
                  <a:t>Je dána úsečka AB a bod S. Kružnice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je množina všech bodů X </a:t>
                </a:r>
                <a:r>
                  <a:rPr lang="cs-CZ" b="1" dirty="0" smtClean="0"/>
                  <a:t>v rovině</a:t>
                </a:r>
                <a:r>
                  <a:rPr lang="cs-CZ" dirty="0" smtClean="0"/>
                  <a:t>,  pro které platí SX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cs-CZ" dirty="0" smtClean="0"/>
                  <a:t> AB.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 smtClean="0"/>
                  <a:t>Je dána úsečka AB a bod S. Kruh </a:t>
                </a:r>
                <a:r>
                  <a:rPr lang="cs-CZ" i="1" dirty="0" smtClean="0"/>
                  <a:t>K</a:t>
                </a:r>
                <a:r>
                  <a:rPr lang="cs-CZ" dirty="0" smtClean="0"/>
                  <a:t> je množina všech bodů X </a:t>
                </a:r>
                <a:r>
                  <a:rPr lang="cs-CZ" b="1" dirty="0" smtClean="0"/>
                  <a:t>v rovině</a:t>
                </a:r>
                <a:r>
                  <a:rPr lang="cs-CZ" dirty="0" smtClean="0"/>
                  <a:t>, pro které platí: bod X náleží úsečkám SY a SY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159" b="-1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2837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Kružnice,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Definice pomocí vzdálenosti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Je dán bod S a reálné číslo r &gt; 0. Kružnice </a:t>
            </a:r>
            <a:r>
              <a:rPr lang="cs-CZ" i="1" dirty="0" smtClean="0"/>
              <a:t>k</a:t>
            </a:r>
            <a:r>
              <a:rPr lang="cs-CZ" dirty="0" smtClean="0"/>
              <a:t> je množina všech bodů X v rovině, pro které platí, že jejich vzdálenost od bodu S je r.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Je dán bod S a reálné číslo r &gt; 0. </a:t>
            </a:r>
            <a:r>
              <a:rPr lang="cs-CZ" dirty="0" smtClean="0"/>
              <a:t>Kruh </a:t>
            </a:r>
            <a:r>
              <a:rPr lang="cs-CZ" i="1" dirty="0" smtClean="0"/>
              <a:t>K</a:t>
            </a:r>
            <a:r>
              <a:rPr lang="cs-CZ" dirty="0" smtClean="0"/>
              <a:t> </a:t>
            </a:r>
            <a:r>
              <a:rPr lang="cs-CZ" dirty="0"/>
              <a:t>je množina všech bodů X v rovině, pro které platí, že jejich vzdálenost od bodu S </a:t>
            </a:r>
            <a:r>
              <a:rPr lang="cs-CZ" dirty="0" smtClean="0"/>
              <a:t>je menší nebo rovna </a:t>
            </a:r>
            <a:r>
              <a:rPr lang="cs-CZ" dirty="0"/>
              <a:t>r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812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Střed</a:t>
            </a:r>
            <a:r>
              <a:rPr lang="cs-CZ" dirty="0" smtClean="0"/>
              <a:t> kružnice, kruhu             bod S</a:t>
            </a:r>
          </a:p>
          <a:p>
            <a:endParaRPr lang="cs-CZ" dirty="0" smtClean="0"/>
          </a:p>
          <a:p>
            <a:r>
              <a:rPr lang="cs-CZ" b="1" dirty="0" smtClean="0"/>
              <a:t>Poloměr</a:t>
            </a:r>
            <a:r>
              <a:rPr lang="cs-CZ" dirty="0" smtClean="0"/>
              <a:t> kružnice, kruhu        - úsečka SX, jejími krajními body jsou bos S a libovolný bod kružnice  -   označujeme r (</a:t>
            </a:r>
            <a:r>
              <a:rPr lang="cs-CZ" dirty="0" err="1" smtClean="0"/>
              <a:t>radius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- velikost této úsečky r = 4 cm</a:t>
            </a:r>
          </a:p>
          <a:p>
            <a:endParaRPr lang="cs-CZ" dirty="0" smtClean="0"/>
          </a:p>
          <a:p>
            <a:r>
              <a:rPr lang="cs-CZ" b="1" dirty="0" smtClean="0"/>
              <a:t>Průměr</a:t>
            </a:r>
            <a:r>
              <a:rPr lang="cs-CZ" dirty="0" smtClean="0"/>
              <a:t> kružnice, kruhu          - úsečka, jejími krajními body jsou dva body kružnice a prochází středem kružnice, kruhu – označujeme d (</a:t>
            </a:r>
            <a:r>
              <a:rPr lang="cs-CZ" dirty="0" err="1" smtClean="0"/>
              <a:t>diameter</a:t>
            </a:r>
            <a:r>
              <a:rPr lang="cs-CZ" dirty="0" smtClean="0"/>
              <a:t>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- velikost této úsečky  d = 8 cm</a:t>
            </a:r>
          </a:p>
          <a:p>
            <a:r>
              <a:rPr lang="cs-CZ" dirty="0" smtClean="0"/>
              <a:t>Platí: d = 2r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96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8175" y="410368"/>
            <a:ext cx="10515600" cy="1325563"/>
          </a:xfrm>
        </p:spPr>
        <p:txBody>
          <a:bodyPr/>
          <a:lstStyle/>
          <a:p>
            <a:r>
              <a:rPr lang="cs-CZ" dirty="0" smtClean="0"/>
              <a:t>Pojmy - upevnění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Vyznač body, které náleží kružnici</a:t>
            </a:r>
          </a:p>
          <a:p>
            <a:r>
              <a:rPr lang="cs-CZ" dirty="0" smtClean="0"/>
              <a:t>Vyznač body, které náleží kruhu</a:t>
            </a:r>
          </a:p>
          <a:p>
            <a:r>
              <a:rPr lang="cs-CZ" dirty="0" smtClean="0"/>
              <a:t>Vyznač body, které nenáleží kružnici ani kruhu</a:t>
            </a:r>
          </a:p>
          <a:p>
            <a:r>
              <a:rPr lang="cs-CZ" dirty="0" smtClean="0"/>
              <a:t>Vyznač body, které náleží kruhu, ale nenáleží kružnici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 můžete vyznačit kruhový </a:t>
            </a:r>
            <a:r>
              <a:rPr lang="cs-CZ" dirty="0"/>
              <a:t>z</a:t>
            </a:r>
            <a:r>
              <a:rPr lang="cs-CZ" dirty="0" smtClean="0"/>
              <a:t>áhon o průměru tři metry?</a:t>
            </a:r>
          </a:p>
          <a:p>
            <a:r>
              <a:rPr lang="cs-CZ" dirty="0" smtClean="0"/>
              <a:t> Jak byste snadno vystřihli kruh z papíru tvaru </a:t>
            </a:r>
            <a:r>
              <a:rPr lang="cs-CZ" dirty="0" err="1" smtClean="0"/>
              <a:t>čverce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52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Oblouk</a:t>
            </a:r>
            <a:r>
              <a:rPr lang="cs-CZ" dirty="0" smtClean="0"/>
              <a:t> kružnice – Dva různé body kružnice  (např. A, B) rozdělí kružnici na dva oblouky. Body A, B jsou krajní body oblouku. Oblouk, který uvažuji, vyznačím buď barevně nebo pomocí dalšího bodu oblouku. </a:t>
            </a:r>
          </a:p>
          <a:p>
            <a:pPr algn="just"/>
            <a:r>
              <a:rPr lang="cs-CZ" b="1" dirty="0" smtClean="0"/>
              <a:t>Půlkružnice</a:t>
            </a:r>
            <a:r>
              <a:rPr lang="cs-CZ" dirty="0" smtClean="0"/>
              <a:t> – body, které vyznačují oblouk, leží na průměru. Oba oblouky jsou shodné.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Půlkruh – </a:t>
            </a:r>
            <a:r>
              <a:rPr lang="cs-CZ" dirty="0" smtClean="0"/>
              <a:t>společná část (průnik) kruhu a poloroviny, jejíž hraniční přímka prochází středem kruhu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223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Rýsování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Libovolně, obrázky – zvládnutí techniky práce s kružítkem</a:t>
            </a:r>
          </a:p>
          <a:p>
            <a:r>
              <a:rPr lang="cs-CZ" dirty="0" smtClean="0"/>
              <a:t>Kružnice s daným středem</a:t>
            </a:r>
          </a:p>
          <a:p>
            <a:r>
              <a:rPr lang="cs-CZ" dirty="0" smtClean="0"/>
              <a:t>Kružnice s daným středem a daným poloměrem</a:t>
            </a:r>
          </a:p>
          <a:p>
            <a:r>
              <a:rPr lang="cs-CZ" dirty="0" smtClean="0"/>
              <a:t>Kružnice s daným středem a procházející daným bodem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1. Vyvození vztahů samotnými žáky.</a:t>
            </a:r>
          </a:p>
          <a:p>
            <a:pPr lvl="0"/>
            <a:r>
              <a:rPr lang="cs-CZ" dirty="0" smtClean="0"/>
              <a:t>Žáci dostanou různé obdélníky délkou stran v centimetrech (např. </a:t>
            </a:r>
          </a:p>
          <a:p>
            <a:pPr lvl="0"/>
            <a:r>
              <a:rPr lang="cs-CZ" dirty="0" smtClean="0"/>
              <a:t>3 cm    6 cm</a:t>
            </a:r>
          </a:p>
          <a:p>
            <a:pPr lvl="0"/>
            <a:r>
              <a:rPr lang="cs-CZ" dirty="0" smtClean="0"/>
              <a:t>4 cm    5 cm</a:t>
            </a:r>
          </a:p>
          <a:p>
            <a:pPr lvl="0"/>
            <a:r>
              <a:rPr lang="cs-CZ" dirty="0" smtClean="0"/>
              <a:t>2 cm     7 cm</a:t>
            </a:r>
          </a:p>
          <a:p>
            <a:pPr lvl="0"/>
            <a:r>
              <a:rPr lang="cs-CZ" dirty="0" smtClean="0"/>
              <a:t>5 cm     8 cm</a:t>
            </a:r>
          </a:p>
          <a:p>
            <a:pPr lvl="0"/>
            <a:r>
              <a:rPr lang="cs-CZ" dirty="0" smtClean="0"/>
              <a:t>Dále dostanou papírové měřítko (nebo jiné měřidlo, např. pravítko s měřítkem).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6592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kružnice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2336" y="1847850"/>
            <a:ext cx="10515600" cy="4351338"/>
          </a:xfrm>
        </p:spPr>
        <p:txBody>
          <a:bodyPr/>
          <a:lstStyle/>
          <a:p>
            <a:r>
              <a:rPr lang="cs-CZ" dirty="0" smtClean="0"/>
              <a:t>Kružnice a přímka </a:t>
            </a:r>
            <a:r>
              <a:rPr lang="cs-CZ" b="1" dirty="0" smtClean="0"/>
              <a:t>n</a:t>
            </a:r>
            <a:r>
              <a:rPr lang="cs-CZ" dirty="0" smtClean="0"/>
              <a:t>emají společné body  - vnější přímka kružnice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485159" y="2942864"/>
            <a:ext cx="1167246" cy="10806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4177145" y="3148445"/>
            <a:ext cx="1215737" cy="2389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068782" y="3483191"/>
            <a:ext cx="1636568" cy="104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8816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kružnice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Kružnice a přímka mají společný právě jeden bod - tečna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 flipV="1">
            <a:off x="3181349" y="2581274"/>
            <a:ext cx="1438275" cy="1314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2962273" y="3403598"/>
            <a:ext cx="1876425" cy="134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900485" y="32384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00485" y="3238499"/>
            <a:ext cx="371476" cy="542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697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kružnice a přímky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Kružnice má s přímkou společné dva body - sečna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Růžena Blažková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286124" y="3305175"/>
            <a:ext cx="1438275" cy="1314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2952750" y="3305175"/>
            <a:ext cx="2105025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164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kruhu a přímky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 smtClean="0"/>
              <a:t>Kruh má s přímkou společnou úsečku - tětiva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809874" y="2638425"/>
            <a:ext cx="1590675" cy="14676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 flipH="1">
            <a:off x="3333750" y="2638425"/>
            <a:ext cx="1066799" cy="2019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4108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02269"/>
            <a:ext cx="10515600" cy="4351338"/>
          </a:xfrm>
        </p:spPr>
        <p:txBody>
          <a:bodyPr/>
          <a:lstStyle/>
          <a:p>
            <a:r>
              <a:rPr lang="cs-CZ" dirty="0" smtClean="0"/>
              <a:t>Kružnice nemají společný bod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Kružnice mají společný bod, dotýkají se vně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914525" y="260941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90925" y="3333750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000250" y="4505325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933700" y="4660106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514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Kružnice se protínají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Kružnice se dotýkají uvnitř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581275" y="3396457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4525" y="310515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914525" y="5262563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2200275" y="5417344"/>
            <a:ext cx="628650" cy="604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58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kružnic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kružnice je ve vnitřní oblasti druhé kružnice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Soustředné kružnice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2133600" y="2761817"/>
            <a:ext cx="62865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1914525" y="2609417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133600" y="4800167"/>
            <a:ext cx="942975" cy="10672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2371725" y="5105183"/>
            <a:ext cx="47625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2714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kruhu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Kruhová úseč </a:t>
            </a:r>
          </a:p>
          <a:p>
            <a:r>
              <a:rPr lang="cs-CZ" dirty="0" smtClean="0"/>
              <a:t>Kruhová výseč</a:t>
            </a:r>
          </a:p>
          <a:p>
            <a:r>
              <a:rPr lang="cs-CZ" dirty="0" smtClean="0"/>
              <a:t>Mezikruží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82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Narýsujte kružnici se středem S. Narýsujte dva různé průměry této kružnice. Průsečíky průměrů s kružnicí označte postupně A, B, C, D. Co můžete říci o čtyřúhelníku ABCD?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Narýsujte libovolný trojúhelník KLM. Sestrojte středy jeho stran a narýsujte osy jeho stran. Průsečík os stran označte S. Sestrojte kružnici, která má střed v bodě S a prochází bodem K. Kterými dalšími body trojúhelníku kružnice prochází?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Je dána úsečka AB. Narýsujte kružnici </a:t>
            </a:r>
            <a:r>
              <a:rPr lang="cs-CZ" i="1" dirty="0" smtClean="0"/>
              <a:t>k</a:t>
            </a:r>
            <a:r>
              <a:rPr lang="cs-CZ" dirty="0" smtClean="0"/>
              <a:t> tak, aby úsečka AB byla jejím průměrem.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</a:p>
          <a:p>
            <a:pPr marL="0" indent="0" algn="just">
              <a:buNone/>
            </a:pPr>
            <a:r>
              <a:rPr lang="cs-CZ" dirty="0" smtClean="0"/>
              <a:t>                                  A                             B        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419475" y="5457825"/>
            <a:ext cx="19335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1276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dána přímka </a:t>
            </a:r>
            <a:r>
              <a:rPr lang="cs-CZ" i="1" dirty="0" smtClean="0"/>
              <a:t>p</a:t>
            </a:r>
            <a:r>
              <a:rPr lang="cs-CZ" dirty="0" smtClean="0"/>
              <a:t> a dva různé body S, A. </a:t>
            </a:r>
            <a:r>
              <a:rPr lang="cs-CZ" dirty="0" smtClean="0"/>
              <a:t>Narýsujte kružnici </a:t>
            </a:r>
            <a:r>
              <a:rPr lang="cs-CZ" i="1" dirty="0" smtClean="0"/>
              <a:t>k</a:t>
            </a:r>
            <a:r>
              <a:rPr lang="cs-CZ" dirty="0" smtClean="0"/>
              <a:t>, která má střed v bodě S a prochází bodem A. </a:t>
            </a:r>
            <a:r>
              <a:rPr lang="cs-CZ" dirty="0" smtClean="0"/>
              <a:t> Zvolte polohu bodu A tak, aby:</a:t>
            </a:r>
          </a:p>
          <a:p>
            <a:r>
              <a:rPr lang="cs-CZ" dirty="0"/>
              <a:t>a</a:t>
            </a:r>
            <a:r>
              <a:rPr lang="cs-CZ" dirty="0" smtClean="0"/>
              <a:t>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neměla společný bod</a:t>
            </a:r>
          </a:p>
          <a:p>
            <a:r>
              <a:rPr lang="cs-CZ" dirty="0" smtClean="0"/>
              <a:t>b)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 smtClean="0"/>
              <a:t>měla právě jeden </a:t>
            </a:r>
            <a:r>
              <a:rPr lang="cs-CZ" dirty="0"/>
              <a:t>společný bod</a:t>
            </a:r>
          </a:p>
          <a:p>
            <a:r>
              <a:rPr lang="cs-CZ" dirty="0" smtClean="0"/>
              <a:t>c) </a:t>
            </a:r>
            <a:r>
              <a:rPr lang="cs-CZ" dirty="0"/>
              <a:t>kružnice </a:t>
            </a:r>
            <a:r>
              <a:rPr lang="cs-CZ" i="1" dirty="0"/>
              <a:t>k</a:t>
            </a:r>
            <a:r>
              <a:rPr lang="cs-CZ" dirty="0"/>
              <a:t> s přímkou </a:t>
            </a:r>
            <a:r>
              <a:rPr lang="cs-CZ" i="1" dirty="0"/>
              <a:t>p</a:t>
            </a:r>
            <a:r>
              <a:rPr lang="cs-CZ" dirty="0"/>
              <a:t> </a:t>
            </a:r>
            <a:r>
              <a:rPr lang="cs-CZ" dirty="0" smtClean="0"/>
              <a:t>měla dva společné body.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7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Úkol: </a:t>
            </a:r>
          </a:p>
          <a:p>
            <a:r>
              <a:rPr lang="cs-CZ" dirty="0" smtClean="0"/>
              <a:t>Kdyby váš obdélník byl např. zahrada, kolik metrů plotu byste potřebovali k oplocení ?</a:t>
            </a:r>
          </a:p>
          <a:p>
            <a:r>
              <a:rPr lang="cs-CZ" dirty="0" smtClean="0"/>
              <a:t>Kdyby váš obdélník byl pokoj, kolik metrů lišty byste potřebovali k olištování ?</a:t>
            </a:r>
          </a:p>
          <a:p>
            <a:endParaRPr lang="cs-CZ" dirty="0"/>
          </a:p>
          <a:p>
            <a:r>
              <a:rPr lang="cs-CZ" dirty="0" smtClean="0"/>
              <a:t>Změřte si, co potřebujete (délky stran) a určete obvod obdélníku.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9550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Narýsuj osu úsečky pomocí kružítka a pravítka.</a:t>
            </a:r>
          </a:p>
          <a:p>
            <a:endParaRPr lang="cs-CZ" dirty="0" smtClean="0"/>
          </a:p>
          <a:p>
            <a:r>
              <a:rPr lang="cs-CZ" dirty="0" smtClean="0"/>
              <a:t>Pomocí kružnice a oblouků narýsuj pravidelný  šestiúhelník.</a:t>
            </a:r>
          </a:p>
          <a:p>
            <a:endParaRPr lang="cs-CZ" dirty="0"/>
          </a:p>
          <a:p>
            <a:r>
              <a:rPr lang="cs-CZ" dirty="0" smtClean="0"/>
              <a:t>Narýsuj kružnici opsanou:</a:t>
            </a:r>
          </a:p>
          <a:p>
            <a:r>
              <a:rPr lang="cs-CZ" dirty="0"/>
              <a:t>a</a:t>
            </a:r>
            <a:r>
              <a:rPr lang="cs-CZ" dirty="0" smtClean="0"/>
              <a:t>) čtverci</a:t>
            </a:r>
          </a:p>
          <a:p>
            <a:r>
              <a:rPr lang="cs-CZ" dirty="0"/>
              <a:t>b</a:t>
            </a:r>
            <a:r>
              <a:rPr lang="cs-CZ" dirty="0" smtClean="0"/>
              <a:t>) obdélníku</a:t>
            </a:r>
          </a:p>
          <a:p>
            <a:r>
              <a:rPr lang="cs-CZ" dirty="0"/>
              <a:t>c</a:t>
            </a:r>
            <a:r>
              <a:rPr lang="cs-CZ" dirty="0" smtClean="0"/>
              <a:t>) trojúhelníku</a:t>
            </a:r>
          </a:p>
          <a:p>
            <a:r>
              <a:rPr lang="cs-CZ" dirty="0" smtClean="0"/>
              <a:t>V kterých bodech mají tyto kružnice středy?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723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Konstrukční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Pomocí soustředných kružnic narýsujte terč.</a:t>
            </a:r>
          </a:p>
          <a:p>
            <a:endParaRPr lang="cs-CZ" dirty="0"/>
          </a:p>
          <a:p>
            <a:pPr algn="just"/>
            <a:r>
              <a:rPr lang="cs-CZ" dirty="0" smtClean="0"/>
              <a:t>Pomocí kružnic, které se protínají, narýsujte model „olympijských kruhů“. Jaké barvy mají jednotlivé kružnice a které světadíly představují?</a:t>
            </a:r>
          </a:p>
          <a:p>
            <a:pPr marL="0" indent="0">
              <a:buNone/>
            </a:pPr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04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Někteří žáci sečtou délky všech čtyř stran:</a:t>
            </a:r>
          </a:p>
          <a:p>
            <a:r>
              <a:rPr lang="cs-CZ" dirty="0"/>
              <a:t>o</a:t>
            </a:r>
            <a:r>
              <a:rPr lang="cs-CZ" dirty="0" smtClean="0"/>
              <a:t> = 3 cm + 6 cm + 3 cm + 6 cm  = 18 cm</a:t>
            </a:r>
          </a:p>
          <a:p>
            <a:r>
              <a:rPr lang="cs-CZ" dirty="0" smtClean="0"/>
              <a:t> </a:t>
            </a:r>
            <a:r>
              <a:rPr lang="cs-CZ" i="1" dirty="0" smtClean="0"/>
              <a:t>o = a + b + a + b</a:t>
            </a:r>
          </a:p>
          <a:p>
            <a:endParaRPr lang="cs-CZ" i="1" dirty="0" smtClean="0"/>
          </a:p>
          <a:p>
            <a:r>
              <a:rPr lang="cs-CZ" dirty="0" smtClean="0"/>
              <a:t>Někteří žáci si všimnou, že protější strany mají stejnou délku, každá strana je dvakrát:</a:t>
            </a:r>
          </a:p>
          <a:p>
            <a:r>
              <a:rPr lang="cs-CZ" dirty="0"/>
              <a:t>o</a:t>
            </a:r>
            <a:r>
              <a:rPr lang="cs-CZ" dirty="0" smtClean="0"/>
              <a:t> = 2 · 3 cm + 2 · 6 cm = 18 cm</a:t>
            </a:r>
            <a:endParaRPr lang="cs-CZ" dirty="0"/>
          </a:p>
          <a:p>
            <a:r>
              <a:rPr lang="cs-CZ" i="1" dirty="0"/>
              <a:t>o</a:t>
            </a:r>
            <a:r>
              <a:rPr lang="cs-CZ" i="1" dirty="0" smtClean="0"/>
              <a:t> = 2a + 2 b</a:t>
            </a:r>
          </a:p>
          <a:p>
            <a:endParaRPr lang="cs-CZ" i="1" dirty="0" smtClean="0"/>
          </a:p>
          <a:p>
            <a:r>
              <a:rPr lang="cs-CZ" dirty="0" smtClean="0"/>
              <a:t>Někteří žáci uvidí součet delší strany a kratší strany a vidí, že je dvakrát: </a:t>
            </a:r>
          </a:p>
          <a:p>
            <a:r>
              <a:rPr lang="cs-CZ" dirty="0"/>
              <a:t>o</a:t>
            </a:r>
            <a:r>
              <a:rPr lang="cs-CZ" dirty="0" smtClean="0"/>
              <a:t> = (3 cm + 6 cm) · 2 = 18 cm</a:t>
            </a:r>
            <a:endParaRPr lang="cs-CZ" dirty="0"/>
          </a:p>
          <a:p>
            <a:r>
              <a:rPr lang="cs-CZ" i="1" dirty="0"/>
              <a:t>o</a:t>
            </a:r>
            <a:r>
              <a:rPr lang="cs-CZ" i="1" dirty="0" smtClean="0"/>
              <a:t> =  (a + b) . 2         2(a + b)</a:t>
            </a:r>
          </a:p>
          <a:p>
            <a:r>
              <a:rPr lang="cs-CZ" i="1" dirty="0" smtClean="0"/>
              <a:t>Poznámka: psaní jednotek ve výpočtech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přístupy k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2. Využijeme umístění obdélníku do </a:t>
            </a:r>
            <a:r>
              <a:rPr lang="cs-CZ" dirty="0"/>
              <a:t>č</a:t>
            </a:r>
            <a:r>
              <a:rPr lang="cs-CZ" dirty="0" smtClean="0"/>
              <a:t>tvercové sítě, barevně vyznačíme strany a počítáme počet délkových jednotek.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Nakreslíme na tabuli obdélník, napíšeme „vzoreček“ a požadujeme, aby si žáci vzoreček zapamatovali.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4. Všechny vzorečky na výpočet známých geometrických útvarů zapíšeme do přehledné tabulky, vyžadujeme zapamatování.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78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Obvod </a:t>
            </a:r>
            <a:r>
              <a:rPr lang="cs-CZ" dirty="0"/>
              <a:t>č</a:t>
            </a:r>
            <a:r>
              <a:rPr lang="cs-CZ" dirty="0" smtClean="0"/>
              <a:t>tverce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Žáci obdrží čtverce s délkou stran v centimetrech:</a:t>
            </a:r>
          </a:p>
          <a:p>
            <a:r>
              <a:rPr lang="cs-CZ" dirty="0" smtClean="0"/>
              <a:t>4 cm</a:t>
            </a:r>
          </a:p>
          <a:p>
            <a:r>
              <a:rPr lang="cs-CZ" dirty="0" smtClean="0"/>
              <a:t>5 cm</a:t>
            </a:r>
          </a:p>
          <a:p>
            <a:r>
              <a:rPr lang="cs-CZ" dirty="0" smtClean="0"/>
              <a:t>6 cm</a:t>
            </a:r>
          </a:p>
          <a:p>
            <a:r>
              <a:rPr lang="cs-CZ" dirty="0" smtClean="0"/>
              <a:t>3 cm</a:t>
            </a:r>
          </a:p>
          <a:p>
            <a:r>
              <a:rPr lang="cs-CZ" dirty="0" smtClean="0"/>
              <a:t>Mají určit délku hranice – obvod čtverce</a:t>
            </a:r>
          </a:p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 = 5 cm + 5 cm + 5 cm + 5 cm = 20 cm </a:t>
            </a:r>
            <a:endParaRPr lang="cs-CZ" dirty="0"/>
          </a:p>
          <a:p>
            <a:r>
              <a:rPr lang="cs-CZ" i="1" dirty="0" smtClean="0"/>
              <a:t>o = a + a + a + a</a:t>
            </a:r>
          </a:p>
          <a:p>
            <a:endParaRPr lang="cs-CZ" i="1" dirty="0" smtClean="0"/>
          </a:p>
          <a:p>
            <a:r>
              <a:rPr lang="cs-CZ" i="1" dirty="0"/>
              <a:t>o</a:t>
            </a:r>
            <a:r>
              <a:rPr lang="cs-CZ" i="1" dirty="0" smtClean="0"/>
              <a:t> = 4 </a:t>
            </a:r>
            <a:r>
              <a:rPr lang="cs-CZ" dirty="0" smtClean="0"/>
              <a:t>· 5 cm = 20 </a:t>
            </a:r>
            <a:r>
              <a:rPr lang="cs-CZ" dirty="0" err="1" smtClean="0"/>
              <a:t>cn</a:t>
            </a:r>
            <a:endParaRPr lang="cs-CZ" i="1" dirty="0" smtClean="0"/>
          </a:p>
          <a:p>
            <a:r>
              <a:rPr lang="cs-CZ" i="1" dirty="0" smtClean="0"/>
              <a:t>o = 4 a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1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 procvičení -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Obvod třídy</a:t>
            </a:r>
          </a:p>
          <a:p>
            <a:r>
              <a:rPr lang="cs-CZ" dirty="0" smtClean="0"/>
              <a:t>Obvod pokoje</a:t>
            </a:r>
          </a:p>
          <a:p>
            <a:r>
              <a:rPr lang="cs-CZ" dirty="0" smtClean="0"/>
              <a:t>Zahrada má tvar obdélníku, délka je 65m, šířka je 25 m. Kolik metrů pletiva je potřeba k jejímu oplocení? </a:t>
            </a:r>
          </a:p>
          <a:p>
            <a:r>
              <a:rPr lang="cs-CZ" dirty="0" smtClean="0"/>
              <a:t>Sportovní stadion má rozměry: šířka 50 m, délka 90 m. Kolik metrů uběhneš, když jej oběhneš kolem dokola.</a:t>
            </a:r>
          </a:p>
          <a:p>
            <a:r>
              <a:rPr lang="cs-CZ" dirty="0" smtClean="0"/>
              <a:t>Náměstí tvaru obdélníku</a:t>
            </a:r>
          </a:p>
          <a:p>
            <a:r>
              <a:rPr lang="cs-CZ" dirty="0" smtClean="0"/>
              <a:t>Náměstí tvaru čtverce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77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Obvod obdélníku je 68 m. Délka je o 12 metrů větší než šířka. Jaké jsou délky stran tohoto obdélníku?</a:t>
            </a:r>
          </a:p>
          <a:p>
            <a:endParaRPr lang="cs-CZ" dirty="0"/>
          </a:p>
          <a:p>
            <a:pPr algn="just"/>
            <a:r>
              <a:rPr lang="cs-CZ" dirty="0" smtClean="0"/>
              <a:t>Obdélník má obvod 24 cm (48 cm). Jaké mohou být délky jeho stran (v celých centimetrech)?</a:t>
            </a:r>
          </a:p>
          <a:p>
            <a:endParaRPr lang="cs-CZ" dirty="0"/>
          </a:p>
          <a:p>
            <a:r>
              <a:rPr lang="cs-CZ" dirty="0" smtClean="0"/>
              <a:t>Čtverec a rovnostranný trojúhelník mají stejný obvod  72 cm. O kolik cm je strana trojúhelníku delší než strana čtverce?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Obvod čtverce je 48 cm. </a:t>
            </a:r>
            <a:r>
              <a:rPr lang="cs-CZ" dirty="0"/>
              <a:t>R</a:t>
            </a:r>
            <a:r>
              <a:rPr lang="cs-CZ" dirty="0" smtClean="0"/>
              <a:t>ovnoramenný trojúhelník má základnu stejně dlouhou, jako je strana čtverce a délka ramene trojúhelníku je o 5 cm delší než je délka základny. Jaký je obvod trojúhelníku?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Růžena Blažková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247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2470</Words>
  <Application>Microsoft Office PowerPoint</Application>
  <PresentationFormat>Širokoúhlá obrazovka</PresentationFormat>
  <Paragraphs>317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Cambria Math</vt:lpstr>
      <vt:lpstr>Motiv Office</vt:lpstr>
      <vt:lpstr>Geometrie v učivu matematiky 1. stupně ZŠ</vt:lpstr>
      <vt:lpstr>Obvod obdélníku, obvod čtverce</vt:lpstr>
      <vt:lpstr>Možné přístupy k výuce</vt:lpstr>
      <vt:lpstr>Postup</vt:lpstr>
      <vt:lpstr>Přístupy žáků</vt:lpstr>
      <vt:lpstr>Možné přístupy k výuce</vt:lpstr>
      <vt:lpstr>Obvod čtverce</vt:lpstr>
      <vt:lpstr>Příklady k procvičení - náměty</vt:lpstr>
      <vt:lpstr>Příklady</vt:lpstr>
      <vt:lpstr>Příklady</vt:lpstr>
      <vt:lpstr>Obsah obdélníku</vt:lpstr>
      <vt:lpstr>Vlastnosti obsahu pravoúhelníků</vt:lpstr>
      <vt:lpstr>Možné přístupy k výuce</vt:lpstr>
      <vt:lpstr>Možné přístupy k výuce</vt:lpstr>
      <vt:lpstr>Obsah čtverce</vt:lpstr>
      <vt:lpstr>Jednotky obsahu</vt:lpstr>
      <vt:lpstr>Příklady</vt:lpstr>
      <vt:lpstr>Příklady, aktivity</vt:lpstr>
      <vt:lpstr>Konstrukce pravoúhelníků </vt:lpstr>
      <vt:lpstr>Další konstrukční úlohy </vt:lpstr>
      <vt:lpstr>Příklady</vt:lpstr>
      <vt:lpstr>Příklady</vt:lpstr>
      <vt:lpstr>Kružnice, kruh</vt:lpstr>
      <vt:lpstr>Kružnice, kruh</vt:lpstr>
      <vt:lpstr>Kružnice, kruh</vt:lpstr>
      <vt:lpstr>Základní pojmy</vt:lpstr>
      <vt:lpstr>Pojmy - upevnění</vt:lpstr>
      <vt:lpstr>Další pojmy</vt:lpstr>
      <vt:lpstr>Rýsování kružnic</vt:lpstr>
      <vt:lpstr>Vzájemná poloha kružnice a přímky</vt:lpstr>
      <vt:lpstr>Vzájemná poloha kružnice a přímky</vt:lpstr>
      <vt:lpstr>Vzájemná poloha kružnice a přímky </vt:lpstr>
      <vt:lpstr>Vzájemná poloha kruhu a přímky</vt:lpstr>
      <vt:lpstr>Vzájemná poloha dvou kružnic</vt:lpstr>
      <vt:lpstr>Vzájemná poloha dvou kružnic</vt:lpstr>
      <vt:lpstr>Vzájemná poloha dvou kružnic</vt:lpstr>
      <vt:lpstr>Části kruhu</vt:lpstr>
      <vt:lpstr>Konstrukční  úlohy</vt:lpstr>
      <vt:lpstr>Konstrukční úlohy</vt:lpstr>
      <vt:lpstr>Konstrukční úlohy</vt:lpstr>
      <vt:lpstr>Konstrukční úlohy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úvod</dc:title>
  <dc:creator>ucebna 23a</dc:creator>
  <cp:lastModifiedBy>blazkova</cp:lastModifiedBy>
  <cp:revision>67</cp:revision>
  <dcterms:created xsi:type="dcterms:W3CDTF">2021-03-03T15:24:08Z</dcterms:created>
  <dcterms:modified xsi:type="dcterms:W3CDTF">2021-03-19T07:11:23Z</dcterms:modified>
</cp:coreProperties>
</file>