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64" r:id="rId5"/>
    <p:sldId id="265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33CC"/>
    <a:srgbClr val="0000CC"/>
    <a:srgbClr val="0000FF"/>
    <a:srgbClr val="6254B4"/>
    <a:srgbClr val="3548D3"/>
    <a:srgbClr val="3B0EFA"/>
    <a:srgbClr val="4C2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95671-EA8D-4765-BAED-F6F71B464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F2EA42F-91E3-4818-A98B-72131E9D4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106688-B6A3-4D69-9610-5CF355162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19. 3. 2020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47DA4D-E694-4E60-BE3D-A2AFF7ABF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101B8A-867A-4620-A62E-FF5D0329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4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84963F-2130-49BA-AEC3-5BDE4A96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2853FE-F392-4E21-8D87-2ED9F4ADB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037A2A-E9F4-427F-96BC-1CC7950EF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19. 3. 2020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391287-1F1D-4F61-82DB-CAA481ACF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673CB5-96D0-4D68-A9F0-8395876C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18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4D693BE-6476-482A-B665-854D605E8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83658EB-4B6B-4720-AB00-90E5A549A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577E12-1550-4D2A-B817-D3EDD3271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19. 3. 2020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C8F3EE-568F-48DA-A371-A91351814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2D937A-0D69-443F-9EFD-5F11A711E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1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61CC4-2D04-4EC4-AA5D-1F8A645D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63143A-8E5A-46D4-BC05-4F62ABE2D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B39995-1107-49FC-A867-8C5EEE64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19. 3. 2020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492A4F-C217-4537-88E1-AD253B7B8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0714D1-6775-4364-8B52-D609BF98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2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88C7DE-BA0C-4200-B6CE-EA11FB02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2A2E6B-AABC-4406-B87D-E1563F4D2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4890F9-A951-4604-919D-B3D921363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19. 3. 2020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89A66B-EBA5-4DFD-A0C4-A09A180EF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A41AF7-D8AC-4FA3-9889-0F79BB6A8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35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7CEA3-4137-4277-B415-14DBB256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0CBD93-C020-4EF5-A8EF-F9455F9F6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0DB6903-9019-4111-89B3-E1752C4A7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4B26B9-A8B0-4F21-A56E-9A9A8DE10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19. 3. 2020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CA9602-CFD6-4AF8-9780-D3B45B8F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214C99-AEC3-4857-9F84-33401BCF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06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4539F8-ACF3-44D5-8F3B-1FDEBA2DF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5E1A34-45F4-4968-9B01-1E1944CEC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ACDAAF-9DC3-4FB3-BD05-221B84582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9115E95-21BC-4B32-BE4C-5A725A64A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E6CD70D-82BD-427B-B2A7-8E6B4B20A4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DD3FBF5-B2FF-41A1-AF71-A42CA34F3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19. 3. 2020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5A72378-9B79-443B-B5E3-F47AE0CA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862F1C6-EF61-478D-8929-3BBE166E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5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A0820-F9F4-40A1-8208-026BD701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328A847-4373-4D7C-A9D7-D627AF26D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19. 3. 2020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5AC1AE-4D2C-4185-87F0-07CC69715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B1BBAB-1D8F-44A7-88C5-8B027F94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33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F13A7B4-1806-4EFB-87CF-3A446F423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19. 3. 2020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726A4D4-5836-4C2F-8902-DBBB5F04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0A0B7A-E84B-4F21-9D8E-434343A7A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95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DE8AFF-3B4E-490D-8516-43CDDC70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F5B755-F9AC-4AAA-87D6-5A10A41A3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A67A55A-984F-4A59-88A2-1BE343235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0CBD0C-2C88-49B8-BCE7-B56D9EB08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19. 3. 2020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CB0100-0A08-4F07-BC1D-F50E16380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188D26-6A33-4E6E-ABA3-3BB57B3B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23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8A7A4B-3388-4D5C-8232-8F76C6BE3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11B4890-6260-4376-87D0-0AE018158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E0D52F-087F-4F70-82B6-2CDBFF9EE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F41462-B7C9-468B-BE67-BEE741F0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19. 3. 2020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2A262F-6048-4BCD-97AD-F726EE6D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AAD0CB-2E54-46C2-9339-C281A1460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00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D896E88-70C3-49DA-BDBB-A7381708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90E518-9083-4A30-8FBA-61873831C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9F70FA-A20B-43D0-9035-9771EC52B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D84B7-4AD1-44A4-B0E7-7D8D9BA29469}" type="datetimeFigureOut">
              <a:rPr lang="cs-CZ" smtClean="0"/>
              <a:t>19. 3. 2020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DCE2BA-0D8A-469D-BD0D-E2F2081A9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2B034A-624F-41F0-AAD9-38A61B006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00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A06BF94-C9F2-4587-9ABD-293746C6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7" y="959244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Možnosti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distanční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výuky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A62E4F9-0571-4A19-A653-4B22A61FB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Základy</a:t>
            </a:r>
            <a:r>
              <a: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algebry</a:t>
            </a:r>
            <a:r>
              <a: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aritmetiky</a:t>
            </a:r>
            <a:r>
              <a: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2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předmět</a:t>
            </a:r>
            <a:r>
              <a: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IMA</a:t>
            </a:r>
            <a:r>
              <a:rPr lang="cs-CZ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02 (</a:t>
            </a:r>
            <a:r>
              <a:rPr lang="en-US" sz="2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jaro</a:t>
            </a:r>
            <a:r>
              <a: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2020)</a:t>
            </a:r>
          </a:p>
        </p:txBody>
      </p:sp>
      <p:sp>
        <p:nvSpPr>
          <p:cNvPr id="27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obsah 4" descr="Obsah obrázku objekt, monitor, hodiny, obrazovka&#10;&#10;Popis byl vytvořen automaticky">
            <a:extLst>
              <a:ext uri="{FF2B5EF4-FFF2-40B4-BE49-F238E27FC236}">
                <a16:creationId xmlns:a16="http://schemas.microsoft.com/office/drawing/2014/main" id="{A2A657CB-12FF-43E9-9A66-412BAD826AC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9" r="1" b="6005"/>
          <a:stretch/>
        </p:blipFill>
        <p:spPr>
          <a:xfrm>
            <a:off x="501079" y="1755524"/>
            <a:ext cx="4047843" cy="1673476"/>
          </a:xfrm>
          <a:prstGeom prst="rect">
            <a:avLst/>
          </a:prstGeom>
        </p:spPr>
      </p:pic>
      <p:sp>
        <p:nvSpPr>
          <p:cNvPr id="17" name="Zástupný text 6">
            <a:extLst>
              <a:ext uri="{FF2B5EF4-FFF2-40B4-BE49-F238E27FC236}">
                <a16:creationId xmlns:a16="http://schemas.microsoft.com/office/drawing/2014/main" id="{FA57380D-1574-495F-868F-B8507FDA1C97}"/>
              </a:ext>
            </a:extLst>
          </p:cNvPr>
          <p:cNvSpPr txBox="1">
            <a:spLocks/>
          </p:cNvSpPr>
          <p:nvPr/>
        </p:nvSpPr>
        <p:spPr>
          <a:xfrm>
            <a:off x="4537141" y="5710137"/>
            <a:ext cx="4645250" cy="114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7B80643-7A09-4BF8-B39C-E0A4A64A6DC3}"/>
              </a:ext>
            </a:extLst>
          </p:cNvPr>
          <p:cNvSpPr/>
          <p:nvPr/>
        </p:nvSpPr>
        <p:spPr>
          <a:xfrm>
            <a:off x="398948" y="5109972"/>
            <a:ext cx="4242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33CC"/>
                </a:solidFill>
              </a:rPr>
              <a:t>Katedra matematiky </a:t>
            </a:r>
            <a:r>
              <a:rPr lang="cs-CZ" dirty="0" err="1">
                <a:solidFill>
                  <a:srgbClr val="0033CC"/>
                </a:solidFill>
              </a:rPr>
              <a:t>PdF</a:t>
            </a:r>
            <a:r>
              <a:rPr lang="cs-CZ" dirty="0">
                <a:solidFill>
                  <a:srgbClr val="0033CC"/>
                </a:solidFill>
              </a:rPr>
              <a:t> MU</a:t>
            </a:r>
          </a:p>
          <a:p>
            <a:r>
              <a:rPr lang="cs-CZ" dirty="0">
                <a:solidFill>
                  <a:srgbClr val="0033CC"/>
                </a:solidFill>
              </a:rPr>
              <a:t>doc. RNDR. Jaroslav Beránek, CSc.</a:t>
            </a:r>
          </a:p>
          <a:p>
            <a:r>
              <a:rPr lang="cs-CZ" dirty="0">
                <a:solidFill>
                  <a:srgbClr val="0033CC"/>
                </a:solidFill>
              </a:rPr>
              <a:t>Mgr. Jitka Panáčová, Ph.D.</a:t>
            </a:r>
          </a:p>
          <a:p>
            <a:r>
              <a:rPr lang="cs-CZ" dirty="0">
                <a:solidFill>
                  <a:srgbClr val="0033CC"/>
                </a:solidFill>
              </a:rPr>
              <a:t>Mgr. Petra Bušková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96"/>
    </mc:Choice>
    <mc:Fallback xmlns="">
      <p:transition spd="slow" advTm="9979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A06BF94-C9F2-4587-9ABD-293746C6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957" y="1326600"/>
            <a:ext cx="5450867" cy="1963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Binární operace v množině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A62E4F9-0571-4A19-A653-4B22A61FB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Základy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algebry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aritmetiky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předmět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IMA</a:t>
            </a:r>
            <a:r>
              <a:rPr lang="cs-CZ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02 (</a:t>
            </a:r>
            <a:r>
              <a:rPr lang="en-US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jaro</a:t>
            </a: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2020)</a:t>
            </a:r>
          </a:p>
        </p:txBody>
      </p:sp>
      <p:sp>
        <p:nvSpPr>
          <p:cNvPr id="27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obsah 4" descr="Obsah obrázku objekt, monitor, hodiny, obrazovka&#10;&#10;Popis byl vytvořen automaticky">
            <a:extLst>
              <a:ext uri="{FF2B5EF4-FFF2-40B4-BE49-F238E27FC236}">
                <a16:creationId xmlns:a16="http://schemas.microsoft.com/office/drawing/2014/main" id="{A2A657CB-12FF-43E9-9A66-412BAD826AC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9" r="1" b="6005"/>
          <a:stretch/>
        </p:blipFill>
        <p:spPr>
          <a:xfrm>
            <a:off x="501079" y="1755524"/>
            <a:ext cx="4047843" cy="1673476"/>
          </a:xfrm>
          <a:prstGeom prst="rect">
            <a:avLst/>
          </a:prstGeom>
        </p:spPr>
      </p:pic>
      <p:sp>
        <p:nvSpPr>
          <p:cNvPr id="17" name="Zástupný text 6">
            <a:extLst>
              <a:ext uri="{FF2B5EF4-FFF2-40B4-BE49-F238E27FC236}">
                <a16:creationId xmlns:a16="http://schemas.microsoft.com/office/drawing/2014/main" id="{FA57380D-1574-495F-868F-B8507FDA1C97}"/>
              </a:ext>
            </a:extLst>
          </p:cNvPr>
          <p:cNvSpPr txBox="1">
            <a:spLocks/>
          </p:cNvSpPr>
          <p:nvPr/>
        </p:nvSpPr>
        <p:spPr>
          <a:xfrm>
            <a:off x="4537141" y="5710137"/>
            <a:ext cx="4645250" cy="114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7B80643-7A09-4BF8-B39C-E0A4A64A6DC3}"/>
              </a:ext>
            </a:extLst>
          </p:cNvPr>
          <p:cNvSpPr/>
          <p:nvPr/>
        </p:nvSpPr>
        <p:spPr>
          <a:xfrm>
            <a:off x="398948" y="5109972"/>
            <a:ext cx="4242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33CC"/>
                </a:solidFill>
              </a:rPr>
              <a:t>Katedra matematiky </a:t>
            </a:r>
            <a:r>
              <a:rPr lang="cs-CZ" dirty="0" err="1">
                <a:solidFill>
                  <a:srgbClr val="0033CC"/>
                </a:solidFill>
              </a:rPr>
              <a:t>PdF</a:t>
            </a:r>
            <a:r>
              <a:rPr lang="cs-CZ" dirty="0">
                <a:solidFill>
                  <a:srgbClr val="0033CC"/>
                </a:solidFill>
              </a:rPr>
              <a:t> MU</a:t>
            </a:r>
          </a:p>
          <a:p>
            <a:r>
              <a:rPr lang="cs-CZ" dirty="0">
                <a:solidFill>
                  <a:srgbClr val="0033CC"/>
                </a:solidFill>
              </a:rPr>
              <a:t>doc. RNDR. Jaroslav Beránek, CSc.</a:t>
            </a:r>
          </a:p>
          <a:p>
            <a:r>
              <a:rPr lang="cs-CZ" dirty="0">
                <a:solidFill>
                  <a:srgbClr val="0033CC"/>
                </a:solidFill>
              </a:rPr>
              <a:t>Mgr. Jitka Panáčová, Ph.D.</a:t>
            </a:r>
          </a:p>
          <a:p>
            <a:r>
              <a:rPr lang="cs-CZ" dirty="0">
                <a:solidFill>
                  <a:srgbClr val="0033CC"/>
                </a:solidFill>
              </a:rPr>
              <a:t>Mgr. Petra Bušková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Zástupný text 6">
            <a:extLst>
              <a:ext uri="{FF2B5EF4-FFF2-40B4-BE49-F238E27FC236}">
                <a16:creationId xmlns:a16="http://schemas.microsoft.com/office/drawing/2014/main" id="{A082E6AB-E403-4E56-9319-C84907EF0BAF}"/>
              </a:ext>
            </a:extLst>
          </p:cNvPr>
          <p:cNvSpPr txBox="1">
            <a:spLocks/>
          </p:cNvSpPr>
          <p:nvPr/>
        </p:nvSpPr>
        <p:spPr>
          <a:xfrm>
            <a:off x="4249105" y="6242165"/>
            <a:ext cx="4645250" cy="6459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bg1"/>
                </a:solidFill>
              </a:rPr>
              <a:t>Prezentace č. 2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Zvuk 8">
            <a:hlinkClick r:id="" action="ppaction://media"/>
            <a:extLst>
              <a:ext uri="{FF2B5EF4-FFF2-40B4-BE49-F238E27FC236}">
                <a16:creationId xmlns:a16="http://schemas.microsoft.com/office/drawing/2014/main" id="{8BD8C505-09D4-4790-85F9-C6A9DC2F08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5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20"/>
    </mc:Choice>
    <mc:Fallback xmlns="">
      <p:transition spd="slow" advTm="63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Nadpis 33">
            <a:extLst>
              <a:ext uri="{FF2B5EF4-FFF2-40B4-BE49-F238E27FC236}">
                <a16:creationId xmlns:a16="http://schemas.microsoft.com/office/drawing/2014/main" id="{6EA2048D-417F-452D-9B96-EEB558E57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Binární operace v množině 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F5BE99-5320-4BEB-81D5-A195C2BF6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i="1" dirty="0"/>
              <a:t>Definice 1</a:t>
            </a:r>
            <a:r>
              <a:rPr lang="cs-CZ" dirty="0"/>
              <a:t>: Nechť M je libovolná neprázdná množina. </a:t>
            </a:r>
            <a:r>
              <a:rPr lang="cs-CZ" b="1" dirty="0"/>
              <a:t>Binární operací</a:t>
            </a:r>
            <a:r>
              <a:rPr lang="cs-CZ" dirty="0"/>
              <a:t>   </a:t>
            </a:r>
            <a:r>
              <a:rPr lang="cs-CZ" b="1" dirty="0"/>
              <a:t>○ v množině </a:t>
            </a:r>
            <a:r>
              <a:rPr lang="cs-CZ" dirty="0"/>
              <a:t>M rozumíme zobrazení z množiny kartézského součinu M x M do množiny M.</a:t>
            </a:r>
          </a:p>
          <a:p>
            <a:r>
              <a:rPr lang="cs-CZ" dirty="0"/>
              <a:t>Zobrazení R z množiny A do množiny B …… R: A → B</a:t>
            </a:r>
          </a:p>
          <a:p>
            <a:r>
              <a:rPr lang="cs-CZ" dirty="0"/>
              <a:t>Binární operace </a:t>
            </a:r>
            <a:r>
              <a:rPr lang="cs-CZ" b="1" dirty="0"/>
              <a:t>○</a:t>
            </a:r>
            <a:r>
              <a:rPr lang="cs-CZ" dirty="0"/>
              <a:t> v množině M …… </a:t>
            </a:r>
            <a:r>
              <a:rPr lang="cs-CZ" b="1" dirty="0"/>
              <a:t>○</a:t>
            </a:r>
            <a:r>
              <a:rPr lang="cs-CZ" dirty="0"/>
              <a:t>: M x M → M.</a:t>
            </a:r>
          </a:p>
          <a:p>
            <a:r>
              <a:rPr lang="cs-CZ" dirty="0"/>
              <a:t>Jestliže v binární operaci ○ je vzoru [</a:t>
            </a:r>
            <a:r>
              <a:rPr lang="cs-CZ" i="1" dirty="0" err="1"/>
              <a:t>x,y</a:t>
            </a:r>
            <a:r>
              <a:rPr lang="cs-CZ" dirty="0"/>
              <a:t>]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ϵ</a:t>
            </a:r>
            <a:r>
              <a:rPr lang="cs-CZ" dirty="0"/>
              <a:t> M x M přiřazen obraz </a:t>
            </a:r>
            <a:r>
              <a:rPr lang="cs-CZ" i="1" dirty="0"/>
              <a:t>z</a:t>
            </a:r>
            <a:r>
              <a:rPr lang="cs-CZ" dirty="0"/>
              <a:t>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ϵ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 M, </a:t>
            </a:r>
            <a:r>
              <a:rPr lang="cs-CZ" dirty="0"/>
              <a:t>píšeme:</a:t>
            </a:r>
          </a:p>
          <a:p>
            <a:pPr marL="457200" lvl="1" indent="0">
              <a:buNone/>
            </a:pPr>
            <a:r>
              <a:rPr lang="cs-CZ" sz="2800" b="1" i="1" dirty="0"/>
              <a:t>		x ○ y = z</a:t>
            </a:r>
            <a:r>
              <a:rPr lang="en-US" sz="2800" i="1" dirty="0"/>
              <a:t>;</a:t>
            </a:r>
            <a:r>
              <a:rPr lang="en-US" sz="2800" b="1" i="1" dirty="0"/>
              <a:t> </a:t>
            </a:r>
            <a:r>
              <a:rPr lang="en-US" sz="2800" dirty="0" err="1"/>
              <a:t>prvek</a:t>
            </a:r>
            <a:r>
              <a:rPr lang="en-US" sz="2800" dirty="0"/>
              <a:t> </a:t>
            </a:r>
            <a:r>
              <a:rPr lang="cs-CZ" sz="2800" dirty="0"/>
              <a:t>z </a:t>
            </a:r>
            <a:r>
              <a:rPr lang="el-G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ϵ</a:t>
            </a:r>
            <a:r>
              <a:rPr lang="cs-CZ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M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/>
              <a:t>se </a:t>
            </a:r>
            <a:r>
              <a:rPr lang="en-US" sz="2800" dirty="0" err="1"/>
              <a:t>na</a:t>
            </a:r>
            <a:r>
              <a:rPr lang="cs-CZ" sz="2800" dirty="0" err="1"/>
              <a:t>zývá</a:t>
            </a:r>
            <a:r>
              <a:rPr lang="cs-CZ" sz="2800" dirty="0"/>
              <a:t> </a:t>
            </a:r>
            <a:r>
              <a:rPr lang="cs-CZ" sz="2800" b="1" dirty="0"/>
              <a:t>výsledek operace </a:t>
            </a:r>
            <a:r>
              <a:rPr lang="cs-CZ" sz="2800" dirty="0"/>
              <a:t>○,</a:t>
            </a:r>
          </a:p>
          <a:p>
            <a:endParaRPr lang="cs-CZ" dirty="0"/>
          </a:p>
          <a:p>
            <a:r>
              <a:rPr lang="cs-CZ" dirty="0"/>
              <a:t>Zápisu    </a:t>
            </a:r>
            <a:r>
              <a:rPr lang="cs-CZ" b="1" i="1" dirty="0"/>
              <a:t>x ○ y = z</a:t>
            </a:r>
            <a:r>
              <a:rPr lang="cs-CZ" dirty="0"/>
              <a:t>   odpovídá zápis </a:t>
            </a:r>
            <a:r>
              <a:rPr lang="en-US" dirty="0"/>
              <a:t>[[</a:t>
            </a:r>
            <a:r>
              <a:rPr lang="en-US" dirty="0" err="1"/>
              <a:t>x,y</a:t>
            </a:r>
            <a:r>
              <a:rPr lang="en-US" dirty="0"/>
              <a:t>],z]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ϵ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dirty="0"/>
              <a:t>○</a:t>
            </a:r>
            <a:r>
              <a:rPr lang="en-US" dirty="0"/>
              <a:t> </a:t>
            </a:r>
            <a:r>
              <a:rPr lang="cs-CZ" dirty="0"/>
              <a:t>(z je výsledek operace ○)</a:t>
            </a:r>
          </a:p>
          <a:p>
            <a:endParaRPr lang="cs-CZ" sz="2600" dirty="0"/>
          </a:p>
        </p:txBody>
      </p:sp>
      <p:pic>
        <p:nvPicPr>
          <p:cNvPr id="42" name="Zástupný obsah 4" descr="Obsah obrázku objekt, monitor, hodiny, obrazovka&#10;&#10;Popis byl vytvořen automaticky">
            <a:extLst>
              <a:ext uri="{FF2B5EF4-FFF2-40B4-BE49-F238E27FC236}">
                <a16:creationId xmlns:a16="http://schemas.microsoft.com/office/drawing/2014/main" id="{B0313969-1822-4D58-9D56-40827D9DA1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9" r="1" b="6005"/>
          <a:stretch/>
        </p:blipFill>
        <p:spPr>
          <a:xfrm>
            <a:off x="10343211" y="6028267"/>
            <a:ext cx="2006976" cy="829732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DEEA731F-AAC4-4DC4-89A6-DA70546C4714}"/>
              </a:ext>
            </a:extLst>
          </p:cNvPr>
          <p:cNvSpPr/>
          <p:nvPr/>
        </p:nvSpPr>
        <p:spPr>
          <a:xfrm>
            <a:off x="2133600" y="5202237"/>
            <a:ext cx="1411111" cy="826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BBCE2F5-EF2D-4AED-8F7B-73DCD084F393}"/>
              </a:ext>
            </a:extLst>
          </p:cNvPr>
          <p:cNvSpPr/>
          <p:nvPr/>
        </p:nvSpPr>
        <p:spPr>
          <a:xfrm>
            <a:off x="5633156" y="5179659"/>
            <a:ext cx="1557865" cy="826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Zvuk 7">
            <a:hlinkClick r:id="" action="ppaction://media"/>
            <a:extLst>
              <a:ext uri="{FF2B5EF4-FFF2-40B4-BE49-F238E27FC236}">
                <a16:creationId xmlns:a16="http://schemas.microsoft.com/office/drawing/2014/main" id="{DE71C9DB-5A0E-4E41-B01D-E9080492B8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894"/>
    </mc:Choice>
    <mc:Fallback xmlns="">
      <p:transition spd="slow" advTm="185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F5BE99-5320-4BEB-81D5-A195C2BF6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8101"/>
            <a:ext cx="10515600" cy="5308862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Zápisu    </a:t>
            </a:r>
            <a:r>
              <a:rPr lang="cs-CZ" b="1" i="1" dirty="0"/>
              <a:t>x ○ y = z</a:t>
            </a:r>
            <a:r>
              <a:rPr lang="cs-CZ" dirty="0"/>
              <a:t>   odpovídá zápis </a:t>
            </a:r>
            <a:r>
              <a:rPr lang="en-US" dirty="0"/>
              <a:t>[[</a:t>
            </a:r>
            <a:r>
              <a:rPr lang="en-US" dirty="0" err="1"/>
              <a:t>x,y</a:t>
            </a:r>
            <a:r>
              <a:rPr lang="en-US" dirty="0"/>
              <a:t>],z]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ϵ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dirty="0"/>
              <a:t>○</a:t>
            </a:r>
            <a:r>
              <a:rPr lang="en-US" dirty="0"/>
              <a:t> </a:t>
            </a:r>
            <a:r>
              <a:rPr lang="cs-CZ" dirty="0"/>
              <a:t>(z je výsledek operace ○)</a:t>
            </a:r>
          </a:p>
          <a:p>
            <a:r>
              <a:rPr lang="cs-CZ" dirty="0"/>
              <a:t>Příklad 1: </a:t>
            </a:r>
          </a:p>
          <a:p>
            <a:pPr lvl="1"/>
            <a:r>
              <a:rPr lang="cs-CZ" dirty="0"/>
              <a:t>Uvažujme, že množina M = 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ℕ:</a:t>
            </a:r>
          </a:p>
          <a:p>
            <a:pPr marL="457200" lvl="1" indent="0">
              <a:buNone/>
            </a:pPr>
            <a:r>
              <a:rPr lang="cs-CZ" dirty="0"/>
              <a:t>        a)   Zápisu  </a:t>
            </a:r>
            <a:r>
              <a:rPr lang="en-US" dirty="0"/>
              <a:t>[[</a:t>
            </a:r>
            <a:r>
              <a:rPr lang="cs-CZ" dirty="0"/>
              <a:t>2</a:t>
            </a:r>
            <a:r>
              <a:rPr lang="en-US" dirty="0"/>
              <a:t>,</a:t>
            </a:r>
            <a:r>
              <a:rPr lang="cs-CZ" dirty="0"/>
              <a:t>3</a:t>
            </a:r>
            <a:r>
              <a:rPr lang="en-US" dirty="0"/>
              <a:t>],</a:t>
            </a:r>
            <a:r>
              <a:rPr lang="cs-CZ" dirty="0"/>
              <a:t>5</a:t>
            </a:r>
            <a:r>
              <a:rPr lang="en-US" dirty="0"/>
              <a:t>]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ϵ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+    odpovídá zápis    2 + 3 = 5</a:t>
            </a:r>
          </a:p>
          <a:p>
            <a:pPr lvl="1"/>
            <a:endParaRPr lang="cs-CZ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cs-CZ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Číslo 5 je výsledek </a:t>
            </a:r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operace sčítání 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čísel 2 a 3, kterému říkáme </a:t>
            </a:r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součet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n-US" dirty="0"/>
              <a:t> 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 	 b)   Zápisu  </a:t>
            </a:r>
            <a:r>
              <a:rPr lang="en-US" dirty="0"/>
              <a:t>[[</a:t>
            </a:r>
            <a:r>
              <a:rPr lang="cs-CZ" dirty="0"/>
              <a:t>2</a:t>
            </a:r>
            <a:r>
              <a:rPr lang="en-US" dirty="0"/>
              <a:t>,</a:t>
            </a:r>
            <a:r>
              <a:rPr lang="cs-CZ" dirty="0"/>
              <a:t>3</a:t>
            </a:r>
            <a:r>
              <a:rPr lang="en-US" dirty="0"/>
              <a:t>],</a:t>
            </a:r>
            <a:r>
              <a:rPr lang="cs-CZ" dirty="0"/>
              <a:t>6</a:t>
            </a:r>
            <a:r>
              <a:rPr lang="en-US" dirty="0"/>
              <a:t>]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ϵ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•    odpovídá zápis    2 • 3 = 6</a:t>
            </a:r>
          </a:p>
          <a:p>
            <a:pPr marL="457200" lvl="1" indent="0">
              <a:buNone/>
            </a:pPr>
            <a:endParaRPr lang="cs-CZ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cs-CZ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Číslo 6 je výsledek </a:t>
            </a:r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operace násobení 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čísel 2 a 3, kterému říkáme </a:t>
            </a:r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součin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n-US" dirty="0"/>
              <a:t> </a:t>
            </a:r>
            <a:endParaRPr lang="cs-CZ" sz="2600" dirty="0"/>
          </a:p>
        </p:txBody>
      </p:sp>
      <p:pic>
        <p:nvPicPr>
          <p:cNvPr id="42" name="Zástupný obsah 4" descr="Obsah obrázku objekt, monitor, hodiny, obrazovka&#10;&#10;Popis byl vytvořen automaticky">
            <a:extLst>
              <a:ext uri="{FF2B5EF4-FFF2-40B4-BE49-F238E27FC236}">
                <a16:creationId xmlns:a16="http://schemas.microsoft.com/office/drawing/2014/main" id="{B0313969-1822-4D58-9D56-40827D9DA1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9" r="1" b="6005"/>
          <a:stretch/>
        </p:blipFill>
        <p:spPr>
          <a:xfrm>
            <a:off x="10343211" y="6028267"/>
            <a:ext cx="2006976" cy="829732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DEEA731F-AAC4-4DC4-89A6-DA70546C4714}"/>
              </a:ext>
            </a:extLst>
          </p:cNvPr>
          <p:cNvSpPr/>
          <p:nvPr/>
        </p:nvSpPr>
        <p:spPr>
          <a:xfrm>
            <a:off x="2190043" y="1194118"/>
            <a:ext cx="1604165" cy="826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BBCE2F5-EF2D-4AED-8F7B-73DCD084F393}"/>
              </a:ext>
            </a:extLst>
          </p:cNvPr>
          <p:cNvSpPr/>
          <p:nvPr/>
        </p:nvSpPr>
        <p:spPr>
          <a:xfrm>
            <a:off x="5983112" y="1207196"/>
            <a:ext cx="1697356" cy="8129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B32AD4C-ECCB-4C9A-9148-F772B3294103}"/>
              </a:ext>
            </a:extLst>
          </p:cNvPr>
          <p:cNvSpPr txBox="1"/>
          <p:nvPr/>
        </p:nvSpPr>
        <p:spPr>
          <a:xfrm>
            <a:off x="3484823" y="3466985"/>
            <a:ext cx="34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binární operace sčítání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65C7A13-F470-4C6D-8BFC-05028835B880}"/>
              </a:ext>
            </a:extLst>
          </p:cNvPr>
          <p:cNvSpPr txBox="1"/>
          <p:nvPr/>
        </p:nvSpPr>
        <p:spPr>
          <a:xfrm>
            <a:off x="6886226" y="3381791"/>
            <a:ext cx="34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        součet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97BD213F-7BE0-42C3-8D3C-47C6C43F7FA8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4679328" y="3112417"/>
            <a:ext cx="548570" cy="3545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890FF4E2-EB97-4BEB-B596-5A4B759F2C07}"/>
              </a:ext>
            </a:extLst>
          </p:cNvPr>
          <p:cNvCxnSpPr>
            <a:cxnSpLocks/>
          </p:cNvCxnSpPr>
          <p:nvPr/>
        </p:nvCxnSpPr>
        <p:spPr>
          <a:xfrm flipH="1">
            <a:off x="5390431" y="3032526"/>
            <a:ext cx="2078736" cy="4344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675CBDA2-EB4F-44CB-8963-833E118A761F}"/>
              </a:ext>
            </a:extLst>
          </p:cNvPr>
          <p:cNvCxnSpPr>
            <a:cxnSpLocks/>
          </p:cNvCxnSpPr>
          <p:nvPr/>
        </p:nvCxnSpPr>
        <p:spPr>
          <a:xfrm flipH="1">
            <a:off x="7778045" y="3031273"/>
            <a:ext cx="565588" cy="3945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E5F57B8-A43A-4469-ADDB-56C46AC7E94E}"/>
              </a:ext>
            </a:extLst>
          </p:cNvPr>
          <p:cNvSpPr txBox="1"/>
          <p:nvPr/>
        </p:nvSpPr>
        <p:spPr>
          <a:xfrm>
            <a:off x="3484823" y="5085410"/>
            <a:ext cx="34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binární operace násobení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299049A-9FAD-4649-8261-55A413ECBA81}"/>
              </a:ext>
            </a:extLst>
          </p:cNvPr>
          <p:cNvSpPr txBox="1"/>
          <p:nvPr/>
        </p:nvSpPr>
        <p:spPr>
          <a:xfrm>
            <a:off x="6970973" y="5023192"/>
            <a:ext cx="34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        součin</a:t>
            </a:r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CCDD2BB0-4F9A-45CA-B620-C9A6D74EDB57}"/>
              </a:ext>
            </a:extLst>
          </p:cNvPr>
          <p:cNvCxnSpPr>
            <a:cxnSpLocks/>
          </p:cNvCxnSpPr>
          <p:nvPr/>
        </p:nvCxnSpPr>
        <p:spPr>
          <a:xfrm flipH="1">
            <a:off x="7771767" y="4668624"/>
            <a:ext cx="446544" cy="371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BE8A4417-536E-43E2-95E6-4015AD63305B}"/>
              </a:ext>
            </a:extLst>
          </p:cNvPr>
          <p:cNvCxnSpPr>
            <a:cxnSpLocks/>
          </p:cNvCxnSpPr>
          <p:nvPr/>
        </p:nvCxnSpPr>
        <p:spPr>
          <a:xfrm>
            <a:off x="4679328" y="4668624"/>
            <a:ext cx="711103" cy="4167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A30F6442-AD73-4E69-85E9-3F32BD13989B}"/>
              </a:ext>
            </a:extLst>
          </p:cNvPr>
          <p:cNvCxnSpPr>
            <a:cxnSpLocks/>
          </p:cNvCxnSpPr>
          <p:nvPr/>
        </p:nvCxnSpPr>
        <p:spPr>
          <a:xfrm flipH="1">
            <a:off x="5791200" y="4645221"/>
            <a:ext cx="1677968" cy="4401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ál 24">
            <a:extLst>
              <a:ext uri="{FF2B5EF4-FFF2-40B4-BE49-F238E27FC236}">
                <a16:creationId xmlns:a16="http://schemas.microsoft.com/office/drawing/2014/main" id="{47DAAFBD-8B58-40B0-B05D-F93403224867}"/>
              </a:ext>
            </a:extLst>
          </p:cNvPr>
          <p:cNvSpPr/>
          <p:nvPr/>
        </p:nvSpPr>
        <p:spPr>
          <a:xfrm>
            <a:off x="7186245" y="2597352"/>
            <a:ext cx="1477109" cy="631178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BFFECD65-132D-4107-A3A6-8B4A78F570D3}"/>
              </a:ext>
            </a:extLst>
          </p:cNvPr>
          <p:cNvSpPr/>
          <p:nvPr/>
        </p:nvSpPr>
        <p:spPr>
          <a:xfrm>
            <a:off x="3163849" y="2701184"/>
            <a:ext cx="1738488" cy="515507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5BF25E6D-D1E8-4F81-BF94-70AEBC4DBBD4}"/>
              </a:ext>
            </a:extLst>
          </p:cNvPr>
          <p:cNvSpPr/>
          <p:nvPr/>
        </p:nvSpPr>
        <p:spPr>
          <a:xfrm>
            <a:off x="3212832" y="4239229"/>
            <a:ext cx="1640522" cy="60324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EA471541-81B6-445A-AC29-1F0189A20E94}"/>
              </a:ext>
            </a:extLst>
          </p:cNvPr>
          <p:cNvSpPr/>
          <p:nvPr/>
        </p:nvSpPr>
        <p:spPr>
          <a:xfrm>
            <a:off x="7057292" y="4243754"/>
            <a:ext cx="1394592" cy="578035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Zvuk 6">
            <a:hlinkClick r:id="" action="ppaction://media"/>
            <a:extLst>
              <a:ext uri="{FF2B5EF4-FFF2-40B4-BE49-F238E27FC236}">
                <a16:creationId xmlns:a16="http://schemas.microsoft.com/office/drawing/2014/main" id="{93F5D211-CACC-4608-B2BD-B3920177ED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4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21"/>
    </mc:Choice>
    <mc:Fallback xmlns="">
      <p:transition spd="slow" advTm="112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F5BE99-5320-4BEB-81D5-A195C2BF6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8101"/>
            <a:ext cx="10515600" cy="5308862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Binární operace budeme označovat různými symboly: 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+, • , □, </a:t>
            </a:r>
            <a:r>
              <a:rPr lang="cs-CZ" b="1" i="1" dirty="0"/>
              <a:t>○</a:t>
            </a:r>
            <a:r>
              <a:rPr lang="cs-CZ" i="1" dirty="0"/>
              <a:t>,</a:t>
            </a:r>
            <a:r>
              <a:rPr lang="cs-CZ" b="1" i="1" dirty="0"/>
              <a:t> </a:t>
            </a:r>
            <a:r>
              <a:rPr lang="cs-CZ" b="1" dirty="0"/>
              <a:t>⁎</a:t>
            </a:r>
            <a:endParaRPr lang="cs-CZ" dirty="0"/>
          </a:p>
          <a:p>
            <a:r>
              <a:rPr lang="cs-CZ" dirty="0"/>
              <a:t>Příklady binárních operací ve </a:t>
            </a:r>
            <a:r>
              <a:rPr lang="cs-CZ" u="sng" dirty="0"/>
              <a:t>školské matematice</a:t>
            </a:r>
            <a:r>
              <a:rPr lang="cs-CZ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/>
              <a:t>Sčítání </a:t>
            </a:r>
            <a:r>
              <a:rPr lang="cs-CZ" dirty="0"/>
              <a:t>(+), odčítání (-), násobení (•), dělení (:),… (pracujeme s nimi v číselných množinách, tj. „operujeme s čísly“),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Sjednocení (∪), průnik (∩), rozdíl (-), symetrický rozdíl (△), </a:t>
            </a:r>
          </a:p>
          <a:p>
            <a:pPr marL="457200" lvl="1" indent="0">
              <a:buNone/>
            </a:pPr>
            <a:r>
              <a:rPr lang="cs-CZ" dirty="0"/>
              <a:t>	kartézský součin (x),… (pracujeme s nimi v systémech množin, tj. 	„operujeme s množinami“)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Konjunkce (</a:t>
            </a:r>
            <a:r>
              <a:rPr lang="cs-CZ" sz="1800" dirty="0"/>
              <a:t>⋀</a:t>
            </a:r>
            <a:r>
              <a:rPr lang="cs-CZ" dirty="0"/>
              <a:t>), disjunkce (</a:t>
            </a:r>
            <a:r>
              <a:rPr lang="cs-CZ" sz="1800" dirty="0"/>
              <a:t>⋁</a:t>
            </a:r>
            <a:r>
              <a:rPr lang="cs-CZ" dirty="0"/>
              <a:t>), implikace (⇒), ekvivalence (⇔), ostrá disjunkce (</a:t>
            </a:r>
            <a:r>
              <a:rPr lang="cs-CZ" sz="1800" u="sng" dirty="0"/>
              <a:t>⋁</a:t>
            </a:r>
            <a:r>
              <a:rPr lang="cs-CZ" dirty="0"/>
              <a:t>)… („operujeme s výroky“)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2" name="Zástupný obsah 4" descr="Obsah obrázku objekt, monitor, hodiny, obrazovka&#10;&#10;Popis byl vytvořen automaticky">
            <a:extLst>
              <a:ext uri="{FF2B5EF4-FFF2-40B4-BE49-F238E27FC236}">
                <a16:creationId xmlns:a16="http://schemas.microsoft.com/office/drawing/2014/main" id="{B0313969-1822-4D58-9D56-40827D9DA1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9" r="1" b="6005"/>
          <a:stretch/>
        </p:blipFill>
        <p:spPr>
          <a:xfrm>
            <a:off x="10343211" y="6028267"/>
            <a:ext cx="2006976" cy="829732"/>
          </a:xfrm>
          <a:prstGeom prst="rect">
            <a:avLst/>
          </a:prstGeom>
        </p:spPr>
      </p:pic>
      <p:pic>
        <p:nvPicPr>
          <p:cNvPr id="8" name="Zvuk 7">
            <a:hlinkClick r:id="" action="ppaction://media"/>
            <a:extLst>
              <a:ext uri="{FF2B5EF4-FFF2-40B4-BE49-F238E27FC236}">
                <a16:creationId xmlns:a16="http://schemas.microsoft.com/office/drawing/2014/main" id="{F3A003AE-9ADE-489C-B886-AF2209C6CA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2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890"/>
    </mc:Choice>
    <mc:Fallback xmlns="">
      <p:transition spd="slow" advTm="107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444</Words>
  <Application>Microsoft Office PowerPoint</Application>
  <PresentationFormat>Širokoúhlá obrazovka</PresentationFormat>
  <Paragraphs>44</Paragraphs>
  <Slides>5</Slides>
  <Notes>0</Notes>
  <HiddenSlides>0</HiddenSlides>
  <MMClips>4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Wingdings</vt:lpstr>
      <vt:lpstr>Motiv Office</vt:lpstr>
      <vt:lpstr>Možnosti distanční výuky</vt:lpstr>
      <vt:lpstr>Binární operace v množině</vt:lpstr>
      <vt:lpstr>Binární operace v množině M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distanční výuky</dc:title>
  <dc:creator>Jitka Panáčová</dc:creator>
  <cp:lastModifiedBy>Jitka Panáčová</cp:lastModifiedBy>
  <cp:revision>53</cp:revision>
  <dcterms:created xsi:type="dcterms:W3CDTF">2020-03-16T22:04:37Z</dcterms:created>
  <dcterms:modified xsi:type="dcterms:W3CDTF">2020-03-19T22:40:51Z</dcterms:modified>
</cp:coreProperties>
</file>