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71" r:id="rId5"/>
    <p:sldId id="270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33CC"/>
    <a:srgbClr val="0000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23. 3. 2020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Vlastnosti binárních operací I.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 (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2DB24DB-1F78-4F6F-A4C4-07786009A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9"/>
    </mc:Choice>
    <mc:Fallback xmlns="">
      <p:transition spd="slow" advTm="6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8" y="1907822"/>
            <a:ext cx="9934222" cy="4120445"/>
          </a:xfrm>
        </p:spPr>
        <p:txBody>
          <a:bodyPr/>
          <a:lstStyle/>
          <a:p>
            <a:pPr algn="l"/>
            <a:r>
              <a:rPr lang="cs-CZ" dirty="0"/>
              <a:t>Následující materiál nás seznámí s vlastnostmi binárních operací školské matematiky v číselných množinách. Připomeňme označení pro číselné množiny:</a:t>
            </a:r>
          </a:p>
          <a:p>
            <a:pPr algn="l"/>
            <a:r>
              <a:rPr lang="cs-CZ" dirty="0"/>
              <a:t>ℕ - </a:t>
            </a:r>
            <a:r>
              <a:rPr lang="en-US" dirty="0"/>
              <a:t>{1,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přirozených čísel</a:t>
            </a:r>
          </a:p>
          <a:p>
            <a:pPr algn="l"/>
            <a:r>
              <a:rPr lang="cs-CZ" dirty="0"/>
              <a:t>ℕ</a:t>
            </a:r>
            <a:r>
              <a:rPr lang="cs-CZ" baseline="-25000" dirty="0"/>
              <a:t>0</a:t>
            </a:r>
            <a:r>
              <a:rPr lang="cs-CZ" dirty="0"/>
              <a:t> - </a:t>
            </a:r>
            <a:r>
              <a:rPr lang="en-US" dirty="0"/>
              <a:t>{0, 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přirozených čísel s nulou (množina všech nezáporných celých čísel)</a:t>
            </a:r>
          </a:p>
          <a:p>
            <a:pPr algn="l"/>
            <a:r>
              <a:rPr lang="cs-CZ" dirty="0"/>
              <a:t>ℂ - </a:t>
            </a:r>
            <a:r>
              <a:rPr lang="en-US" dirty="0"/>
              <a:t>{…, -2, -1, 0, 1, 2, 3, 4, </a:t>
            </a:r>
            <a:r>
              <a:rPr lang="cs-CZ" dirty="0"/>
              <a:t>…</a:t>
            </a:r>
            <a:r>
              <a:rPr lang="en-US" dirty="0"/>
              <a:t>} - </a:t>
            </a:r>
            <a:r>
              <a:rPr lang="cs-CZ" dirty="0"/>
              <a:t>množina všech celých čísel </a:t>
            </a:r>
          </a:p>
          <a:p>
            <a:pPr lvl="0" algn="l"/>
            <a:r>
              <a:rPr lang="cs-CZ" dirty="0"/>
              <a:t>ℚ - množina všech racionálních  čísel </a:t>
            </a:r>
          </a:p>
          <a:p>
            <a:pPr lvl="0" algn="l"/>
            <a:r>
              <a:rPr lang="cs-CZ" dirty="0"/>
              <a:t>ℝ - množina všech reálných čísel </a:t>
            </a:r>
          </a:p>
          <a:p>
            <a:pPr lvl="0" algn="l"/>
            <a:endParaRPr lang="cs-CZ" dirty="0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9DE05F19-9E4A-414E-8E31-521DC1EB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E8FBA9B-4D7E-498E-A438-037088AE5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9"/>
    </mc:Choice>
    <mc:Fallback xmlns="">
      <p:transition spd="slow" advTm="9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790700"/>
            <a:ext cx="10907237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2</a:t>
            </a:r>
            <a:r>
              <a:rPr lang="cs-CZ" dirty="0"/>
              <a:t>: </a:t>
            </a:r>
            <a:r>
              <a:rPr lang="cs-CZ"/>
              <a:t>Binární operace </a:t>
            </a:r>
            <a:r>
              <a:rPr lang="cs-CZ" b="1" i="1" dirty="0"/>
              <a:t>○ </a:t>
            </a:r>
            <a:r>
              <a:rPr lang="cs-CZ" dirty="0"/>
              <a:t>v množině M, která má vlastnost, že je definována pro každou uspořádanou dvojici [</a:t>
            </a:r>
            <a:r>
              <a:rPr lang="cs-CZ" i="1" dirty="0" err="1"/>
              <a:t>x,y</a:t>
            </a:r>
            <a:r>
              <a:rPr lang="cs-CZ" dirty="0"/>
              <a:t>]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 x M, se nazývá operace </a:t>
            </a:r>
            <a:r>
              <a:rPr lang="cs-CZ" b="1" dirty="0"/>
              <a:t>neomezeně definovaná</a:t>
            </a:r>
            <a:r>
              <a:rPr lang="cs-CZ" dirty="0"/>
              <a:t> v množině M (zkráceně operace </a:t>
            </a:r>
            <a:r>
              <a:rPr lang="cs-CZ" b="1" dirty="0"/>
              <a:t>definovaná na </a:t>
            </a:r>
            <a:r>
              <a:rPr lang="cs-CZ" dirty="0"/>
              <a:t>množině M). Značíme </a:t>
            </a:r>
            <a:r>
              <a:rPr lang="cs-CZ" b="1" dirty="0"/>
              <a:t>ND</a:t>
            </a:r>
            <a:r>
              <a:rPr lang="cs-CZ" dirty="0"/>
              <a:t>. 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2: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)…….</a:t>
            </a:r>
            <a:r>
              <a:rPr lang="cs-CZ" dirty="0"/>
              <a:t>.</a:t>
            </a:r>
            <a:r>
              <a:rPr lang="en-US" dirty="0"/>
              <a:t>v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ND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+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)……v množině ℕ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ND      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-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lvl="6" algn="l"/>
            <a:r>
              <a:rPr lang="cs-CZ" sz="2000" dirty="0"/>
              <a:t>        </a:t>
            </a:r>
            <a:r>
              <a:rPr lang="en-US" sz="2000" dirty="0"/>
              <a:t>v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ℂ, ℚ, ℝ </a:t>
            </a:r>
            <a:r>
              <a:rPr lang="cs-CZ" sz="2000" u="sng" dirty="0">
                <a:solidFill>
                  <a:srgbClr val="FF0000"/>
                </a:solidFill>
              </a:rPr>
              <a:t>je</a:t>
            </a:r>
            <a:r>
              <a:rPr lang="cs-CZ" sz="2000" dirty="0"/>
              <a:t> </a:t>
            </a:r>
            <a:r>
              <a:rPr lang="cs-CZ" sz="2000" b="1" dirty="0"/>
              <a:t>ND     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ℂ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ℂ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- y = z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)….</a:t>
            </a:r>
            <a:r>
              <a:rPr lang="cs-CZ" dirty="0"/>
              <a:t>.</a:t>
            </a:r>
            <a:r>
              <a:rPr lang="en-US" dirty="0"/>
              <a:t>v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ND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3171309" y="3186289"/>
            <a:ext cx="3849511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E3DE308E-A9EF-4EE2-A8CB-59EC1440E508}"/>
              </a:ext>
            </a:extLst>
          </p:cNvPr>
          <p:cNvSpPr/>
          <p:nvPr/>
        </p:nvSpPr>
        <p:spPr>
          <a:xfrm rot="10136972">
            <a:off x="10236776" y="4052495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233886" y="4505185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257332" y="4486419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285750" y="473965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0296409" y="5074657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194C14-16B8-4BE6-A206-7C1DA6265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445"/>
    </mc:Choice>
    <mc:Fallback>
      <p:transition spd="slow" advTm="34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77" y="1790700"/>
            <a:ext cx="10907237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2</a:t>
            </a:r>
            <a:r>
              <a:rPr lang="cs-CZ" dirty="0"/>
              <a:t>: Binární relace </a:t>
            </a:r>
            <a:r>
              <a:rPr lang="cs-CZ" b="1" i="1" dirty="0"/>
              <a:t>○ </a:t>
            </a:r>
            <a:r>
              <a:rPr lang="cs-CZ" dirty="0"/>
              <a:t>v množině M, která má vlastnost, že je definována pro každou uspořádanou dvojici [</a:t>
            </a:r>
            <a:r>
              <a:rPr lang="cs-CZ" i="1" dirty="0" err="1"/>
              <a:t>x,y</a:t>
            </a:r>
            <a:r>
              <a:rPr lang="cs-CZ" dirty="0"/>
              <a:t>]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 x M, se nazývá operace </a:t>
            </a:r>
            <a:r>
              <a:rPr lang="cs-CZ" b="1" dirty="0"/>
              <a:t>neomezeně definovaná</a:t>
            </a:r>
            <a:r>
              <a:rPr lang="cs-CZ" dirty="0"/>
              <a:t> v množině M (zkráceně operace </a:t>
            </a:r>
            <a:r>
              <a:rPr lang="cs-CZ" b="1" dirty="0"/>
              <a:t>definovaná na </a:t>
            </a:r>
            <a:r>
              <a:rPr lang="cs-CZ" dirty="0"/>
              <a:t>množině M). Značíme </a:t>
            </a:r>
            <a:r>
              <a:rPr lang="cs-CZ" b="1" dirty="0"/>
              <a:t>ND</a:t>
            </a:r>
            <a:r>
              <a:rPr lang="cs-CZ" dirty="0"/>
              <a:t>. 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2: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)……….v množině ℕ,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ND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en-US" b="1" dirty="0"/>
              <a:t>:</a:t>
            </a:r>
            <a:r>
              <a:rPr lang="cs-CZ" i="1" dirty="0"/>
              <a:t> y = z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lvl="6" algn="l"/>
            <a:r>
              <a:rPr lang="cs-CZ" sz="2000" dirty="0"/>
              <a:t>        </a:t>
            </a:r>
            <a:r>
              <a:rPr lang="en-US" sz="2000" dirty="0"/>
              <a:t>v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sz="2000" u="sng" dirty="0">
                <a:solidFill>
                  <a:srgbClr val="FF0000"/>
                </a:solidFill>
              </a:rPr>
              <a:t>je</a:t>
            </a:r>
            <a:r>
              <a:rPr lang="cs-CZ" sz="2000" dirty="0"/>
              <a:t> </a:t>
            </a:r>
            <a:r>
              <a:rPr lang="cs-CZ" sz="2000" b="1" dirty="0"/>
              <a:t>ND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)(∃ </a:t>
            </a:r>
            <a:r>
              <a:rPr lang="cs-CZ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</a:t>
            </a:r>
            <a:r>
              <a:rPr lang="en-US" sz="2000" b="1" dirty="0"/>
              <a:t>:</a:t>
            </a:r>
            <a:r>
              <a:rPr lang="cs-CZ" sz="2000" i="1" dirty="0"/>
              <a:t> y = z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dirty="0"/>
          </a:p>
          <a:p>
            <a:pPr marL="3086100" lvl="6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3171309" y="3186289"/>
            <a:ext cx="3849511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157686" y="4118778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193400" y="4133954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1253177" y="437200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7D8D7F5-DBDD-433F-932F-B9621EE73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1"/>
    </mc:Choice>
    <mc:Fallback xmlns="">
      <p:transition spd="slow" advTm="9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1790700"/>
            <a:ext cx="11635740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3</a:t>
            </a:r>
            <a:r>
              <a:rPr lang="cs-CZ" dirty="0"/>
              <a:t>: Binární operace</a:t>
            </a:r>
            <a:r>
              <a:rPr lang="cs-CZ" b="1" dirty="0"/>
              <a:t> ○ </a:t>
            </a:r>
            <a:r>
              <a:rPr lang="cs-CZ" dirty="0"/>
              <a:t>definovaná na množině M (je ND), se nazývá </a:t>
            </a:r>
            <a:r>
              <a:rPr lang="cs-CZ" b="1" dirty="0"/>
              <a:t>komutativní</a:t>
            </a:r>
            <a:r>
              <a:rPr lang="cs-CZ" dirty="0"/>
              <a:t> právě tehdy, když platí: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y = y ○ x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dirty="0"/>
              <a:t>Značíme </a:t>
            </a:r>
            <a:r>
              <a:rPr lang="cs-CZ" b="1" dirty="0"/>
              <a:t>K</a:t>
            </a:r>
            <a:r>
              <a:rPr lang="cs-CZ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3: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K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+ y = y +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K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- y = y -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       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K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 = y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)……na</a:t>
            </a:r>
            <a:r>
              <a:rPr lang="en-US" sz="2000" dirty="0"/>
              <a:t>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sz="2000" dirty="0"/>
              <a:t> </a:t>
            </a:r>
            <a:r>
              <a:rPr lang="cs-CZ" sz="2000" b="1" dirty="0"/>
              <a:t>K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 err="1"/>
              <a:t>x,y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i="1" dirty="0"/>
              <a:t>x </a:t>
            </a:r>
            <a:r>
              <a:rPr lang="en-US" sz="2000" b="1" dirty="0"/>
              <a:t>:</a:t>
            </a:r>
            <a:r>
              <a:rPr lang="cs-CZ" sz="2000" i="1" dirty="0"/>
              <a:t> y = </a:t>
            </a:r>
            <a:r>
              <a:rPr lang="cs-CZ" i="1" dirty="0"/>
              <a:t>y </a:t>
            </a:r>
            <a:r>
              <a:rPr lang="en-US" b="1" dirty="0"/>
              <a:t>:</a:t>
            </a:r>
            <a:r>
              <a:rPr lang="cs-CZ" i="1" dirty="0"/>
              <a:t> x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dirty="0"/>
          </a:p>
          <a:p>
            <a:pPr marL="3086100" lvl="6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57501" y="2569069"/>
            <a:ext cx="3097529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9123199" y="3846156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9123199" y="3846156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9151617" y="3364673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9043983" y="415754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10213194" y="4552938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10186498" y="4494757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0F43423-1A08-4AF2-947B-B6A211BE8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30"/>
    </mc:Choice>
    <mc:Fallback xmlns="">
      <p:transition spd="slow" advTm="25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816F8-780B-41BD-93BE-5B6C08F8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7" y="581247"/>
            <a:ext cx="7687733" cy="1018953"/>
          </a:xfrm>
        </p:spPr>
        <p:txBody>
          <a:bodyPr/>
          <a:lstStyle/>
          <a:p>
            <a:r>
              <a:rPr lang="cs-CZ" sz="4400" b="1" u="sng" dirty="0"/>
              <a:t>Vlastnosti binárních operací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1790700"/>
            <a:ext cx="11635740" cy="448605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4</a:t>
            </a:r>
            <a:r>
              <a:rPr lang="cs-CZ" dirty="0"/>
              <a:t>: Binární operace</a:t>
            </a:r>
            <a:r>
              <a:rPr lang="cs-CZ" b="1" dirty="0"/>
              <a:t> ○ </a:t>
            </a:r>
            <a:r>
              <a:rPr lang="cs-CZ" dirty="0"/>
              <a:t>definovaná na množině M (je ND), se nazývá </a:t>
            </a:r>
            <a:r>
              <a:rPr lang="cs-CZ" b="1" dirty="0"/>
              <a:t>asociativní</a:t>
            </a:r>
            <a:r>
              <a:rPr lang="cs-CZ" dirty="0"/>
              <a:t> právě tehdy, když platí:</a:t>
            </a:r>
          </a:p>
          <a:p>
            <a:pPr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x, y,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○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○ z = x ○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○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cs-CZ" dirty="0"/>
              <a:t>Značíme </a:t>
            </a:r>
            <a:r>
              <a:rPr lang="cs-CZ" b="1" dirty="0"/>
              <a:t>A</a:t>
            </a:r>
            <a:r>
              <a:rPr lang="cs-CZ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4: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A  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+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+ z = x +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+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(3+2)+4=3+(2+4)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u="sng" dirty="0"/>
              <a:t> </a:t>
            </a:r>
            <a:r>
              <a:rPr lang="cs-CZ" b="1" dirty="0"/>
              <a:t>A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-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- z = x -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-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(8-4)-3 = 8-(4-3)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 </a:t>
            </a:r>
            <a:r>
              <a:rPr lang="cs-CZ" u="sng" dirty="0">
                <a:solidFill>
                  <a:srgbClr val="FF0000"/>
                </a:solidFill>
              </a:rPr>
              <a:t>je</a:t>
            </a:r>
            <a:r>
              <a:rPr lang="cs-CZ" dirty="0"/>
              <a:t> </a:t>
            </a:r>
            <a:r>
              <a:rPr lang="cs-CZ" b="1" dirty="0"/>
              <a:t>A        </a:t>
            </a:r>
            <a:r>
              <a:rPr lang="cs-CZ" dirty="0"/>
              <a:t>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 err="1"/>
              <a:t>x,y</a:t>
            </a:r>
            <a:r>
              <a:rPr lang="cs-CZ" i="1" dirty="0"/>
              <a:t>, z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cs-CZ" i="1" dirty="0"/>
              <a:t>z = 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dělení (</a:t>
            </a:r>
            <a:r>
              <a:rPr lang="en-US" b="1" dirty="0"/>
              <a:t>:</a:t>
            </a:r>
            <a:r>
              <a:rPr lang="cs-CZ" dirty="0"/>
              <a:t>)……na</a:t>
            </a:r>
            <a:r>
              <a:rPr lang="en-US" sz="2000" dirty="0"/>
              <a:t> </a:t>
            </a:r>
            <a:r>
              <a:rPr lang="en-US" sz="2000" dirty="0" err="1"/>
              <a:t>množině</a:t>
            </a:r>
            <a:r>
              <a:rPr lang="en-US" sz="2000" dirty="0"/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/>
              <a:t>, ℝ - {0} </a:t>
            </a:r>
            <a:r>
              <a:rPr lang="cs-CZ" u="sng" dirty="0">
                <a:solidFill>
                  <a:srgbClr val="FF0000"/>
                </a:solidFill>
              </a:rPr>
              <a:t>není</a:t>
            </a:r>
            <a:r>
              <a:rPr lang="cs-CZ" sz="2000" dirty="0"/>
              <a:t> </a:t>
            </a:r>
            <a:r>
              <a:rPr lang="cs-CZ" sz="2000" b="1" dirty="0"/>
              <a:t>A     </a:t>
            </a:r>
            <a:r>
              <a:rPr lang="cs-CZ" sz="2000" dirty="0"/>
              <a:t>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i="1" dirty="0" err="1"/>
              <a:t>x,y</a:t>
            </a:r>
            <a:r>
              <a:rPr lang="cs-CZ" i="1" dirty="0"/>
              <a:t>, z</a:t>
            </a:r>
            <a:r>
              <a:rPr lang="cs-CZ" sz="2000" i="1" dirty="0"/>
              <a:t>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ℚ - </a:t>
            </a:r>
            <a:r>
              <a:rPr lang="en-US" sz="2000" dirty="0"/>
              <a:t>{0}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x </a:t>
            </a:r>
            <a:r>
              <a:rPr lang="en-US" b="1" dirty="0"/>
              <a:t>:</a:t>
            </a:r>
            <a:r>
              <a:rPr lang="cs-CZ" i="1" dirty="0"/>
              <a:t> y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</a:t>
            </a:r>
            <a:r>
              <a:rPr lang="en-US" b="1" dirty="0"/>
              <a:t>: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/>
              <a:t>z = x </a:t>
            </a:r>
            <a:r>
              <a:rPr lang="en-US" b="1" dirty="0"/>
              <a:t>:</a:t>
            </a:r>
            <a:r>
              <a:rPr lang="cs-CZ" i="1" dirty="0"/>
              <a:t>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y </a:t>
            </a:r>
            <a:r>
              <a:rPr lang="en-US" b="1" dirty="0"/>
              <a:t>:</a:t>
            </a:r>
            <a:r>
              <a:rPr lang="cs-CZ" i="1" dirty="0"/>
              <a:t> z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46071" y="2576416"/>
            <a:ext cx="4823459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10238360" y="4139785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10213194" y="4152421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466067" y="3394287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0371628" y="4651030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11323426" y="5114572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11299980" y="5042910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A144CF2-58FD-445E-BC81-9DE528F08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68"/>
    </mc:Choice>
    <mc:Fallback xmlns="">
      <p:transition spd="slow" advTm="27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2A15D15-F3B6-42AB-AD8D-C71CC4E7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331" y="575734"/>
            <a:ext cx="11635740" cy="570102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Definice 5</a:t>
            </a:r>
            <a:r>
              <a:rPr lang="cs-CZ" dirty="0"/>
              <a:t>: Nechť je v množině M (!) definována binární operace</a:t>
            </a:r>
            <a:r>
              <a:rPr lang="cs-CZ" b="1" dirty="0"/>
              <a:t> ○</a:t>
            </a:r>
            <a:r>
              <a:rPr lang="cs-CZ" dirty="0"/>
              <a:t>. Jestliže existuje prvek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/>
              <a:t> M, pro který platí:</a:t>
            </a:r>
          </a:p>
          <a:p>
            <a:pPr algn="l"/>
            <a:r>
              <a:rPr lang="cs-CZ" dirty="0"/>
              <a:t>	                 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e = e ○ x =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</a:p>
          <a:p>
            <a:pPr marL="360000" algn="l"/>
            <a:r>
              <a:rPr lang="cs-CZ" dirty="0"/>
              <a:t>pak prvek nazýváme </a:t>
            </a:r>
            <a:r>
              <a:rPr lang="cs-CZ" b="1" dirty="0"/>
              <a:t>neutrálním prvkem </a:t>
            </a:r>
            <a:r>
              <a:rPr lang="cs-CZ" dirty="0"/>
              <a:t>množiny M vzhledem k operaci </a:t>
            </a:r>
            <a:r>
              <a:rPr lang="cs-CZ" b="1" dirty="0"/>
              <a:t>○</a:t>
            </a:r>
            <a:r>
              <a:rPr lang="cs-CZ" dirty="0"/>
              <a:t>. Tuto  vlastnost                 nazýváme existence neutrálního prvku množiny M vzhledem k operaci</a:t>
            </a:r>
            <a:r>
              <a:rPr lang="cs-CZ" b="1" dirty="0"/>
              <a:t> ○</a:t>
            </a:r>
            <a:r>
              <a:rPr lang="cs-CZ" dirty="0"/>
              <a:t>. Značíme </a:t>
            </a:r>
            <a:r>
              <a:rPr lang="cs-CZ" b="1" dirty="0"/>
              <a:t>EN</a:t>
            </a:r>
            <a:r>
              <a:rPr lang="cs-CZ" dirty="0"/>
              <a:t>.</a:t>
            </a:r>
          </a:p>
          <a:p>
            <a:pPr marL="360000" algn="l"/>
            <a:r>
              <a:rPr lang="cs-CZ" dirty="0"/>
              <a:t>	symbolicky: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∃e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M)(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x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i="1" dirty="0"/>
              <a:t>x ○ e = e ○ x = x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endParaRPr lang="cs-CZ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i="1" dirty="0"/>
              <a:t>Příklad 5: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 </a:t>
            </a:r>
            <a:r>
              <a:rPr lang="cs-CZ" u="sng" dirty="0">
                <a:solidFill>
                  <a:srgbClr val="FF0000"/>
                </a:solidFill>
              </a:rPr>
              <a:t>nemá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(neexistuje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aby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platilo </a:t>
            </a:r>
            <a:r>
              <a:rPr lang="cs-CZ" i="1" dirty="0"/>
              <a:t>x + e = e + x = x</a:t>
            </a:r>
            <a:r>
              <a:rPr lang="cs-CZ" dirty="0"/>
              <a:t>)</a:t>
            </a:r>
            <a:r>
              <a:rPr lang="cs-CZ" i="1" dirty="0"/>
              <a:t>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</a:t>
            </a:r>
            <a:r>
              <a:rPr lang="en-US" dirty="0" err="1"/>
              <a:t>sčítání</a:t>
            </a:r>
            <a:r>
              <a:rPr lang="en-US" dirty="0"/>
              <a:t> (</a:t>
            </a:r>
            <a:r>
              <a:rPr lang="en-US" b="1" dirty="0"/>
              <a:t>+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 </a:t>
            </a:r>
            <a:r>
              <a:rPr lang="en-US" dirty="0" err="1"/>
              <a:t>mno</a:t>
            </a:r>
            <a:r>
              <a:rPr lang="cs-CZ" dirty="0" err="1"/>
              <a:t>žině</a:t>
            </a:r>
            <a:r>
              <a:rPr lang="cs-CZ" dirty="0"/>
              <a:t> ℕ</a:t>
            </a:r>
            <a:r>
              <a:rPr lang="cs-CZ" baseline="-25000" dirty="0"/>
              <a:t>0</a:t>
            </a:r>
            <a:r>
              <a:rPr lang="cs-CZ" dirty="0"/>
              <a:t>, ℂ, ℚ, ℝ </a:t>
            </a:r>
            <a:r>
              <a:rPr lang="cs-CZ" u="sng" dirty="0">
                <a:solidFill>
                  <a:srgbClr val="FF0000"/>
                </a:solidFill>
              </a:rPr>
              <a:t>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(existuje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že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platí </a:t>
            </a:r>
            <a:r>
              <a:rPr lang="cs-CZ" i="1" dirty="0"/>
              <a:t>x + e = e + x = x.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Toto číslo je </a:t>
            </a:r>
            <a:r>
              <a:rPr lang="cs-CZ" i="1" dirty="0"/>
              <a:t>e = 0, tedy x + 0 = 0 + x = x</a:t>
            </a:r>
            <a:r>
              <a:rPr lang="cs-CZ" dirty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operace odčítání (</a:t>
            </a:r>
            <a:r>
              <a:rPr lang="en-US" b="1" dirty="0"/>
              <a:t>-</a:t>
            </a:r>
            <a:r>
              <a:rPr lang="cs-CZ" dirty="0"/>
              <a:t>)….na množině ℂ, ℚ, ℝ </a:t>
            </a:r>
            <a:r>
              <a:rPr lang="cs-CZ" u="sng" dirty="0">
                <a:solidFill>
                  <a:srgbClr val="FF0000"/>
                </a:solidFill>
              </a:rPr>
              <a:t>nemá</a:t>
            </a:r>
            <a:r>
              <a:rPr lang="cs-CZ" dirty="0"/>
              <a:t> vlastnost </a:t>
            </a:r>
            <a:r>
              <a:rPr lang="cs-CZ" b="1" dirty="0"/>
              <a:t>EN </a:t>
            </a:r>
            <a:r>
              <a:rPr lang="cs-CZ" dirty="0"/>
              <a:t>(neexistuje např. celé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ℂ, takové, aby pro všechna celá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ℂ platilo </a:t>
            </a:r>
            <a:r>
              <a:rPr lang="cs-CZ" i="1" dirty="0"/>
              <a:t>x - e = e - x = x</a:t>
            </a:r>
            <a:r>
              <a:rPr lang="cs-CZ" dirty="0"/>
              <a:t>)</a:t>
            </a:r>
            <a:r>
              <a:rPr lang="cs-CZ" i="1" dirty="0"/>
              <a:t>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2000" b="1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dirty="0"/>
              <a:t>)…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 </a:t>
            </a:r>
            <a:r>
              <a:rPr lang="cs-CZ" dirty="0"/>
              <a:t>ℕ, ℂ, ℚ, ℝ </a:t>
            </a:r>
            <a:r>
              <a:rPr lang="cs-CZ" u="sng" dirty="0">
                <a:solidFill>
                  <a:srgbClr val="FF0000"/>
                </a:solidFill>
              </a:rPr>
              <a:t>má</a:t>
            </a:r>
            <a:r>
              <a:rPr lang="cs-CZ" dirty="0"/>
              <a:t> vlastnost </a:t>
            </a:r>
            <a:r>
              <a:rPr lang="cs-CZ" b="1" dirty="0"/>
              <a:t>EN  </a:t>
            </a:r>
            <a:r>
              <a:rPr lang="cs-CZ" dirty="0"/>
              <a:t>(existuje např. přirozené číslo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ℕ, takové, že pro všechna přirozená čísla </a:t>
            </a:r>
            <a:r>
              <a:rPr lang="cs-CZ" i="1" dirty="0"/>
              <a:t>x</a:t>
            </a:r>
            <a:r>
              <a:rPr lang="cs-CZ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ℕ platí </a:t>
            </a:r>
            <a:r>
              <a:rPr lang="cs-CZ" i="1" dirty="0"/>
              <a:t>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e = e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 = x.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Toto číslo je </a:t>
            </a:r>
            <a:r>
              <a:rPr lang="cs-CZ" i="1" dirty="0"/>
              <a:t>e = 1, tedy x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1 = 1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cs-CZ" i="1" dirty="0"/>
              <a:t> x = x</a:t>
            </a:r>
            <a:r>
              <a:rPr lang="cs-CZ" dirty="0"/>
              <a:t>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/>
          </a:p>
          <a:p>
            <a:pPr marL="799200" lvl="6" indent="-45720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8AC3EFA-4271-4B8D-95FE-CF77A719C602}"/>
              </a:ext>
            </a:extLst>
          </p:cNvPr>
          <p:cNvSpPr/>
          <p:nvPr/>
        </p:nvSpPr>
        <p:spPr>
          <a:xfrm>
            <a:off x="2849022" y="2616373"/>
            <a:ext cx="4353290" cy="485422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D6B0D82D-8FD2-4D20-BC9C-0E020727C688}"/>
              </a:ext>
            </a:extLst>
          </p:cNvPr>
          <p:cNvCxnSpPr/>
          <p:nvPr/>
        </p:nvCxnSpPr>
        <p:spPr>
          <a:xfrm>
            <a:off x="6849105" y="3785482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CBD039D-2D04-4627-A4AF-3854C7419E77}"/>
              </a:ext>
            </a:extLst>
          </p:cNvPr>
          <p:cNvCxnSpPr>
            <a:cxnSpLocks/>
          </p:cNvCxnSpPr>
          <p:nvPr/>
        </p:nvCxnSpPr>
        <p:spPr>
          <a:xfrm flipH="1">
            <a:off x="6849105" y="3821245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738CF75B-507D-40C8-8CD4-E38E16D14658}"/>
              </a:ext>
            </a:extLst>
          </p:cNvPr>
          <p:cNvSpPr/>
          <p:nvPr/>
        </p:nvSpPr>
        <p:spPr>
          <a:xfrm rot="10136972">
            <a:off x="10959347" y="4306455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DE42D0DC-F274-4A71-9836-452707F61D8A}"/>
              </a:ext>
            </a:extLst>
          </p:cNvPr>
          <p:cNvSpPr/>
          <p:nvPr/>
        </p:nvSpPr>
        <p:spPr>
          <a:xfrm rot="10136972">
            <a:off x="11866086" y="5691058"/>
            <a:ext cx="226645" cy="318440"/>
          </a:xfrm>
          <a:custGeom>
            <a:avLst/>
            <a:gdLst>
              <a:gd name="connsiteX0" fmla="*/ 0 w 226645"/>
              <a:gd name="connsiteY0" fmla="*/ 318440 h 318440"/>
              <a:gd name="connsiteX1" fmla="*/ 211015 w 226645"/>
              <a:gd name="connsiteY1" fmla="*/ 1917 h 318440"/>
              <a:gd name="connsiteX2" fmla="*/ 211015 w 226645"/>
              <a:gd name="connsiteY2" fmla="*/ 177763 h 318440"/>
              <a:gd name="connsiteX3" fmla="*/ 211015 w 226645"/>
              <a:gd name="connsiteY3" fmla="*/ 177763 h 31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45" h="318440">
                <a:moveTo>
                  <a:pt x="0" y="318440"/>
                </a:moveTo>
                <a:cubicBezTo>
                  <a:pt x="87923" y="171901"/>
                  <a:pt x="175846" y="25363"/>
                  <a:pt x="211015" y="1917"/>
                </a:cubicBezTo>
                <a:cubicBezTo>
                  <a:pt x="246184" y="-21529"/>
                  <a:pt x="211015" y="177763"/>
                  <a:pt x="211015" y="177763"/>
                </a:cubicBezTo>
                <a:lnTo>
                  <a:pt x="211015" y="17776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653724E-1F05-4B9F-A044-17B0F256AB9E}"/>
              </a:ext>
            </a:extLst>
          </p:cNvPr>
          <p:cNvCxnSpPr>
            <a:cxnSpLocks/>
          </p:cNvCxnSpPr>
          <p:nvPr/>
        </p:nvCxnSpPr>
        <p:spPr>
          <a:xfrm flipH="1">
            <a:off x="6922285" y="5054564"/>
            <a:ext cx="152400" cy="1875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1181B7D-9D6A-42B8-95A3-7A107CE95A48}"/>
              </a:ext>
            </a:extLst>
          </p:cNvPr>
          <p:cNvCxnSpPr/>
          <p:nvPr/>
        </p:nvCxnSpPr>
        <p:spPr>
          <a:xfrm>
            <a:off x="6901217" y="5025203"/>
            <a:ext cx="175846" cy="2344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E0309317-37AF-4198-BABC-17CDB221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A46B092-F1F2-41CE-9B25-61E0A816D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69.65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44"/>
    </mc:Choice>
    <mc:Fallback xmlns="">
      <p:transition spd="slow" advTm="33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1315</Words>
  <Application>Microsoft Office PowerPoint</Application>
  <PresentationFormat>Širokoúhlá obrazovka</PresentationFormat>
  <Paragraphs>63</Paragraphs>
  <Slides>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Motiv Office</vt:lpstr>
      <vt:lpstr>Možnosti distanční výuky</vt:lpstr>
      <vt:lpstr>Vlastnosti binárních operací I.</vt:lpstr>
      <vt:lpstr>Vlastnosti binárních operací</vt:lpstr>
      <vt:lpstr>Vlastnosti binárních operací</vt:lpstr>
      <vt:lpstr>Vlastnosti binárních operací</vt:lpstr>
      <vt:lpstr>Vlastnosti binárních operací</vt:lpstr>
      <vt:lpstr>Vlastnosti binárních operací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78</cp:revision>
  <dcterms:created xsi:type="dcterms:W3CDTF">2020-03-16T22:04:37Z</dcterms:created>
  <dcterms:modified xsi:type="dcterms:W3CDTF">2020-03-23T07:42:57Z</dcterms:modified>
</cp:coreProperties>
</file>