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7" r:id="rId4"/>
    <p:sldId id="283" r:id="rId5"/>
    <p:sldId id="284" r:id="rId6"/>
    <p:sldId id="285" r:id="rId7"/>
    <p:sldId id="286" r:id="rId8"/>
    <p:sldId id="287" r:id="rId9"/>
    <p:sldId id="273" r:id="rId10"/>
    <p:sldId id="288" r:id="rId11"/>
    <p:sldId id="289" r:id="rId12"/>
    <p:sldId id="290" r:id="rId13"/>
    <p:sldId id="291" r:id="rId14"/>
    <p:sldId id="292" r:id="rId15"/>
    <p:sldId id="294" r:id="rId16"/>
    <p:sldId id="293" r:id="rId17"/>
    <p:sldId id="295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3E2ED"/>
    <a:srgbClr val="13CADD"/>
    <a:srgbClr val="FFFFFF"/>
    <a:srgbClr val="3333CC"/>
    <a:srgbClr val="0033CC"/>
    <a:srgbClr val="0000FF"/>
    <a:srgbClr val="6254B4"/>
    <a:srgbClr val="3548D3"/>
    <a:srgbClr val="3B0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6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95671-EA8D-4765-BAED-F6F71B46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2EA42F-91E3-4818-A98B-72131E9D4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06688-B6A3-4D69-9610-5CF3551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7DA4D-E694-4E60-BE3D-A2AFF7AB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01B8A-867A-4620-A62E-FF5D0329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4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4963F-2130-49BA-AEC3-5BDE4A9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2853FE-F392-4E21-8D87-2ED9F4ADB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37A2A-E9F4-427F-96BC-1CC7950E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91287-1F1D-4F61-82DB-CAA481AC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73CB5-96D0-4D68-A9F0-8395876C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D693BE-6476-482A-B665-854D605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3658EB-4B6B-4720-AB00-90E5A549A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77E12-1550-4D2A-B817-D3EDD327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C8F3EE-568F-48DA-A371-A9135181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2D937A-0D69-443F-9EFD-5F11A711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1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61CC4-2D04-4EC4-AA5D-1F8A645D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3143A-8E5A-46D4-BC05-4F62ABE2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39995-1107-49FC-A867-8C5EEE6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492A4F-C217-4537-88E1-AD253B7B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714D1-6775-4364-8B52-D609BF98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2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C7DE-BA0C-4200-B6CE-EA11FB02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2A2E6B-AABC-4406-B87D-E1563F4D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4890F9-A951-4604-919D-B3D92136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89A66B-EBA5-4DFD-A0C4-A09A180E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A41AF7-D8AC-4FA3-9889-0F79BB6A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5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CEA3-4137-4277-B415-14DBB25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CBD93-C020-4EF5-A8EF-F9455F9F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DB6903-9019-4111-89B3-E1752C4A7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4B26B9-A8B0-4F21-A56E-9A9A8DE1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A9602-CFD6-4AF8-9780-D3B45B8F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214C99-AEC3-4857-9F84-33401BCF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539F8-ACF3-44D5-8F3B-1FDEBA2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5E1A34-45F4-4968-9B01-1E1944CE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CDAAF-9DC3-4FB3-BD05-221B8458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115E95-21BC-4B32-BE4C-5A725A64A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6CD70D-82BD-427B-B2A7-8E6B4B20A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D3FBF5-B2FF-41A1-AF71-A42CA34F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A72378-9B79-443B-B5E3-F47AE0CA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62F1C6-EF61-478D-8929-3BBE166E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5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A0820-F9F4-40A1-8208-026BD701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8A847-4373-4D7C-A9D7-D627AF26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5AC1AE-4D2C-4185-87F0-07CC6971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B1BBAB-1D8F-44A7-88C5-8B027F94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13A7B4-1806-4EFB-87CF-3A446F42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26A4D4-5836-4C2F-8902-DBBB5F04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0A0B7A-E84B-4F21-9D8E-434343A7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5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8AFF-3B4E-490D-8516-43CDDC70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5B755-F9AC-4AAA-87D6-5A10A41A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67A55A-984F-4A59-88A2-1BE343235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0CBD0C-2C88-49B8-BCE7-B56D9EB0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B0100-0A08-4F07-BC1D-F50E163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88D26-6A33-4E6E-ABA3-3BB57B3B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3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A7A4B-3388-4D5C-8232-8F76C6BE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B4890-6260-4376-87D0-0AE018158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E0D52F-087F-4F70-82B6-2CDBFF9EE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F41462-B7C9-468B-BE67-BEE741F0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A262F-6048-4BCD-97AD-F726EE6D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AAD0CB-2E54-46C2-9339-C281A146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00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896E88-70C3-49DA-BDBB-A7381708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0E518-9083-4A30-8FBA-61873831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F70FA-A20B-43D0-9035-9771EC52B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DCE2BA-0D8A-469D-BD0D-E2F2081A9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B034A-624F-41F0-AAD9-38A61B006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959244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Možnosti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distanční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výuky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IMAp02 (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96"/>
    </mc:Choice>
    <mc:Fallback xmlns="">
      <p:transition spd="slow" advTm="9979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686"/>
            <a:ext cx="7924800" cy="1121942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Binární operace dané tabulkou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8C8B63F-30AD-49F9-927D-290A51B23889}"/>
              </a:ext>
            </a:extLst>
          </p:cNvPr>
          <p:cNvSpPr/>
          <p:nvPr/>
        </p:nvSpPr>
        <p:spPr>
          <a:xfrm>
            <a:off x="609600" y="1600200"/>
            <a:ext cx="1019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Řešení: </a:t>
            </a:r>
            <a:r>
              <a:rPr lang="cs-CZ" dirty="0">
                <a:latin typeface="Times New Roman" panose="02020603050405020304" pitchFamily="18" charset="0"/>
              </a:rPr>
              <a:t>Operační tabulka vypadá následovně: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F03F2381-5DA3-4C11-AE1D-DDCFB748F731}"/>
                  </a:ext>
                </a:extLst>
              </p:cNvPr>
              <p:cNvSpPr/>
              <p:nvPr/>
            </p:nvSpPr>
            <p:spPr>
              <a:xfrm>
                <a:off x="468924" y="4290764"/>
                <a:ext cx="8569568" cy="38785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cs-CZ" sz="2000" b="1" u="sng" dirty="0">
                  <a:latin typeface="Times New Roman" panose="02020603050405020304" pitchFamily="18" charset="0"/>
                </a:endParaRPr>
              </a:p>
              <a:p>
                <a:endParaRPr lang="cs-CZ" sz="2000" b="1" u="sng" dirty="0">
                  <a:latin typeface="Times New Roman" panose="02020603050405020304" pitchFamily="18" charset="0"/>
                </a:endParaRPr>
              </a:p>
              <a:p>
                <a:endParaRPr lang="cs-CZ" sz="2000" b="1" u="sng" dirty="0">
                  <a:latin typeface="Times New Roman" panose="02020603050405020304" pitchFamily="18" charset="0"/>
                </a:endParaRPr>
              </a:p>
              <a:p>
                <a:r>
                  <a:rPr lang="cs-CZ" sz="2000" b="1" dirty="0">
                    <a:latin typeface="Times New Roman" panose="02020603050405020304" pitchFamily="18" charset="0"/>
                  </a:rPr>
                  <a:t>ND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A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  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K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EN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⋀    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EI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ZR</a:t>
                </a:r>
              </a:p>
              <a:p>
                <a:r>
                  <a:rPr lang="cs-CZ" sz="2000" b="1" dirty="0">
                    <a:latin typeface="Times New Roman" panose="02020603050405020304" pitchFamily="18" charset="0"/>
                  </a:rPr>
                  <a:t> </a:t>
                </a:r>
              </a:p>
              <a:p>
                <a:r>
                  <a:rPr lang="cs-CZ" sz="2000" b="1" dirty="0">
                    <a:latin typeface="Times New Roman" panose="02020603050405020304" pitchFamily="18" charset="0"/>
                  </a:rPr>
                  <a:t>e = 0 </a:t>
                </a:r>
                <a:r>
                  <a:rPr lang="cs-CZ" dirty="0"/>
                  <a:t>(neutrální prvek)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= 0 </a:t>
                </a:r>
                <a:r>
                  <a:rPr lang="cs-CZ" dirty="0"/>
                  <a:t>(pouze 0 má inverzní prvek vzhledem k operaci + v množině </a:t>
                </a:r>
                <a:r>
                  <a:rPr lang="cs-CZ" b="1" dirty="0"/>
                  <a:t>M</a:t>
                </a:r>
                <a:r>
                  <a:rPr lang="cs-CZ" dirty="0"/>
                  <a:t>)</a:t>
                </a:r>
              </a:p>
              <a:p>
                <a:endParaRPr lang="cs-CZ" b="1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sz="1600" i="1" dirty="0">
                  <a:latin typeface="Lucida Calligraphy" panose="03010101010101010101" pitchFamily="66" charset="0"/>
                </a:endParaRP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dirty="0"/>
              </a:p>
              <a:p>
                <a:r>
                  <a:rPr lang="en-US" sz="2000" b="1" dirty="0">
                    <a:latin typeface="Times New Roman" panose="02020603050405020304" pitchFamily="18" charset="0"/>
                  </a:rPr>
                  <a:t> </a:t>
                </a:r>
                <a:endParaRPr lang="cs-CZ" sz="2000" dirty="0"/>
              </a:p>
            </p:txBody>
          </p:sp>
        </mc:Choice>
        <mc:Fallback xmlns=""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F03F2381-5DA3-4C11-AE1D-DDCFB748F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24" y="4290764"/>
                <a:ext cx="8569568" cy="3878562"/>
              </a:xfrm>
              <a:prstGeom prst="rect">
                <a:avLst/>
              </a:prstGeom>
              <a:blipFill>
                <a:blip r:embed="rId3"/>
                <a:stretch>
                  <a:fillRect l="-78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bdélník 26">
            <a:extLst>
              <a:ext uri="{FF2B5EF4-FFF2-40B4-BE49-F238E27FC236}">
                <a16:creationId xmlns:a16="http://schemas.microsoft.com/office/drawing/2014/main" id="{1B4C5C53-0A4B-499F-BB45-1CD1C050B133}"/>
              </a:ext>
            </a:extLst>
          </p:cNvPr>
          <p:cNvSpPr/>
          <p:nvPr/>
        </p:nvSpPr>
        <p:spPr>
          <a:xfrm>
            <a:off x="1247608" y="4529693"/>
            <a:ext cx="6398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endParaRPr lang="cs-CZ" sz="2000" dirty="0"/>
          </a:p>
        </p:txBody>
      </p:sp>
      <p:graphicFrame>
        <p:nvGraphicFramePr>
          <p:cNvPr id="2" name="Tabulka 3">
            <a:extLst>
              <a:ext uri="{FF2B5EF4-FFF2-40B4-BE49-F238E27FC236}">
                <a16:creationId xmlns:a16="http://schemas.microsoft.com/office/drawing/2014/main" id="{5825A552-3F6E-44BC-8A4E-2AFE4CB3D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037684"/>
              </p:ext>
            </p:extLst>
          </p:nvPr>
        </p:nvGraphicFramePr>
        <p:xfrm>
          <a:off x="1247608" y="2296243"/>
          <a:ext cx="2257780" cy="2373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1556">
                  <a:extLst>
                    <a:ext uri="{9D8B030D-6E8A-4147-A177-3AD203B41FA5}">
                      <a16:colId xmlns:a16="http://schemas.microsoft.com/office/drawing/2014/main" val="78927776"/>
                    </a:ext>
                  </a:extLst>
                </a:gridCol>
                <a:gridCol w="451556">
                  <a:extLst>
                    <a:ext uri="{9D8B030D-6E8A-4147-A177-3AD203B41FA5}">
                      <a16:colId xmlns:a16="http://schemas.microsoft.com/office/drawing/2014/main" val="3165179566"/>
                    </a:ext>
                  </a:extLst>
                </a:gridCol>
                <a:gridCol w="451556">
                  <a:extLst>
                    <a:ext uri="{9D8B030D-6E8A-4147-A177-3AD203B41FA5}">
                      <a16:colId xmlns:a16="http://schemas.microsoft.com/office/drawing/2014/main" val="3119143421"/>
                    </a:ext>
                  </a:extLst>
                </a:gridCol>
                <a:gridCol w="451556">
                  <a:extLst>
                    <a:ext uri="{9D8B030D-6E8A-4147-A177-3AD203B41FA5}">
                      <a16:colId xmlns:a16="http://schemas.microsoft.com/office/drawing/2014/main" val="3719312580"/>
                    </a:ext>
                  </a:extLst>
                </a:gridCol>
                <a:gridCol w="451556">
                  <a:extLst>
                    <a:ext uri="{9D8B030D-6E8A-4147-A177-3AD203B41FA5}">
                      <a16:colId xmlns:a16="http://schemas.microsoft.com/office/drawing/2014/main" val="3255844359"/>
                    </a:ext>
                  </a:extLst>
                </a:gridCol>
              </a:tblGrid>
              <a:tr h="474698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+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4343261"/>
                  </a:ext>
                </a:extLst>
              </a:tr>
              <a:tr h="474698">
                <a:tc>
                  <a:txBody>
                    <a:bodyPr/>
                    <a:lstStyle/>
                    <a:p>
                      <a:r>
                        <a:rPr lang="cs-CZ" dirty="0"/>
                        <a:t> 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7941924"/>
                  </a:ext>
                </a:extLst>
              </a:tr>
              <a:tr h="474698">
                <a:tc>
                  <a:txBody>
                    <a:bodyPr/>
                    <a:lstStyle/>
                    <a:p>
                      <a:r>
                        <a:rPr lang="cs-CZ" dirty="0"/>
                        <a:t>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4972589"/>
                  </a:ext>
                </a:extLst>
              </a:tr>
              <a:tr h="474698">
                <a:tc>
                  <a:txBody>
                    <a:bodyPr/>
                    <a:lstStyle/>
                    <a:p>
                      <a:r>
                        <a:rPr lang="cs-CZ" dirty="0"/>
                        <a:t>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564288"/>
                  </a:ext>
                </a:extLst>
              </a:tr>
              <a:tr h="474698">
                <a:tc>
                  <a:txBody>
                    <a:bodyPr/>
                    <a:lstStyle/>
                    <a:p>
                      <a:r>
                        <a:rPr lang="cs-CZ" dirty="0"/>
                        <a:t>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2138909"/>
                  </a:ext>
                </a:extLst>
              </a:tr>
            </a:tbl>
          </a:graphicData>
        </a:graphic>
      </p:graphicFrame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B8F22C45-6F11-4325-B60F-3832A7622715}"/>
              </a:ext>
            </a:extLst>
          </p:cNvPr>
          <p:cNvCxnSpPr>
            <a:cxnSpLocks/>
          </p:cNvCxnSpPr>
          <p:nvPr/>
        </p:nvCxnSpPr>
        <p:spPr>
          <a:xfrm flipV="1">
            <a:off x="609600" y="5256514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DED6046C-844D-41A9-89ED-F9B88A7DEB97}"/>
              </a:ext>
            </a:extLst>
          </p:cNvPr>
          <p:cNvCxnSpPr>
            <a:cxnSpLocks/>
          </p:cNvCxnSpPr>
          <p:nvPr/>
        </p:nvCxnSpPr>
        <p:spPr>
          <a:xfrm flipV="1">
            <a:off x="1328335" y="5256514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A1F99521-DC65-4F35-A322-34234D3A21B9}"/>
              </a:ext>
            </a:extLst>
          </p:cNvPr>
          <p:cNvCxnSpPr>
            <a:cxnSpLocks/>
          </p:cNvCxnSpPr>
          <p:nvPr/>
        </p:nvCxnSpPr>
        <p:spPr>
          <a:xfrm flipV="1">
            <a:off x="1925067" y="5264477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7C5047ED-014C-4507-B3CD-22539B020E0B}"/>
              </a:ext>
            </a:extLst>
          </p:cNvPr>
          <p:cNvCxnSpPr>
            <a:cxnSpLocks/>
          </p:cNvCxnSpPr>
          <p:nvPr/>
        </p:nvCxnSpPr>
        <p:spPr>
          <a:xfrm flipV="1">
            <a:off x="3511835" y="5256514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FD292417-11F0-4825-8283-9F6202FE4D38}"/>
              </a:ext>
            </a:extLst>
          </p:cNvPr>
          <p:cNvCxnSpPr>
            <a:cxnSpLocks/>
          </p:cNvCxnSpPr>
          <p:nvPr/>
        </p:nvCxnSpPr>
        <p:spPr>
          <a:xfrm flipV="1">
            <a:off x="4291156" y="5283680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dnadpis 5">
            <a:extLst>
              <a:ext uri="{FF2B5EF4-FFF2-40B4-BE49-F238E27FC236}">
                <a16:creationId xmlns:a16="http://schemas.microsoft.com/office/drawing/2014/main" id="{021B33B3-3CF3-4F2D-8DC1-836D67CB5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9220" y="2954974"/>
            <a:ext cx="4841631" cy="165576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Operace + v množině M není ND, neboť např. 2 + 3 = 5, ale 5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∉ M. </a:t>
            </a:r>
          </a:p>
          <a:p>
            <a:r>
              <a:rPr lang="cs-CZ" dirty="0"/>
              <a:t>Protože není ND, není ani K, A, ZR</a:t>
            </a:r>
          </a:p>
          <a:p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2000" b="1" dirty="0">
                <a:latin typeface="Times New Roman" panose="02020603050405020304" pitchFamily="18" charset="0"/>
              </a:rPr>
              <a:t>(M, +) je algebraická struktura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7169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894"/>
    </mc:Choice>
    <mc:Fallback xmlns="">
      <p:transition spd="slow" advTm="18589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Binární operace dané tabulkou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838199" y="1690688"/>
            <a:ext cx="996526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Příklad 5: </a:t>
            </a:r>
            <a:r>
              <a:rPr lang="cs-CZ" dirty="0">
                <a:latin typeface="Times New Roman" panose="02020603050405020304" pitchFamily="18" charset="0"/>
              </a:rPr>
              <a:t>Je dána množina </a:t>
            </a:r>
            <a:r>
              <a:rPr lang="en-US" sz="2400" b="1" dirty="0">
                <a:latin typeface="Times New Roman" panose="02020603050405020304" pitchFamily="18" charset="0"/>
              </a:rPr>
              <a:t>M = {</a:t>
            </a:r>
            <a:r>
              <a:rPr lang="cs-CZ" sz="2400" b="1" dirty="0">
                <a:latin typeface="Times New Roman" panose="02020603050405020304" pitchFamily="18" charset="0"/>
              </a:rPr>
              <a:t>k, l, m</a:t>
            </a:r>
            <a:r>
              <a:rPr lang="en-US" sz="2400" b="1" dirty="0">
                <a:latin typeface="Times New Roman" panose="02020603050405020304" pitchFamily="18" charset="0"/>
              </a:rPr>
              <a:t>} </a:t>
            </a:r>
            <a:r>
              <a:rPr lang="en-US" dirty="0">
                <a:latin typeface="Times New Roman" panose="02020603050405020304" pitchFamily="18" charset="0"/>
              </a:rPr>
              <a:t>a </a:t>
            </a:r>
            <a:r>
              <a:rPr lang="en-US" dirty="0" err="1">
                <a:latin typeface="Times New Roman" panose="02020603050405020304" pitchFamily="18" charset="0"/>
              </a:rPr>
              <a:t>operace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cs-CZ" sz="2000" b="1" dirty="0">
                <a:latin typeface="Times New Roman" panose="02020603050405020304" pitchFamily="18" charset="0"/>
              </a:rPr>
              <a:t>⁕</a:t>
            </a:r>
            <a:r>
              <a:rPr lang="cs-CZ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v </a:t>
            </a:r>
            <a:r>
              <a:rPr lang="en-US" dirty="0" err="1">
                <a:latin typeface="Times New Roman" panose="02020603050405020304" pitchFamily="18" charset="0"/>
              </a:rPr>
              <a:t>množině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daná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tabulkou</a:t>
            </a:r>
            <a:r>
              <a:rPr lang="en-US" dirty="0">
                <a:latin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</a:rPr>
              <a:t>Určete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vlastnosti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operace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</a:rPr>
              <a:t>○. Pokud existuje neutrální nebo agresivní prvek, určete je. K jednotlivým prvkům stanovte prvky inverzní, pokud existují. Rozhodněte o typu algebraické struktury </a:t>
            </a:r>
            <a:r>
              <a:rPr lang="cs-CZ" sz="2000" b="1" dirty="0">
                <a:latin typeface="Times New Roman" panose="02020603050405020304" pitchFamily="18" charset="0"/>
              </a:rPr>
              <a:t>(M, ⁕)</a:t>
            </a:r>
            <a:r>
              <a:rPr lang="cs-CZ" sz="2000" dirty="0">
                <a:latin typeface="Times New Roman" panose="02020603050405020304" pitchFamily="18" charset="0"/>
              </a:rPr>
              <a:t>.</a:t>
            </a: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graphicFrame>
        <p:nvGraphicFramePr>
          <p:cNvPr id="6" name="Tabulka 11">
            <a:extLst>
              <a:ext uri="{FF2B5EF4-FFF2-40B4-BE49-F238E27FC236}">
                <a16:creationId xmlns:a16="http://schemas.microsoft.com/office/drawing/2014/main" id="{91DC4C52-0D00-4BAF-A151-EF0415806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966190"/>
              </p:ext>
            </p:extLst>
          </p:nvPr>
        </p:nvGraphicFramePr>
        <p:xfrm>
          <a:off x="1061156" y="3116154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>
                          <a:latin typeface="Times New Roman" panose="02020603050405020304" pitchFamily="18" charset="0"/>
                        </a:rPr>
                        <a:t>⁕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m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k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l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m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325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66"/>
    </mc:Choice>
    <mc:Fallback xmlns="">
      <p:transition spd="slow" advTm="26726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699720" y="564943"/>
            <a:ext cx="1079255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Řešení:   						</a:t>
            </a:r>
          </a:p>
          <a:p>
            <a:r>
              <a:rPr lang="cs-CZ" b="1" u="sng" dirty="0">
                <a:latin typeface="Times New Roman" panose="02020603050405020304" pitchFamily="18" charset="0"/>
              </a:rPr>
              <a:t>ND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b="1" dirty="0">
                <a:latin typeface="Times New Roman" panose="02020603050405020304" pitchFamily="18" charset="0"/>
              </a:rPr>
              <a:t>  A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  </a:t>
            </a:r>
            <a:r>
              <a:rPr lang="cs-CZ" b="1" dirty="0">
                <a:latin typeface="Times New Roman" panose="02020603050405020304" pitchFamily="18" charset="0"/>
              </a:rPr>
              <a:t>K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b="1" u="sng" dirty="0">
                <a:latin typeface="Times New Roman" panose="02020603050405020304" pitchFamily="18" charset="0"/>
              </a:rPr>
              <a:t>EN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⋀    </a:t>
            </a:r>
            <a:r>
              <a:rPr lang="cs-CZ" b="1" u="sng" dirty="0">
                <a:latin typeface="Times New Roman" panose="02020603050405020304" pitchFamily="18" charset="0"/>
              </a:rPr>
              <a:t>EI 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ZR </a:t>
            </a:r>
            <a:r>
              <a:rPr lang="cs-CZ" dirty="0"/>
              <a:t>					</a:t>
            </a:r>
          </a:p>
          <a:p>
            <a:r>
              <a:rPr lang="cs-CZ" b="1" i="1" dirty="0"/>
              <a:t> </a:t>
            </a:r>
            <a:endParaRPr lang="cs-CZ" sz="2000" dirty="0">
              <a:latin typeface="Times New Roman" panose="02020603050405020304" pitchFamily="18" charset="0"/>
            </a:endParaRP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1B40520-4C26-460C-9ACD-F4FB47C261FE}"/>
              </a:ext>
            </a:extLst>
          </p:cNvPr>
          <p:cNvSpPr/>
          <p:nvPr/>
        </p:nvSpPr>
        <p:spPr>
          <a:xfrm>
            <a:off x="3826120" y="2350048"/>
            <a:ext cx="8049791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ND</a:t>
            </a:r>
            <a:r>
              <a:rPr lang="cs-CZ" dirty="0"/>
              <a:t>    tabulka je celá vyplněna prvky množiny M … </a:t>
            </a:r>
            <a:r>
              <a:rPr lang="cs-CZ" dirty="0">
                <a:solidFill>
                  <a:srgbClr val="FF0000"/>
                </a:solidFill>
              </a:rPr>
              <a:t>je splněno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K  </a:t>
            </a:r>
            <a:r>
              <a:rPr lang="cs-CZ" dirty="0"/>
              <a:t>     prvky tabulky, která je celá vyplněna prvky množiny M, jsou souměrně rozloženy podle hl. diagonály … </a:t>
            </a:r>
            <a:r>
              <a:rPr lang="cs-CZ" dirty="0">
                <a:solidFill>
                  <a:srgbClr val="FF0000"/>
                </a:solidFill>
              </a:rPr>
              <a:t>není splněno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EN</a:t>
            </a:r>
            <a:r>
              <a:rPr lang="cs-CZ" dirty="0"/>
              <a:t>    alespoň jeden řádek a jeden sloupec jsou stejné jako záhlaví tabulky … </a:t>
            </a:r>
            <a:r>
              <a:rPr lang="cs-CZ" dirty="0">
                <a:solidFill>
                  <a:srgbClr val="FF0000"/>
                </a:solidFill>
              </a:rPr>
              <a:t>je splněno </a:t>
            </a:r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= </a:t>
            </a:r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cs-CZ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EI</a:t>
            </a:r>
            <a:r>
              <a:rPr lang="cs-CZ" dirty="0"/>
              <a:t>      každý řádek a každý sloupec obsahuje neutrální prvky tak, že ve všech řádcích a všech sloupcích existují takové, že jsou rozloženy podle hlavní diagonály … </a:t>
            </a:r>
            <a:r>
              <a:rPr lang="cs-CZ" dirty="0">
                <a:solidFill>
                  <a:srgbClr val="FF0000"/>
                </a:solidFill>
              </a:rPr>
              <a:t>je splněno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ZR</a:t>
            </a:r>
            <a:r>
              <a:rPr lang="cs-CZ" dirty="0"/>
              <a:t>     každý řádek a každý sloupec obsahují všechny prvky  množiny M … </a:t>
            </a:r>
            <a:r>
              <a:rPr lang="cs-CZ" dirty="0">
                <a:solidFill>
                  <a:srgbClr val="FF0000"/>
                </a:solidFill>
              </a:rPr>
              <a:t>není splněno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A              </a:t>
            </a:r>
            <a:r>
              <a:rPr lang="cs-CZ" sz="2000" dirty="0" err="1"/>
              <a:t>A</a:t>
            </a:r>
            <a:r>
              <a:rPr lang="cs-CZ" sz="2000" dirty="0"/>
              <a:t>  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⇒   </a:t>
            </a:r>
            <a:r>
              <a:rPr lang="cs-CZ" sz="2000" dirty="0"/>
              <a:t>(ZR   ⇔   EI)</a:t>
            </a:r>
          </a:p>
          <a:p>
            <a:r>
              <a:rPr lang="cs-CZ" dirty="0"/>
              <a:t>	     0     1        0     0     1</a:t>
            </a:r>
          </a:p>
          <a:p>
            <a:r>
              <a:rPr lang="cs-CZ" dirty="0"/>
              <a:t>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/>
          </a:p>
          <a:p>
            <a:endParaRPr lang="cs-CZ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AA3A25FA-BB4A-4B98-B9E5-1A945A6483D2}"/>
              </a:ext>
            </a:extLst>
          </p:cNvPr>
          <p:cNvCxnSpPr>
            <a:cxnSpLocks/>
          </p:cNvCxnSpPr>
          <p:nvPr/>
        </p:nvCxnSpPr>
        <p:spPr>
          <a:xfrm flipV="1">
            <a:off x="4060024" y="824630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ál 9">
            <a:extLst>
              <a:ext uri="{FF2B5EF4-FFF2-40B4-BE49-F238E27FC236}">
                <a16:creationId xmlns:a16="http://schemas.microsoft.com/office/drawing/2014/main" id="{B9C6E262-DE9D-4FAF-B0E4-855F770B65B0}"/>
              </a:ext>
            </a:extLst>
          </p:cNvPr>
          <p:cNvSpPr/>
          <p:nvPr/>
        </p:nvSpPr>
        <p:spPr>
          <a:xfrm>
            <a:off x="6271079" y="5643546"/>
            <a:ext cx="40553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65BA3426-C8EA-456B-970F-F4AE606B52FE}"/>
              </a:ext>
            </a:extLst>
          </p:cNvPr>
          <p:cNvSpPr/>
          <p:nvPr/>
        </p:nvSpPr>
        <p:spPr>
          <a:xfrm>
            <a:off x="5305778" y="5703525"/>
            <a:ext cx="40553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CD2F22F1-4567-4DFD-B01C-583A57BA80EE}"/>
              </a:ext>
            </a:extLst>
          </p:cNvPr>
          <p:cNvSpPr/>
          <p:nvPr/>
        </p:nvSpPr>
        <p:spPr>
          <a:xfrm>
            <a:off x="4973513" y="5703525"/>
            <a:ext cx="316522" cy="38472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Obdélník 14">
                <a:extLst>
                  <a:ext uri="{FF2B5EF4-FFF2-40B4-BE49-F238E27FC236}">
                    <a16:creationId xmlns:a16="http://schemas.microsoft.com/office/drawing/2014/main" id="{F137FD14-AFDA-4528-A70E-D377844BF9D3}"/>
                  </a:ext>
                </a:extLst>
              </p:cNvPr>
              <p:cNvSpPr/>
              <p:nvPr/>
            </p:nvSpPr>
            <p:spPr>
              <a:xfrm>
                <a:off x="564676" y="4065932"/>
                <a:ext cx="3495347" cy="3908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cs-CZ" sz="2000" b="1" dirty="0">
                  <a:latin typeface="Times New Roman" panose="02020603050405020304" pitchFamily="18" charset="0"/>
                </a:endParaRPr>
              </a:p>
              <a:p>
                <a:r>
                  <a:rPr lang="cs-CZ" sz="2400" b="1" dirty="0">
                    <a:latin typeface="Times New Roman" panose="02020603050405020304" pitchFamily="18" charset="0"/>
                  </a:rPr>
                  <a:t>e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= 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m </a:t>
                </a:r>
                <a:r>
                  <a:rPr lang="cs-CZ" dirty="0"/>
                  <a:t>(neutrální prvek)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= </a:t>
                </a:r>
                <a:r>
                  <a:rPr lang="cs-CZ" sz="20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k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= </a:t>
                </a:r>
                <a:r>
                  <a:rPr lang="cs-CZ" sz="2000" b="1" dirty="0">
                    <a:latin typeface="Book Antiqua" panose="02040602050305030304" pitchFamily="18" charset="0"/>
                  </a:rPr>
                  <a:t>l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</a:t>
                </a:r>
                <a:r>
                  <a:rPr lang="cs-CZ" sz="16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= </a:t>
                </a:r>
                <a:r>
                  <a:rPr lang="cs-CZ" sz="20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m</a:t>
                </a:r>
              </a:p>
              <a:p>
                <a:endParaRPr lang="cs-CZ" b="1" dirty="0"/>
              </a:p>
              <a:p>
                <a:r>
                  <a:rPr lang="cs-CZ" b="1" dirty="0"/>
                  <a:t>(M, </a:t>
                </a:r>
                <a:r>
                  <a:rPr lang="cs-CZ" b="1" dirty="0">
                    <a:latin typeface="Times New Roman" panose="02020603050405020304" pitchFamily="18" charset="0"/>
                  </a:rPr>
                  <a:t>⁕</a:t>
                </a:r>
                <a:r>
                  <a:rPr lang="cs-CZ" b="1" dirty="0"/>
                  <a:t>) </a:t>
                </a:r>
                <a:r>
                  <a:rPr lang="cs-CZ" b="1" dirty="0" err="1"/>
                  <a:t>grupoid</a:t>
                </a:r>
                <a:r>
                  <a:rPr lang="cs-CZ" b="1" dirty="0"/>
                  <a:t> s  neutrálním prvkem  a vlastností EI</a:t>
                </a:r>
              </a:p>
              <a:p>
                <a:endParaRPr lang="cs-CZ" dirty="0"/>
              </a:p>
              <a:p>
                <a:endParaRPr lang="cs-CZ" sz="1600" i="1" dirty="0">
                  <a:latin typeface="Lucida Calligraphy" panose="03010101010101010101" pitchFamily="66" charset="0"/>
                </a:endParaRP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dirty="0"/>
              </a:p>
              <a:p>
                <a:r>
                  <a:rPr lang="en-US" sz="2000" b="1" dirty="0">
                    <a:latin typeface="Times New Roman" panose="02020603050405020304" pitchFamily="18" charset="0"/>
                  </a:rPr>
                  <a:t> </a:t>
                </a:r>
                <a:endParaRPr lang="cs-CZ" sz="2000" dirty="0"/>
              </a:p>
            </p:txBody>
          </p:sp>
        </mc:Choice>
        <mc:Fallback>
          <p:sp>
            <p:nvSpPr>
              <p:cNvPr id="15" name="Obdélník 14">
                <a:extLst>
                  <a:ext uri="{FF2B5EF4-FFF2-40B4-BE49-F238E27FC236}">
                    <a16:creationId xmlns:a16="http://schemas.microsoft.com/office/drawing/2014/main" id="{F137FD14-AFDA-4528-A70E-D377844BF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76" y="4065932"/>
                <a:ext cx="3495347" cy="3908762"/>
              </a:xfrm>
              <a:prstGeom prst="rect">
                <a:avLst/>
              </a:prstGeom>
              <a:blipFill>
                <a:blip r:embed="rId3"/>
                <a:stretch>
                  <a:fillRect l="-279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bdélník 15">
            <a:extLst>
              <a:ext uri="{FF2B5EF4-FFF2-40B4-BE49-F238E27FC236}">
                <a16:creationId xmlns:a16="http://schemas.microsoft.com/office/drawing/2014/main" id="{959A50AD-280A-41BF-A9BA-94D9DC4BFB82}"/>
              </a:ext>
            </a:extLst>
          </p:cNvPr>
          <p:cNvSpPr/>
          <p:nvPr/>
        </p:nvSpPr>
        <p:spPr>
          <a:xfrm>
            <a:off x="5026574" y="494912"/>
            <a:ext cx="670284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					</a:t>
            </a:r>
          </a:p>
          <a:p>
            <a:r>
              <a:rPr lang="cs-CZ" dirty="0"/>
              <a:t> </a:t>
            </a: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769697A9-8612-4254-8C09-D02882C3E3A0}"/>
              </a:ext>
            </a:extLst>
          </p:cNvPr>
          <p:cNvCxnSpPr>
            <a:cxnSpLocks/>
          </p:cNvCxnSpPr>
          <p:nvPr/>
        </p:nvCxnSpPr>
        <p:spPr>
          <a:xfrm flipV="1">
            <a:off x="1949892" y="837307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ulka 11">
            <a:extLst>
              <a:ext uri="{FF2B5EF4-FFF2-40B4-BE49-F238E27FC236}">
                <a16:creationId xmlns:a16="http://schemas.microsoft.com/office/drawing/2014/main" id="{E16FA9AF-7440-4ADC-9614-2F0DE5FA4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627540"/>
              </p:ext>
            </p:extLst>
          </p:nvPr>
        </p:nvGraphicFramePr>
        <p:xfrm>
          <a:off x="1036229" y="2065289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>
                          <a:latin typeface="Times New Roman" panose="02020603050405020304" pitchFamily="18" charset="0"/>
                        </a:rPr>
                        <a:t>⁕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m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k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l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m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7EE17308-59DA-4421-B634-9215A89F8193}"/>
              </a:ext>
            </a:extLst>
          </p:cNvPr>
          <p:cNvCxnSpPr>
            <a:cxnSpLocks/>
          </p:cNvCxnSpPr>
          <p:nvPr/>
        </p:nvCxnSpPr>
        <p:spPr>
          <a:xfrm flipV="1">
            <a:off x="1452243" y="870438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66"/>
    </mc:Choice>
    <mc:Fallback xmlns="">
      <p:transition spd="slow" advTm="26726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Binární operace dané tabulkou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838199" y="1690688"/>
            <a:ext cx="9965267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Příklad 6: </a:t>
            </a:r>
            <a:r>
              <a:rPr lang="cs-CZ" dirty="0">
                <a:latin typeface="Times New Roman" panose="02020603050405020304" pitchFamily="18" charset="0"/>
              </a:rPr>
              <a:t>Je dána množina </a:t>
            </a:r>
            <a:r>
              <a:rPr lang="en-US" sz="2400" b="1" dirty="0">
                <a:latin typeface="Times New Roman" panose="02020603050405020304" pitchFamily="18" charset="0"/>
              </a:rPr>
              <a:t>M = {</a:t>
            </a:r>
            <a:r>
              <a:rPr lang="cs-CZ" sz="2400" b="1" dirty="0">
                <a:latin typeface="Times New Roman" panose="02020603050405020304" pitchFamily="18" charset="0"/>
              </a:rPr>
              <a:t>a, b, c</a:t>
            </a:r>
            <a:r>
              <a:rPr lang="en-US" sz="2400" b="1" dirty="0">
                <a:latin typeface="Times New Roman" panose="02020603050405020304" pitchFamily="18" charset="0"/>
              </a:rPr>
              <a:t>}</a:t>
            </a:r>
            <a:r>
              <a:rPr lang="cs-CZ" dirty="0">
                <a:latin typeface="Times New Roman" panose="02020603050405020304" pitchFamily="18" charset="0"/>
              </a:rPr>
              <a:t>. V množině </a:t>
            </a:r>
            <a:r>
              <a:rPr lang="en-US" sz="2400" b="1" dirty="0">
                <a:latin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</a:rPr>
              <a:t>definujte operaci </a:t>
            </a:r>
            <a:r>
              <a:rPr lang="cs-CZ" b="1" dirty="0">
                <a:latin typeface="Times New Roman" panose="02020603050405020304" pitchFamily="18" charset="0"/>
              </a:rPr>
              <a:t>⁕</a:t>
            </a:r>
            <a:r>
              <a:rPr lang="cs-CZ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</a:rPr>
              <a:t>danou </a:t>
            </a:r>
            <a:r>
              <a:rPr lang="en-US" dirty="0" err="1">
                <a:latin typeface="Times New Roman" panose="02020603050405020304" pitchFamily="18" charset="0"/>
              </a:rPr>
              <a:t>tabulkou</a:t>
            </a:r>
            <a:r>
              <a:rPr lang="cs-CZ" dirty="0">
                <a:latin typeface="Times New Roman" panose="02020603050405020304" pitchFamily="18" charset="0"/>
              </a:rPr>
              <a:t>, pro jejíž vlastnosti platí:</a:t>
            </a:r>
          </a:p>
          <a:p>
            <a:endParaRPr lang="cs-CZ" dirty="0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cs-CZ" b="1" dirty="0">
                <a:latin typeface="Times New Roman" panose="02020603050405020304" pitchFamily="18" charset="0"/>
              </a:rPr>
              <a:t>ND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b="1" u="sng" dirty="0">
                <a:latin typeface="Times New Roman" panose="02020603050405020304" pitchFamily="18" charset="0"/>
              </a:rPr>
              <a:t>EI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</a:p>
          <a:p>
            <a:pPr marL="342900" indent="-342900">
              <a:buFontTx/>
              <a:buAutoNum type="alphaLcParenR"/>
            </a:pPr>
            <a:r>
              <a:rPr lang="cs-CZ" b="1" dirty="0">
                <a:latin typeface="Times New Roman" panose="02020603050405020304" pitchFamily="18" charset="0"/>
              </a:rPr>
              <a:t>A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ZR</a:t>
            </a:r>
          </a:p>
          <a:p>
            <a:pPr marL="342900" indent="-342900">
              <a:buAutoNum type="alphaLcParenR"/>
            </a:pPr>
            <a:endParaRPr lang="cs-CZ" b="1" dirty="0">
              <a:latin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</a:rPr>
              <a:t>Rozhodněte a zdůvodněte, které z dalších vlastností operace </a:t>
            </a:r>
            <a:r>
              <a:rPr lang="cs-CZ" b="1" dirty="0">
                <a:latin typeface="Times New Roman" panose="02020603050405020304" pitchFamily="18" charset="0"/>
              </a:rPr>
              <a:t>⁕  </a:t>
            </a:r>
            <a:r>
              <a:rPr lang="cs-CZ" dirty="0">
                <a:latin typeface="Times New Roman" panose="02020603050405020304" pitchFamily="18" charset="0"/>
              </a:rPr>
              <a:t>má. Pokud existují prvky inverzní k jednotlivým prvkům, určete je. Rozhodněte o typu algebraické struktury </a:t>
            </a:r>
            <a:r>
              <a:rPr lang="cs-CZ" sz="2000" b="1" dirty="0">
                <a:latin typeface="Times New Roman" panose="02020603050405020304" pitchFamily="18" charset="0"/>
              </a:rPr>
              <a:t>(M, ⁕)</a:t>
            </a:r>
            <a:r>
              <a:rPr lang="cs-CZ" sz="2000" dirty="0">
                <a:latin typeface="Times New Roman" panose="02020603050405020304" pitchFamily="18" charset="0"/>
              </a:rPr>
              <a:t>.</a:t>
            </a: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D133F6A8-F0CD-4606-A709-C712CC5AA70B}"/>
              </a:ext>
            </a:extLst>
          </p:cNvPr>
          <p:cNvCxnSpPr>
            <a:cxnSpLocks/>
          </p:cNvCxnSpPr>
          <p:nvPr/>
        </p:nvCxnSpPr>
        <p:spPr>
          <a:xfrm flipV="1">
            <a:off x="1233528" y="2646211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C114CE38-757A-4257-9939-31C7601DD4BC}"/>
              </a:ext>
            </a:extLst>
          </p:cNvPr>
          <p:cNvCxnSpPr>
            <a:cxnSpLocks/>
          </p:cNvCxnSpPr>
          <p:nvPr/>
        </p:nvCxnSpPr>
        <p:spPr>
          <a:xfrm flipV="1">
            <a:off x="1834472" y="3016282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4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66"/>
    </mc:Choice>
    <mc:Fallback xmlns="">
      <p:transition spd="slow" advTm="26726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699720" y="564943"/>
            <a:ext cx="107925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Řešení:   						</a:t>
            </a:r>
          </a:p>
          <a:p>
            <a:r>
              <a:rPr lang="cs-CZ" b="1" dirty="0">
                <a:latin typeface="Times New Roman" panose="02020603050405020304" pitchFamily="18" charset="0"/>
              </a:rPr>
              <a:t>a) ND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b="1" u="sng" dirty="0">
                <a:latin typeface="Times New Roman" panose="02020603050405020304" pitchFamily="18" charset="0"/>
              </a:rPr>
              <a:t>EI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</a:p>
          <a:p>
            <a:r>
              <a:rPr lang="cs-CZ" b="1" dirty="0">
                <a:latin typeface="Times New Roman" panose="02020603050405020304" pitchFamily="18" charset="0"/>
              </a:rPr>
              <a:t> </a:t>
            </a:r>
            <a:r>
              <a:rPr lang="cs-CZ" dirty="0"/>
              <a:t>					</a:t>
            </a:r>
          </a:p>
          <a:p>
            <a:r>
              <a:rPr lang="cs-CZ" b="1" i="1" dirty="0"/>
              <a:t> </a:t>
            </a:r>
            <a:endParaRPr lang="cs-CZ" sz="2000" dirty="0">
              <a:latin typeface="Times New Roman" panose="02020603050405020304" pitchFamily="18" charset="0"/>
            </a:endParaRP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959A50AD-280A-41BF-A9BA-94D9DC4BFB82}"/>
              </a:ext>
            </a:extLst>
          </p:cNvPr>
          <p:cNvSpPr/>
          <p:nvPr/>
        </p:nvSpPr>
        <p:spPr>
          <a:xfrm>
            <a:off x="5026574" y="494912"/>
            <a:ext cx="670284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					</a:t>
            </a:r>
          </a:p>
          <a:p>
            <a:r>
              <a:rPr lang="cs-CZ" dirty="0"/>
              <a:t> </a:t>
            </a: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graphicFrame>
        <p:nvGraphicFramePr>
          <p:cNvPr id="19" name="Tabulka 11">
            <a:extLst>
              <a:ext uri="{FF2B5EF4-FFF2-40B4-BE49-F238E27FC236}">
                <a16:creationId xmlns:a16="http://schemas.microsoft.com/office/drawing/2014/main" id="{E16FA9AF-7440-4ADC-9614-2F0DE5FA4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218845"/>
              </p:ext>
            </p:extLst>
          </p:nvPr>
        </p:nvGraphicFramePr>
        <p:xfrm>
          <a:off x="3443984" y="344808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>
                          <a:latin typeface="Times New Roman" panose="02020603050405020304" pitchFamily="18" charset="0"/>
                        </a:rPr>
                        <a:t>⁕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7EE17308-59DA-4421-B634-9215A89F8193}"/>
              </a:ext>
            </a:extLst>
          </p:cNvPr>
          <p:cNvCxnSpPr>
            <a:cxnSpLocks/>
          </p:cNvCxnSpPr>
          <p:nvPr/>
        </p:nvCxnSpPr>
        <p:spPr>
          <a:xfrm flipV="1">
            <a:off x="1138347" y="878924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ulka 11">
            <a:extLst>
              <a:ext uri="{FF2B5EF4-FFF2-40B4-BE49-F238E27FC236}">
                <a16:creationId xmlns:a16="http://schemas.microsoft.com/office/drawing/2014/main" id="{1B728A8E-0ADA-48D6-90E3-269943661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413715"/>
              </p:ext>
            </p:extLst>
          </p:nvPr>
        </p:nvGraphicFramePr>
        <p:xfrm>
          <a:off x="414182" y="3515089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>
                          <a:latin typeface="Times New Roman" panose="02020603050405020304" pitchFamily="18" charset="0"/>
                        </a:rPr>
                        <a:t>⁕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21" name="TextovéPole 20">
            <a:extLst>
              <a:ext uri="{FF2B5EF4-FFF2-40B4-BE49-F238E27FC236}">
                <a16:creationId xmlns:a16="http://schemas.microsoft.com/office/drawing/2014/main" id="{FD7D62BB-C9B6-4706-B59D-E12C0AE67AFF}"/>
              </a:ext>
            </a:extLst>
          </p:cNvPr>
          <p:cNvSpPr txBox="1"/>
          <p:nvPr/>
        </p:nvSpPr>
        <p:spPr>
          <a:xfrm>
            <a:off x="239459" y="2358027"/>
            <a:ext cx="320452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>
                <a:solidFill>
                  <a:srgbClr val="FF0000"/>
                </a:solidFill>
              </a:rPr>
              <a:t>1. krok: </a:t>
            </a:r>
            <a:r>
              <a:rPr lang="cs-CZ" dirty="0">
                <a:solidFill>
                  <a:srgbClr val="FF0000"/>
                </a:solidFill>
              </a:rPr>
              <a:t>zvolíme neutrální prvek, např</a:t>
            </a:r>
            <a:r>
              <a:rPr lang="cs-CZ" sz="2000" b="1" dirty="0">
                <a:solidFill>
                  <a:srgbClr val="FF0000"/>
                </a:solidFill>
              </a:rPr>
              <a:t>. e = b </a:t>
            </a:r>
            <a:r>
              <a:rPr lang="cs-CZ" dirty="0">
                <a:solidFill>
                  <a:srgbClr val="FF0000"/>
                </a:solidFill>
              </a:rPr>
              <a:t>a dle této volby vyplníme tabulku</a:t>
            </a:r>
          </a:p>
        </p:txBody>
      </p:sp>
      <p:graphicFrame>
        <p:nvGraphicFramePr>
          <p:cNvPr id="22" name="Tabulka 11">
            <a:extLst>
              <a:ext uri="{FF2B5EF4-FFF2-40B4-BE49-F238E27FC236}">
                <a16:creationId xmlns:a16="http://schemas.microsoft.com/office/drawing/2014/main" id="{E9D9BB62-70FE-4B83-BD7B-222E822B3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180864"/>
              </p:ext>
            </p:extLst>
          </p:nvPr>
        </p:nvGraphicFramePr>
        <p:xfrm>
          <a:off x="5811107" y="3429000"/>
          <a:ext cx="2127577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798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16798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77183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16798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>
                          <a:latin typeface="Times New Roman" panose="02020603050405020304" pitchFamily="18" charset="0"/>
                        </a:rPr>
                        <a:t>⁕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</a:t>
                      </a:r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c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24" name="TextovéPole 23">
            <a:extLst>
              <a:ext uri="{FF2B5EF4-FFF2-40B4-BE49-F238E27FC236}">
                <a16:creationId xmlns:a16="http://schemas.microsoft.com/office/drawing/2014/main" id="{BD845F4A-11E5-483F-814B-3CED36259FE8}"/>
              </a:ext>
            </a:extLst>
          </p:cNvPr>
          <p:cNvSpPr txBox="1"/>
          <p:nvPr/>
        </p:nvSpPr>
        <p:spPr>
          <a:xfrm>
            <a:off x="3835450" y="2384815"/>
            <a:ext cx="3951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CC"/>
                </a:solidFill>
              </a:rPr>
              <a:t>2. krok : aby platila vlastnost EI, musí být prvek </a:t>
            </a:r>
            <a:r>
              <a:rPr lang="cs-CZ" b="1" dirty="0">
                <a:solidFill>
                  <a:srgbClr val="0000CC"/>
                </a:solidFill>
              </a:rPr>
              <a:t>b</a:t>
            </a:r>
            <a:r>
              <a:rPr lang="cs-CZ" dirty="0">
                <a:solidFill>
                  <a:srgbClr val="0000CC"/>
                </a:solidFill>
              </a:rPr>
              <a:t> v každém řádku i každém sloupci obsažen a musí být rozložen souměrně podle hl. diagonály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6AB14B3-028E-4348-B276-851428D5E5F9}"/>
              </a:ext>
            </a:extLst>
          </p:cNvPr>
          <p:cNvSpPr txBox="1"/>
          <p:nvPr/>
        </p:nvSpPr>
        <p:spPr>
          <a:xfrm>
            <a:off x="8178230" y="2327250"/>
            <a:ext cx="3816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>
                <a:solidFill>
                  <a:srgbClr val="00B050"/>
                </a:solidFill>
              </a:rPr>
              <a:t>3. krok </a:t>
            </a:r>
            <a:r>
              <a:rPr lang="cs-CZ" dirty="0">
                <a:solidFill>
                  <a:srgbClr val="00B050"/>
                </a:solidFill>
              </a:rPr>
              <a:t>: Tabulka z 2. kroku již zadání splňuje, neboť není ND. Případně můžeme na zbývající dvě pozice zapsat například hodnotu x, což je prvek, který nepatří do množiny M</a:t>
            </a:r>
          </a:p>
        </p:txBody>
      </p:sp>
      <p:graphicFrame>
        <p:nvGraphicFramePr>
          <p:cNvPr id="26" name="Tabulka 11">
            <a:extLst>
              <a:ext uri="{FF2B5EF4-FFF2-40B4-BE49-F238E27FC236}">
                <a16:creationId xmlns:a16="http://schemas.microsoft.com/office/drawing/2014/main" id="{C7AFE3A2-307F-46E5-BB52-B8819756FD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41365"/>
              </p:ext>
            </p:extLst>
          </p:nvPr>
        </p:nvGraphicFramePr>
        <p:xfrm>
          <a:off x="9219122" y="4006844"/>
          <a:ext cx="2127577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798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16798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77183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16798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>
                          <a:latin typeface="Times New Roman" panose="02020603050405020304" pitchFamily="18" charset="0"/>
                        </a:rPr>
                        <a:t>⁕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</a:t>
                      </a:r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x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 x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c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27" name="TextovéPole 26">
            <a:extLst>
              <a:ext uri="{FF2B5EF4-FFF2-40B4-BE49-F238E27FC236}">
                <a16:creationId xmlns:a16="http://schemas.microsoft.com/office/drawing/2014/main" id="{E4B704DB-C497-4839-8AA4-819C1E11969E}"/>
              </a:ext>
            </a:extLst>
          </p:cNvPr>
          <p:cNvSpPr txBox="1"/>
          <p:nvPr/>
        </p:nvSpPr>
        <p:spPr>
          <a:xfrm>
            <a:off x="239458" y="5495578"/>
            <a:ext cx="769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Operace určené tabulkami ve 2. a 3. kroku obě splňují zadání, její vlastnosti tedy jsou: </a:t>
            </a:r>
            <a:r>
              <a:rPr lang="cs-CZ" b="1" dirty="0">
                <a:latin typeface="Times New Roman" panose="02020603050405020304" pitchFamily="18" charset="0"/>
              </a:rPr>
              <a:t>ND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b="1" dirty="0">
                <a:latin typeface="Times New Roman" panose="02020603050405020304" pitchFamily="18" charset="0"/>
              </a:rPr>
              <a:t>  A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  </a:t>
            </a:r>
            <a:r>
              <a:rPr lang="cs-CZ" b="1" dirty="0">
                <a:latin typeface="Times New Roman" panose="02020603050405020304" pitchFamily="18" charset="0"/>
              </a:rPr>
              <a:t>K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b="1" u="sng" dirty="0">
                <a:latin typeface="Times New Roman" panose="02020603050405020304" pitchFamily="18" charset="0"/>
              </a:rPr>
              <a:t>EN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⋀    </a:t>
            </a:r>
            <a:r>
              <a:rPr lang="cs-CZ" b="1" u="sng" dirty="0">
                <a:latin typeface="Times New Roman" panose="02020603050405020304" pitchFamily="18" charset="0"/>
              </a:rPr>
              <a:t>EI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ZR</a:t>
            </a:r>
            <a:endParaRPr lang="cs-CZ" dirty="0"/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6E9C396D-E080-4E5A-9667-1A9C06BAC3A8}"/>
              </a:ext>
            </a:extLst>
          </p:cNvPr>
          <p:cNvCxnSpPr>
            <a:cxnSpLocks/>
          </p:cNvCxnSpPr>
          <p:nvPr/>
        </p:nvCxnSpPr>
        <p:spPr>
          <a:xfrm flipV="1">
            <a:off x="863444" y="5772223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61ADE35F-2B52-49E0-99C6-42332B094AEC}"/>
              </a:ext>
            </a:extLst>
          </p:cNvPr>
          <p:cNvCxnSpPr>
            <a:cxnSpLocks/>
          </p:cNvCxnSpPr>
          <p:nvPr/>
        </p:nvCxnSpPr>
        <p:spPr>
          <a:xfrm flipV="1">
            <a:off x="1448358" y="5794056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2A4C9A66-E2E3-41FD-972A-151E0F5866DF}"/>
              </a:ext>
            </a:extLst>
          </p:cNvPr>
          <p:cNvCxnSpPr>
            <a:cxnSpLocks/>
          </p:cNvCxnSpPr>
          <p:nvPr/>
        </p:nvCxnSpPr>
        <p:spPr>
          <a:xfrm flipV="1">
            <a:off x="2033272" y="5814527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AFB38FFD-F68B-4F00-86B1-CEE2ABE2851D}"/>
              </a:ext>
            </a:extLst>
          </p:cNvPr>
          <p:cNvCxnSpPr>
            <a:cxnSpLocks/>
          </p:cNvCxnSpPr>
          <p:nvPr/>
        </p:nvCxnSpPr>
        <p:spPr>
          <a:xfrm flipV="1">
            <a:off x="4089070" y="5814527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5C7BDCE5-AA4E-48D2-9E21-EAE0A708C592}"/>
                  </a:ext>
                </a:extLst>
              </p:cNvPr>
              <p:cNvSpPr/>
              <p:nvPr/>
            </p:nvSpPr>
            <p:spPr>
              <a:xfrm>
                <a:off x="4399081" y="3804578"/>
                <a:ext cx="1125415" cy="929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= </a:t>
                </a:r>
                <a:r>
                  <a:rPr lang="cs-CZ" b="1" i="1" dirty="0">
                    <a:latin typeface="Book Antiqua" panose="02040602050305030304" pitchFamily="18" charset="0"/>
                  </a:rPr>
                  <a:t>a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</a:t>
                </a:r>
                <a:r>
                  <a:rPr lang="cs-CZ" sz="16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= </a:t>
                </a:r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b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</a:t>
                </a:r>
                <a:r>
                  <a:rPr lang="cs-CZ" sz="16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= </a:t>
                </a:r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c</a:t>
                </a:r>
              </a:p>
            </p:txBody>
          </p:sp>
        </mc:Choice>
        <mc:Fallback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5C7BDCE5-AA4E-48D2-9E21-EAE0A708C5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9081" y="3804578"/>
                <a:ext cx="1125415" cy="929613"/>
              </a:xfrm>
              <a:prstGeom prst="rect">
                <a:avLst/>
              </a:prstGeom>
              <a:blipFill>
                <a:blip r:embed="rId5"/>
                <a:stretch>
                  <a:fillRect t="-3922" b="-915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bdélník 4">
            <a:extLst>
              <a:ext uri="{FF2B5EF4-FFF2-40B4-BE49-F238E27FC236}">
                <a16:creationId xmlns:a16="http://schemas.microsoft.com/office/drawing/2014/main" id="{37C5528D-F1D9-46B9-88CF-E2E407A44794}"/>
              </a:ext>
            </a:extLst>
          </p:cNvPr>
          <p:cNvSpPr/>
          <p:nvPr/>
        </p:nvSpPr>
        <p:spPr>
          <a:xfrm>
            <a:off x="5920696" y="5944754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</a:rPr>
              <a:t>(M, ⁕) je algebraická struktura</a:t>
            </a:r>
            <a:endParaRPr lang="cs-CZ" dirty="0"/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A2A5A7F3-EF41-47E1-A097-CC57B5195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23975"/>
      </p:ext>
    </p:extLst>
  </p:cSld>
  <p:clrMapOvr>
    <a:masterClrMapping/>
  </p:clrMapOvr>
  <p:transition spd="med" advTm="23190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699720" y="564943"/>
            <a:ext cx="107925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Řešení:   						</a:t>
            </a:r>
          </a:p>
          <a:p>
            <a:r>
              <a:rPr lang="cs-CZ" b="1" dirty="0">
                <a:latin typeface="Times New Roman" panose="02020603050405020304" pitchFamily="18" charset="0"/>
              </a:rPr>
              <a:t>a) ND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b="1" u="sng" dirty="0">
                <a:latin typeface="Times New Roman" panose="02020603050405020304" pitchFamily="18" charset="0"/>
              </a:rPr>
              <a:t>EI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</a:p>
          <a:p>
            <a:r>
              <a:rPr lang="cs-CZ" b="1" dirty="0">
                <a:latin typeface="Times New Roman" panose="02020603050405020304" pitchFamily="18" charset="0"/>
              </a:rPr>
              <a:t> </a:t>
            </a:r>
            <a:r>
              <a:rPr lang="cs-CZ" dirty="0"/>
              <a:t>					</a:t>
            </a:r>
          </a:p>
          <a:p>
            <a:r>
              <a:rPr lang="cs-CZ" b="1" i="1" dirty="0"/>
              <a:t> </a:t>
            </a:r>
            <a:endParaRPr lang="cs-CZ" sz="2000" dirty="0">
              <a:latin typeface="Times New Roman" panose="02020603050405020304" pitchFamily="18" charset="0"/>
            </a:endParaRP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959A50AD-280A-41BF-A9BA-94D9DC4BFB82}"/>
              </a:ext>
            </a:extLst>
          </p:cNvPr>
          <p:cNvSpPr/>
          <p:nvPr/>
        </p:nvSpPr>
        <p:spPr>
          <a:xfrm>
            <a:off x="5026574" y="494912"/>
            <a:ext cx="670284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					</a:t>
            </a:r>
          </a:p>
          <a:p>
            <a:r>
              <a:rPr lang="cs-CZ" dirty="0"/>
              <a:t> </a:t>
            </a: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7EE17308-59DA-4421-B634-9215A89F8193}"/>
              </a:ext>
            </a:extLst>
          </p:cNvPr>
          <p:cNvCxnSpPr>
            <a:cxnSpLocks/>
          </p:cNvCxnSpPr>
          <p:nvPr/>
        </p:nvCxnSpPr>
        <p:spPr>
          <a:xfrm flipV="1">
            <a:off x="1138347" y="878924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ulka 11">
            <a:extLst>
              <a:ext uri="{FF2B5EF4-FFF2-40B4-BE49-F238E27FC236}">
                <a16:creationId xmlns:a16="http://schemas.microsoft.com/office/drawing/2014/main" id="{1B728A8E-0ADA-48D6-90E3-269943661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390975"/>
              </p:ext>
            </p:extLst>
          </p:nvPr>
        </p:nvGraphicFramePr>
        <p:xfrm>
          <a:off x="500781" y="2003017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>
                          <a:latin typeface="Times New Roman" panose="02020603050405020304" pitchFamily="18" charset="0"/>
                        </a:rPr>
                        <a:t>⁕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graphicFrame>
        <p:nvGraphicFramePr>
          <p:cNvPr id="22" name="Tabulka 11">
            <a:extLst>
              <a:ext uri="{FF2B5EF4-FFF2-40B4-BE49-F238E27FC236}">
                <a16:creationId xmlns:a16="http://schemas.microsoft.com/office/drawing/2014/main" id="{E9D9BB62-70FE-4B83-BD7B-222E822B3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759814"/>
              </p:ext>
            </p:extLst>
          </p:nvPr>
        </p:nvGraphicFramePr>
        <p:xfrm>
          <a:off x="4261545" y="2010641"/>
          <a:ext cx="2127577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798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16798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77183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16798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>
                          <a:latin typeface="Times New Roman" panose="02020603050405020304" pitchFamily="18" charset="0"/>
                        </a:rPr>
                        <a:t>⁕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 c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graphicFrame>
        <p:nvGraphicFramePr>
          <p:cNvPr id="26" name="Tabulka 11">
            <a:extLst>
              <a:ext uri="{FF2B5EF4-FFF2-40B4-BE49-F238E27FC236}">
                <a16:creationId xmlns:a16="http://schemas.microsoft.com/office/drawing/2014/main" id="{C7AFE3A2-307F-46E5-BB52-B8819756FD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637187"/>
              </p:ext>
            </p:extLst>
          </p:nvPr>
        </p:nvGraphicFramePr>
        <p:xfrm>
          <a:off x="8157811" y="2003017"/>
          <a:ext cx="2127577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798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16798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77183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16798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>
                          <a:latin typeface="Times New Roman" panose="02020603050405020304" pitchFamily="18" charset="0"/>
                        </a:rPr>
                        <a:t>⁕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 b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27" name="TextovéPole 26">
            <a:extLst>
              <a:ext uri="{FF2B5EF4-FFF2-40B4-BE49-F238E27FC236}">
                <a16:creationId xmlns:a16="http://schemas.microsoft.com/office/drawing/2014/main" id="{E4B704DB-C497-4839-8AA4-819C1E11969E}"/>
              </a:ext>
            </a:extLst>
          </p:cNvPr>
          <p:cNvSpPr txBox="1"/>
          <p:nvPr/>
        </p:nvSpPr>
        <p:spPr>
          <a:xfrm>
            <a:off x="239457" y="4170408"/>
            <a:ext cx="1019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Operace určené tabulkami splňují zadání, jejích vlastnosti tedy jsou: </a:t>
            </a:r>
            <a:r>
              <a:rPr lang="cs-CZ" b="1" dirty="0">
                <a:latin typeface="Times New Roman" panose="02020603050405020304" pitchFamily="18" charset="0"/>
              </a:rPr>
              <a:t>ND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b="1" dirty="0">
                <a:latin typeface="Times New Roman" panose="02020603050405020304" pitchFamily="18" charset="0"/>
              </a:rPr>
              <a:t>  A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  </a:t>
            </a:r>
            <a:r>
              <a:rPr lang="cs-CZ" b="1" dirty="0">
                <a:latin typeface="Times New Roman" panose="02020603050405020304" pitchFamily="18" charset="0"/>
              </a:rPr>
              <a:t>K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b="1" u="sng" dirty="0">
                <a:latin typeface="Times New Roman" panose="02020603050405020304" pitchFamily="18" charset="0"/>
              </a:rPr>
              <a:t>EN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⋀    </a:t>
            </a:r>
            <a:r>
              <a:rPr lang="cs-CZ" b="1" u="sng" dirty="0">
                <a:latin typeface="Times New Roman" panose="02020603050405020304" pitchFamily="18" charset="0"/>
              </a:rPr>
              <a:t>EI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ZR</a:t>
            </a:r>
            <a:endParaRPr lang="cs-CZ" dirty="0"/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6E9C396D-E080-4E5A-9667-1A9C06BAC3A8}"/>
              </a:ext>
            </a:extLst>
          </p:cNvPr>
          <p:cNvCxnSpPr>
            <a:cxnSpLocks/>
          </p:cNvCxnSpPr>
          <p:nvPr/>
        </p:nvCxnSpPr>
        <p:spPr>
          <a:xfrm flipV="1">
            <a:off x="9890214" y="4197072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61ADE35F-2B52-49E0-99C6-42332B094AEC}"/>
              </a:ext>
            </a:extLst>
          </p:cNvPr>
          <p:cNvCxnSpPr>
            <a:cxnSpLocks/>
          </p:cNvCxnSpPr>
          <p:nvPr/>
        </p:nvCxnSpPr>
        <p:spPr>
          <a:xfrm flipV="1">
            <a:off x="7790241" y="4210114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2A4C9A66-E2E3-41FD-972A-151E0F5866DF}"/>
              </a:ext>
            </a:extLst>
          </p:cNvPr>
          <p:cNvCxnSpPr>
            <a:cxnSpLocks/>
          </p:cNvCxnSpPr>
          <p:nvPr/>
        </p:nvCxnSpPr>
        <p:spPr>
          <a:xfrm flipV="1">
            <a:off x="7277389" y="4224443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AFB38FFD-F68B-4F00-86B1-CEE2ABE2851D}"/>
              </a:ext>
            </a:extLst>
          </p:cNvPr>
          <p:cNvCxnSpPr>
            <a:cxnSpLocks/>
          </p:cNvCxnSpPr>
          <p:nvPr/>
        </p:nvCxnSpPr>
        <p:spPr>
          <a:xfrm flipV="1">
            <a:off x="6609531" y="4210114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>
            <a:extLst>
              <a:ext uri="{FF2B5EF4-FFF2-40B4-BE49-F238E27FC236}">
                <a16:creationId xmlns:a16="http://schemas.microsoft.com/office/drawing/2014/main" id="{37C5528D-F1D9-46B9-88CF-E2E407A44794}"/>
              </a:ext>
            </a:extLst>
          </p:cNvPr>
          <p:cNvSpPr/>
          <p:nvPr/>
        </p:nvSpPr>
        <p:spPr>
          <a:xfrm>
            <a:off x="4119373" y="4992983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</a:rPr>
              <a:t>(M, ⁕) je algebraická struktura</a:t>
            </a:r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ADF90E7-7AFA-4819-86B0-F327E955D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78495"/>
      </p:ext>
    </p:extLst>
  </p:cSld>
  <p:clrMapOvr>
    <a:masterClrMapping/>
  </p:clrMapOvr>
  <p:transition spd="med" advTm="9942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699720" y="564943"/>
            <a:ext cx="1079255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Řešení:   						</a:t>
            </a:r>
          </a:p>
          <a:p>
            <a:r>
              <a:rPr lang="cs-CZ" b="1" dirty="0">
                <a:latin typeface="Times New Roman" panose="02020603050405020304" pitchFamily="18" charset="0"/>
              </a:rPr>
              <a:t>b) A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ZR</a:t>
            </a:r>
          </a:p>
          <a:p>
            <a:endParaRPr lang="cs-CZ" b="1" dirty="0">
              <a:latin typeface="Times New Roman" panose="02020603050405020304" pitchFamily="18" charset="0"/>
            </a:endParaRPr>
          </a:p>
          <a:p>
            <a:r>
              <a:rPr lang="cs-CZ" b="1" dirty="0">
                <a:latin typeface="Times New Roman" panose="02020603050405020304" pitchFamily="18" charset="0"/>
              </a:rPr>
              <a:t> </a:t>
            </a:r>
            <a:r>
              <a:rPr lang="cs-CZ" dirty="0"/>
              <a:t>					</a:t>
            </a:r>
          </a:p>
          <a:p>
            <a:r>
              <a:rPr lang="cs-CZ" b="1" i="1" dirty="0"/>
              <a:t> </a:t>
            </a:r>
            <a:endParaRPr lang="cs-CZ" sz="2000" dirty="0">
              <a:latin typeface="Times New Roman" panose="02020603050405020304" pitchFamily="18" charset="0"/>
            </a:endParaRP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959A50AD-280A-41BF-A9BA-94D9DC4BFB82}"/>
              </a:ext>
            </a:extLst>
          </p:cNvPr>
          <p:cNvSpPr/>
          <p:nvPr/>
        </p:nvSpPr>
        <p:spPr>
          <a:xfrm>
            <a:off x="5026574" y="494912"/>
            <a:ext cx="670284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					</a:t>
            </a:r>
          </a:p>
          <a:p>
            <a:r>
              <a:rPr lang="cs-CZ" dirty="0"/>
              <a:t> </a:t>
            </a: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7EE17308-59DA-4421-B634-9215A89F8193}"/>
              </a:ext>
            </a:extLst>
          </p:cNvPr>
          <p:cNvCxnSpPr>
            <a:cxnSpLocks/>
          </p:cNvCxnSpPr>
          <p:nvPr/>
        </p:nvCxnSpPr>
        <p:spPr>
          <a:xfrm flipV="1">
            <a:off x="1603363" y="878924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ulka 11">
            <a:extLst>
              <a:ext uri="{FF2B5EF4-FFF2-40B4-BE49-F238E27FC236}">
                <a16:creationId xmlns:a16="http://schemas.microsoft.com/office/drawing/2014/main" id="{1B728A8E-0ADA-48D6-90E3-269943661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854048"/>
              </p:ext>
            </p:extLst>
          </p:nvPr>
        </p:nvGraphicFramePr>
        <p:xfrm>
          <a:off x="783987" y="2325485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>
                          <a:latin typeface="Times New Roman" panose="02020603050405020304" pitchFamily="18" charset="0"/>
                        </a:rPr>
                        <a:t>⁕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21" name="TextovéPole 20">
            <a:extLst>
              <a:ext uri="{FF2B5EF4-FFF2-40B4-BE49-F238E27FC236}">
                <a16:creationId xmlns:a16="http://schemas.microsoft.com/office/drawing/2014/main" id="{FD7D62BB-C9B6-4706-B59D-E12C0AE67AFF}"/>
              </a:ext>
            </a:extLst>
          </p:cNvPr>
          <p:cNvSpPr txBox="1"/>
          <p:nvPr/>
        </p:nvSpPr>
        <p:spPr>
          <a:xfrm>
            <a:off x="462582" y="1641019"/>
            <a:ext cx="320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Řešení mohou být následující</a:t>
            </a:r>
          </a:p>
        </p:txBody>
      </p:sp>
      <p:graphicFrame>
        <p:nvGraphicFramePr>
          <p:cNvPr id="22" name="Tabulka 11">
            <a:extLst>
              <a:ext uri="{FF2B5EF4-FFF2-40B4-BE49-F238E27FC236}">
                <a16:creationId xmlns:a16="http://schemas.microsoft.com/office/drawing/2014/main" id="{E9D9BB62-70FE-4B83-BD7B-222E822B3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350722"/>
              </p:ext>
            </p:extLst>
          </p:nvPr>
        </p:nvGraphicFramePr>
        <p:xfrm>
          <a:off x="4192002" y="2297551"/>
          <a:ext cx="2127577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798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16798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77183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16798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>
                          <a:latin typeface="Times New Roman" panose="02020603050405020304" pitchFamily="18" charset="0"/>
                        </a:rPr>
                        <a:t>⁕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</a:t>
                      </a:r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</a:t>
                      </a:r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b 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b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graphicFrame>
        <p:nvGraphicFramePr>
          <p:cNvPr id="26" name="Tabulka 11">
            <a:extLst>
              <a:ext uri="{FF2B5EF4-FFF2-40B4-BE49-F238E27FC236}">
                <a16:creationId xmlns:a16="http://schemas.microsoft.com/office/drawing/2014/main" id="{C7AFE3A2-307F-46E5-BB52-B8819756FD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244741"/>
              </p:ext>
            </p:extLst>
          </p:nvPr>
        </p:nvGraphicFramePr>
        <p:xfrm>
          <a:off x="7684284" y="2270149"/>
          <a:ext cx="2127577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798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16798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77183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16798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>
                          <a:latin typeface="Times New Roman" panose="02020603050405020304" pitchFamily="18" charset="0"/>
                        </a:rPr>
                        <a:t>⁕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 c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27" name="TextovéPole 26">
            <a:extLst>
              <a:ext uri="{FF2B5EF4-FFF2-40B4-BE49-F238E27FC236}">
                <a16:creationId xmlns:a16="http://schemas.microsoft.com/office/drawing/2014/main" id="{E4B704DB-C497-4839-8AA4-819C1E11969E}"/>
              </a:ext>
            </a:extLst>
          </p:cNvPr>
          <p:cNvSpPr txBox="1"/>
          <p:nvPr/>
        </p:nvSpPr>
        <p:spPr>
          <a:xfrm>
            <a:off x="239457" y="4601910"/>
            <a:ext cx="769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Operace určené všemi třemi tabulkami splňují podmínky zadání, jejich vlastnosti tedy jsou: </a:t>
            </a:r>
            <a:r>
              <a:rPr lang="cs-CZ" b="1" u="sng" dirty="0">
                <a:latin typeface="Times New Roman" panose="02020603050405020304" pitchFamily="18" charset="0"/>
              </a:rPr>
              <a:t>ND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b="1" u="sng" dirty="0">
                <a:latin typeface="Times New Roman" panose="02020603050405020304" pitchFamily="18" charset="0"/>
              </a:rPr>
              <a:t>A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  </a:t>
            </a:r>
            <a:r>
              <a:rPr lang="cs-CZ" b="1" u="sng" dirty="0">
                <a:latin typeface="Times New Roman" panose="02020603050405020304" pitchFamily="18" charset="0"/>
              </a:rPr>
              <a:t>K 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 EN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⋀    </a:t>
            </a:r>
            <a:r>
              <a:rPr lang="cs-CZ" b="1" dirty="0">
                <a:latin typeface="Times New Roman" panose="02020603050405020304" pitchFamily="18" charset="0"/>
              </a:rPr>
              <a:t>EI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ZR</a:t>
            </a:r>
            <a:endParaRPr lang="cs-CZ" dirty="0"/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61ADE35F-2B52-49E0-99C6-42332B094AEC}"/>
              </a:ext>
            </a:extLst>
          </p:cNvPr>
          <p:cNvCxnSpPr>
            <a:cxnSpLocks/>
          </p:cNvCxnSpPr>
          <p:nvPr/>
        </p:nvCxnSpPr>
        <p:spPr>
          <a:xfrm flipV="1">
            <a:off x="4596973" y="4925075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2A4C9A66-E2E3-41FD-972A-151E0F5866DF}"/>
              </a:ext>
            </a:extLst>
          </p:cNvPr>
          <p:cNvCxnSpPr>
            <a:cxnSpLocks/>
          </p:cNvCxnSpPr>
          <p:nvPr/>
        </p:nvCxnSpPr>
        <p:spPr>
          <a:xfrm flipV="1">
            <a:off x="3934063" y="4914524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AFB38FFD-F68B-4F00-86B1-CEE2ABE2851D}"/>
              </a:ext>
            </a:extLst>
          </p:cNvPr>
          <p:cNvCxnSpPr>
            <a:cxnSpLocks/>
          </p:cNvCxnSpPr>
          <p:nvPr/>
        </p:nvCxnSpPr>
        <p:spPr>
          <a:xfrm flipV="1">
            <a:off x="3209839" y="4878201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>
            <a:extLst>
              <a:ext uri="{FF2B5EF4-FFF2-40B4-BE49-F238E27FC236}">
                <a16:creationId xmlns:a16="http://schemas.microsoft.com/office/drawing/2014/main" id="{37C5528D-F1D9-46B9-88CF-E2E407A44794}"/>
              </a:ext>
            </a:extLst>
          </p:cNvPr>
          <p:cNvSpPr/>
          <p:nvPr/>
        </p:nvSpPr>
        <p:spPr>
          <a:xfrm>
            <a:off x="5314404" y="5556825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</a:rPr>
              <a:t>(M, ⁕) je komutativní pologrupa </a:t>
            </a:r>
            <a:endParaRPr lang="cs-CZ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2A0A7F29-6475-444F-BF0F-4CB12ADF81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7429.94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42498"/>
      </p:ext>
    </p:extLst>
  </p:cSld>
  <p:clrMapOvr>
    <a:masterClrMapping/>
  </p:clrMapOvr>
  <p:transition spd="med" advTm="13063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699720" y="564943"/>
            <a:ext cx="1079255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Řešení:   						</a:t>
            </a:r>
          </a:p>
          <a:p>
            <a:r>
              <a:rPr lang="cs-CZ" b="1" dirty="0">
                <a:latin typeface="Times New Roman" panose="02020603050405020304" pitchFamily="18" charset="0"/>
              </a:rPr>
              <a:t>b) A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ZR</a:t>
            </a:r>
          </a:p>
          <a:p>
            <a:endParaRPr lang="cs-CZ" b="1" dirty="0">
              <a:latin typeface="Times New Roman" panose="02020603050405020304" pitchFamily="18" charset="0"/>
            </a:endParaRPr>
          </a:p>
          <a:p>
            <a:r>
              <a:rPr lang="cs-CZ" b="1" dirty="0">
                <a:latin typeface="Times New Roman" panose="02020603050405020304" pitchFamily="18" charset="0"/>
              </a:rPr>
              <a:t> </a:t>
            </a:r>
            <a:r>
              <a:rPr lang="cs-CZ" dirty="0"/>
              <a:t>					</a:t>
            </a:r>
          </a:p>
          <a:p>
            <a:r>
              <a:rPr lang="cs-CZ" b="1" i="1" dirty="0"/>
              <a:t> </a:t>
            </a:r>
            <a:endParaRPr lang="cs-CZ" sz="2000" dirty="0">
              <a:latin typeface="Times New Roman" panose="02020603050405020304" pitchFamily="18" charset="0"/>
            </a:endParaRP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7EE17308-59DA-4421-B634-9215A89F8193}"/>
              </a:ext>
            </a:extLst>
          </p:cNvPr>
          <p:cNvCxnSpPr>
            <a:cxnSpLocks/>
          </p:cNvCxnSpPr>
          <p:nvPr/>
        </p:nvCxnSpPr>
        <p:spPr>
          <a:xfrm flipV="1">
            <a:off x="1603363" y="878924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ulka 11">
            <a:extLst>
              <a:ext uri="{FF2B5EF4-FFF2-40B4-BE49-F238E27FC236}">
                <a16:creationId xmlns:a16="http://schemas.microsoft.com/office/drawing/2014/main" id="{1B728A8E-0ADA-48D6-90E3-269943661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17894"/>
              </p:ext>
            </p:extLst>
          </p:nvPr>
        </p:nvGraphicFramePr>
        <p:xfrm>
          <a:off x="783987" y="2325485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>
                          <a:latin typeface="Times New Roman" panose="02020603050405020304" pitchFamily="18" charset="0"/>
                        </a:rPr>
                        <a:t>⁕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21" name="TextovéPole 20">
            <a:extLst>
              <a:ext uri="{FF2B5EF4-FFF2-40B4-BE49-F238E27FC236}">
                <a16:creationId xmlns:a16="http://schemas.microsoft.com/office/drawing/2014/main" id="{FD7D62BB-C9B6-4706-B59D-E12C0AE67AFF}"/>
              </a:ext>
            </a:extLst>
          </p:cNvPr>
          <p:cNvSpPr txBox="1"/>
          <p:nvPr/>
        </p:nvSpPr>
        <p:spPr>
          <a:xfrm>
            <a:off x="462582" y="1641019"/>
            <a:ext cx="320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Řešení mohou být následující</a:t>
            </a:r>
          </a:p>
        </p:txBody>
      </p:sp>
      <p:graphicFrame>
        <p:nvGraphicFramePr>
          <p:cNvPr id="22" name="Tabulka 11">
            <a:extLst>
              <a:ext uri="{FF2B5EF4-FFF2-40B4-BE49-F238E27FC236}">
                <a16:creationId xmlns:a16="http://schemas.microsoft.com/office/drawing/2014/main" id="{E9D9BB62-70FE-4B83-BD7B-222E822B3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671317"/>
              </p:ext>
            </p:extLst>
          </p:nvPr>
        </p:nvGraphicFramePr>
        <p:xfrm>
          <a:off x="4192002" y="2297551"/>
          <a:ext cx="2127577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798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16798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77183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16798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>
                          <a:latin typeface="Times New Roman" panose="02020603050405020304" pitchFamily="18" charset="0"/>
                        </a:rPr>
                        <a:t>⁕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</a:t>
                      </a:r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</a:t>
                      </a:r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a 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 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CC"/>
                          </a:solidFill>
                        </a:rPr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27" name="TextovéPole 26">
            <a:extLst>
              <a:ext uri="{FF2B5EF4-FFF2-40B4-BE49-F238E27FC236}">
                <a16:creationId xmlns:a16="http://schemas.microsoft.com/office/drawing/2014/main" id="{E4B704DB-C497-4839-8AA4-819C1E11969E}"/>
              </a:ext>
            </a:extLst>
          </p:cNvPr>
          <p:cNvSpPr txBox="1"/>
          <p:nvPr/>
        </p:nvSpPr>
        <p:spPr>
          <a:xfrm>
            <a:off x="239457" y="4601910"/>
            <a:ext cx="769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Operace určené </a:t>
            </a:r>
            <a:r>
              <a:rPr lang="cs-CZ" dirty="0" err="1"/>
              <a:t>oběmi</a:t>
            </a:r>
            <a:r>
              <a:rPr lang="cs-CZ" dirty="0"/>
              <a:t> tabulkami splňují podmínky zadání, jejich vlastnosti tedy jsou: </a:t>
            </a:r>
            <a:r>
              <a:rPr lang="cs-CZ" b="1" u="sng" dirty="0">
                <a:latin typeface="Times New Roman" panose="02020603050405020304" pitchFamily="18" charset="0"/>
              </a:rPr>
              <a:t>ND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b="1" u="sng" dirty="0">
                <a:latin typeface="Times New Roman" panose="02020603050405020304" pitchFamily="18" charset="0"/>
              </a:rPr>
              <a:t>A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  </a:t>
            </a:r>
            <a:r>
              <a:rPr lang="cs-CZ" b="1" u="sng" dirty="0">
                <a:latin typeface="Times New Roman" panose="02020603050405020304" pitchFamily="18" charset="0"/>
              </a:rPr>
              <a:t>K 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b="1" u="sng" dirty="0">
                <a:latin typeface="Times New Roman" panose="02020603050405020304" pitchFamily="18" charset="0"/>
              </a:rPr>
              <a:t> EN  </a:t>
            </a:r>
            <a:r>
              <a:rPr lang="cs-CZ" sz="14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   </a:t>
            </a:r>
            <a:r>
              <a:rPr lang="cs-CZ" b="1" dirty="0">
                <a:latin typeface="Times New Roman" panose="02020603050405020304" pitchFamily="18" charset="0"/>
              </a:rPr>
              <a:t>EI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ZR</a:t>
            </a:r>
            <a:endParaRPr lang="cs-CZ" dirty="0"/>
          </a:p>
        </p:txBody>
      </p: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2A4C9A66-E2E3-41FD-972A-151E0F5866DF}"/>
              </a:ext>
            </a:extLst>
          </p:cNvPr>
          <p:cNvCxnSpPr>
            <a:cxnSpLocks/>
          </p:cNvCxnSpPr>
          <p:nvPr/>
        </p:nvCxnSpPr>
        <p:spPr>
          <a:xfrm flipV="1">
            <a:off x="4142824" y="4896363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AFB38FFD-F68B-4F00-86B1-CEE2ABE2851D}"/>
              </a:ext>
            </a:extLst>
          </p:cNvPr>
          <p:cNvCxnSpPr>
            <a:cxnSpLocks/>
          </p:cNvCxnSpPr>
          <p:nvPr/>
        </p:nvCxnSpPr>
        <p:spPr>
          <a:xfrm flipV="1">
            <a:off x="3426158" y="4896363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>
            <a:extLst>
              <a:ext uri="{FF2B5EF4-FFF2-40B4-BE49-F238E27FC236}">
                <a16:creationId xmlns:a16="http://schemas.microsoft.com/office/drawing/2014/main" id="{37C5528D-F1D9-46B9-88CF-E2E407A44794}"/>
              </a:ext>
            </a:extLst>
          </p:cNvPr>
          <p:cNvSpPr/>
          <p:nvPr/>
        </p:nvSpPr>
        <p:spPr>
          <a:xfrm>
            <a:off x="5314404" y="5556825"/>
            <a:ext cx="5551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</a:rPr>
              <a:t>(M, ⁕) je komutativní pologrupa s neutrálním prvkem </a:t>
            </a: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C467557-DBDA-4C54-B2EB-39EA1F52D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0916"/>
      </p:ext>
    </p:extLst>
  </p:cSld>
  <p:clrMapOvr>
    <a:masterClrMapping/>
  </p:clrMapOvr>
  <p:transition spd="med" advTm="17424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7" y="1326599"/>
            <a:ext cx="5450867" cy="219553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Binární operace určené tabulkou – příklady k procvičení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IMAp02 (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A082E6AB-E403-4E56-9319-C84907EF0BAF}"/>
              </a:ext>
            </a:extLst>
          </p:cNvPr>
          <p:cNvSpPr txBox="1">
            <a:spLocks/>
          </p:cNvSpPr>
          <p:nvPr/>
        </p:nvSpPr>
        <p:spPr>
          <a:xfrm>
            <a:off x="4249105" y="6242165"/>
            <a:ext cx="4645250" cy="64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bg1"/>
                </a:solidFill>
              </a:rPr>
              <a:t>Prezentace č. 7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7E0F73-DC57-49FA-8C9B-817B3E1AB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28"/>
    </mc:Choice>
    <mc:Fallback>
      <p:transition spd="slow" advTm="65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Binární operace dané tabulkou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838199" y="1690688"/>
            <a:ext cx="996526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Příklad 1: </a:t>
            </a:r>
            <a:r>
              <a:rPr lang="cs-CZ" dirty="0">
                <a:latin typeface="Times New Roman" panose="02020603050405020304" pitchFamily="18" charset="0"/>
              </a:rPr>
              <a:t>Je dána množina </a:t>
            </a:r>
            <a:r>
              <a:rPr lang="en-US" sz="2400" b="1" dirty="0">
                <a:latin typeface="Times New Roman" panose="02020603050405020304" pitchFamily="18" charset="0"/>
              </a:rPr>
              <a:t>M = {</a:t>
            </a:r>
            <a:r>
              <a:rPr lang="cs-CZ" sz="2400" b="1" dirty="0">
                <a:latin typeface="Times New Roman" panose="02020603050405020304" pitchFamily="18" charset="0"/>
              </a:rPr>
              <a:t>1, 0, -1</a:t>
            </a:r>
            <a:r>
              <a:rPr lang="en-US" sz="2400" b="1" dirty="0">
                <a:latin typeface="Times New Roman" panose="02020603050405020304" pitchFamily="18" charset="0"/>
              </a:rPr>
              <a:t>} </a:t>
            </a:r>
            <a:r>
              <a:rPr lang="en-US" dirty="0">
                <a:latin typeface="Times New Roman" panose="02020603050405020304" pitchFamily="18" charset="0"/>
              </a:rPr>
              <a:t>a </a:t>
            </a:r>
            <a:r>
              <a:rPr lang="en-US" dirty="0" err="1">
                <a:latin typeface="Times New Roman" panose="02020603050405020304" pitchFamily="18" charset="0"/>
              </a:rPr>
              <a:t>operace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cs-CZ" sz="2000" b="1" dirty="0">
                <a:latin typeface="Times New Roman" panose="02020603050405020304" pitchFamily="18" charset="0"/>
              </a:rPr>
              <a:t>○</a:t>
            </a:r>
            <a:r>
              <a:rPr lang="cs-CZ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v </a:t>
            </a:r>
            <a:r>
              <a:rPr lang="en-US" dirty="0" err="1">
                <a:latin typeface="Times New Roman" panose="02020603050405020304" pitchFamily="18" charset="0"/>
              </a:rPr>
              <a:t>množině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daná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tabulkou</a:t>
            </a:r>
            <a:r>
              <a:rPr lang="en-US" dirty="0">
                <a:latin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</a:rPr>
              <a:t>Určete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vlastnosti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operace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</a:rPr>
              <a:t>○. Pokud existuje neutrální nebo agresivní prvek, určete je. K jednotlivým prvkům stanovte prvky inverzní, pokud existují. Rozhodněte o typu algebraické struktury </a:t>
            </a:r>
            <a:r>
              <a:rPr lang="cs-CZ" sz="2000" b="1" dirty="0">
                <a:latin typeface="Times New Roman" panose="02020603050405020304" pitchFamily="18" charset="0"/>
              </a:rPr>
              <a:t>(M, ○)</a:t>
            </a:r>
            <a:r>
              <a:rPr lang="cs-CZ" sz="2000" dirty="0">
                <a:latin typeface="Times New Roman" panose="02020603050405020304" pitchFamily="18" charset="0"/>
              </a:rPr>
              <a:t>.</a:t>
            </a: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83CA2D35-B963-4AEA-80D2-342D1069F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954919"/>
              </p:ext>
            </p:extLst>
          </p:nvPr>
        </p:nvGraphicFramePr>
        <p:xfrm>
          <a:off x="1489483" y="3313039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800" b="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○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-1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5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66"/>
    </mc:Choice>
    <mc:Fallback xmlns="">
      <p:transition spd="slow" advTm="26726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Binární operace dané tabulkou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838199" y="1485973"/>
            <a:ext cx="1079255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Řešení:   						</a:t>
            </a:r>
          </a:p>
          <a:p>
            <a:r>
              <a:rPr lang="cs-CZ" b="1" u="sng" dirty="0">
                <a:latin typeface="Times New Roman" panose="02020603050405020304" pitchFamily="18" charset="0"/>
              </a:rPr>
              <a:t>ND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b="1" u="sng" dirty="0">
                <a:latin typeface="Times New Roman" panose="02020603050405020304" pitchFamily="18" charset="0"/>
              </a:rPr>
              <a:t>A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  </a:t>
            </a:r>
            <a:r>
              <a:rPr lang="cs-CZ" b="1" u="sng" dirty="0">
                <a:latin typeface="Times New Roman" panose="02020603050405020304" pitchFamily="18" charset="0"/>
              </a:rPr>
              <a:t>K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b="1" u="sng" dirty="0">
                <a:latin typeface="Times New Roman" panose="02020603050405020304" pitchFamily="18" charset="0"/>
              </a:rPr>
              <a:t>EN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⋀    </a:t>
            </a:r>
            <a:r>
              <a:rPr lang="cs-CZ" b="1" dirty="0">
                <a:latin typeface="Times New Roman" panose="02020603050405020304" pitchFamily="18" charset="0"/>
              </a:rPr>
              <a:t>EI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ZR </a:t>
            </a:r>
            <a:r>
              <a:rPr lang="cs-CZ" dirty="0"/>
              <a:t>					</a:t>
            </a:r>
          </a:p>
          <a:p>
            <a:r>
              <a:rPr lang="cs-CZ" b="1" i="1" dirty="0"/>
              <a:t> </a:t>
            </a:r>
            <a:endParaRPr lang="cs-CZ" sz="2000" dirty="0">
              <a:latin typeface="Times New Roman" panose="02020603050405020304" pitchFamily="18" charset="0"/>
            </a:endParaRP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83CA2D35-B963-4AEA-80D2-342D1069F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200031"/>
              </p:ext>
            </p:extLst>
          </p:nvPr>
        </p:nvGraphicFramePr>
        <p:xfrm>
          <a:off x="928433" y="2563925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800" b="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○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-1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6" name="Obdélník 5">
                <a:extLst>
                  <a:ext uri="{FF2B5EF4-FFF2-40B4-BE49-F238E27FC236}">
                    <a16:creationId xmlns:a16="http://schemas.microsoft.com/office/drawing/2014/main" id="{21B40520-4C26-460C-9ACD-F4FB47C261FE}"/>
                  </a:ext>
                </a:extLst>
              </p:cNvPr>
              <p:cNvSpPr/>
              <p:nvPr/>
            </p:nvSpPr>
            <p:spPr>
              <a:xfrm>
                <a:off x="3826120" y="2350048"/>
                <a:ext cx="8049791" cy="48634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cs-CZ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b="1" dirty="0"/>
                  <a:t>ND</a:t>
                </a:r>
                <a:r>
                  <a:rPr lang="cs-CZ" dirty="0"/>
                  <a:t>    tabulka je celá vyplněna prvky množiny M … </a:t>
                </a:r>
                <a:r>
                  <a:rPr lang="cs-CZ" dirty="0">
                    <a:solidFill>
                      <a:srgbClr val="FF0000"/>
                    </a:solidFill>
                  </a:rPr>
                  <a:t>je splněno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b="1" dirty="0"/>
                  <a:t>K  </a:t>
                </a:r>
                <a:r>
                  <a:rPr lang="cs-CZ" dirty="0"/>
                  <a:t>     prvky tabulky, která je celá vyplněna prvky množiny M, jsou souměrně rozloženy podle hl. diagonály … </a:t>
                </a:r>
                <a:r>
                  <a:rPr lang="cs-CZ" dirty="0">
                    <a:solidFill>
                      <a:srgbClr val="FF0000"/>
                    </a:solidFill>
                  </a:rPr>
                  <a:t>je splněno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b="1" dirty="0"/>
                  <a:t>EN</a:t>
                </a:r>
                <a:r>
                  <a:rPr lang="cs-CZ" dirty="0"/>
                  <a:t>    alespoň jeden řádek a jeden sloupec jsou stejné jako záhlaví tabulky … </a:t>
                </a:r>
                <a:r>
                  <a:rPr lang="cs-CZ" dirty="0">
                    <a:solidFill>
                      <a:srgbClr val="FF0000"/>
                    </a:solidFill>
                  </a:rPr>
                  <a:t>je splněno </a:t>
                </a:r>
                <a:r>
                  <a:rPr lang="cs-CZ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e = 1 </a:t>
                </a:r>
                <a:r>
                  <a:rPr lang="cs-CZ" dirty="0"/>
                  <a:t>(neutrální prvek)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b="1" dirty="0"/>
                  <a:t>EI</a:t>
                </a:r>
                <a:r>
                  <a:rPr lang="cs-CZ" dirty="0"/>
                  <a:t>      každý řádek a každý sloupec obsahuje neutrální prvky tak, že ve všech řádcích a všech sloupcích existují takové, že jsou rozloženy podle hlavní diagonály … </a:t>
                </a:r>
                <a:r>
                  <a:rPr lang="cs-CZ" dirty="0">
                    <a:solidFill>
                      <a:srgbClr val="FF0000"/>
                    </a:solidFill>
                  </a:rPr>
                  <a:t>není splněno,  prvek 0 nemá inverzní prvek v množině M vzhledem k operaci </a:t>
                </a:r>
                <a:r>
                  <a:rPr lang="cs-CZ" dirty="0">
                    <a:ln cmpd="sng">
                      <a:solidFill>
                        <a:schemeClr val="tx1"/>
                      </a:solidFill>
                    </a:ln>
                  </a:rPr>
                  <a:t>○, </a:t>
                </a:r>
                <a:r>
                  <a:rPr lang="cs-CZ" dirty="0">
                    <a:solidFill>
                      <a:srgbClr val="FF0000"/>
                    </a:solidFill>
                  </a:rPr>
                  <a:t>k prvkům  1, -1 existují inverzní prvky: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>
                            <a:solidFill>
                              <a:srgbClr val="FF0000"/>
                            </a:solidFill>
                          </a:rPr>
                        </m:ctrlPr>
                      </m:accPr>
                      <m:e>
                        <m:r>
                          <a:rPr lang="cs-CZ">
                            <a:solidFill>
                              <a:srgbClr val="FF0000"/>
                            </a:solidFill>
                          </a:rPr>
                          <m:t>𝟏</m:t>
                        </m:r>
                      </m:e>
                    </m:acc>
                  </m:oMath>
                </a14:m>
                <a:r>
                  <a:rPr lang="cs-CZ" dirty="0">
                    <a:solidFill>
                      <a:srgbClr val="FF0000"/>
                    </a:solidFill>
                  </a:rPr>
                  <a:t> = 1,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>
                            <a:solidFill>
                              <a:srgbClr val="FF0000"/>
                            </a:solidFill>
                          </a:rPr>
                        </m:ctrlPr>
                      </m:accPr>
                      <m:e>
                        <m:r>
                          <a:rPr lang="cs-CZ">
                            <a:solidFill>
                              <a:srgbClr val="FF0000"/>
                            </a:solidFill>
                          </a:rPr>
                          <m:t>−</m:t>
                        </m:r>
                        <m:r>
                          <a:rPr lang="cs-CZ">
                            <a:solidFill>
                              <a:srgbClr val="FF0000"/>
                            </a:solidFill>
                          </a:rPr>
                          <m:t>𝟏</m:t>
                        </m:r>
                      </m:e>
                    </m:acc>
                  </m:oMath>
                </a14:m>
                <a:r>
                  <a:rPr lang="cs-CZ" dirty="0">
                    <a:solidFill>
                      <a:srgbClr val="FF0000"/>
                    </a:solidFill>
                  </a:rPr>
                  <a:t> = -1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b="1" dirty="0"/>
                  <a:t>ZR</a:t>
                </a:r>
                <a:r>
                  <a:rPr lang="cs-CZ" dirty="0"/>
                  <a:t>     každý řádek a každý sloupec obsahují všechny prvky  množiny M … </a:t>
                </a:r>
                <a:r>
                  <a:rPr lang="cs-CZ" dirty="0">
                    <a:solidFill>
                      <a:srgbClr val="FF0000"/>
                    </a:solidFill>
                  </a:rPr>
                  <a:t>není splněno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b="1" dirty="0"/>
                  <a:t>A              </a:t>
                </a:r>
                <a:r>
                  <a:rPr lang="cs-CZ" sz="2000" dirty="0" err="1"/>
                  <a:t>A</a:t>
                </a:r>
                <a:r>
                  <a:rPr lang="cs-CZ" sz="2000" dirty="0"/>
                  <a:t>  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⇒   </a:t>
                </a:r>
                <a:r>
                  <a:rPr lang="cs-CZ" sz="2000" dirty="0"/>
                  <a:t>(ZR   ⇔   EI)</a:t>
                </a:r>
              </a:p>
              <a:p>
                <a:r>
                  <a:rPr lang="cs-CZ" dirty="0"/>
                  <a:t>	     0     1        0     1     0</a:t>
                </a:r>
              </a:p>
              <a:p>
                <a:r>
                  <a:rPr lang="cs-CZ" dirty="0"/>
                  <a:t>                       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cs-CZ" b="1" dirty="0"/>
              </a:p>
              <a:p>
                <a:endParaRPr lang="cs-CZ" dirty="0"/>
              </a:p>
            </p:txBody>
          </p:sp>
        </mc:Choice>
        <mc:Fallback>
          <p:sp>
            <p:nvSpPr>
              <p:cNvPr id="6" name="Obdélník 5">
                <a:extLst>
                  <a:ext uri="{FF2B5EF4-FFF2-40B4-BE49-F238E27FC236}">
                    <a16:creationId xmlns:a16="http://schemas.microsoft.com/office/drawing/2014/main" id="{21B40520-4C26-460C-9ACD-F4FB47C261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120" y="2350048"/>
                <a:ext cx="8049791" cy="4863447"/>
              </a:xfrm>
              <a:prstGeom prst="rect">
                <a:avLst/>
              </a:prstGeom>
              <a:blipFill>
                <a:blip r:embed="rId3"/>
                <a:stretch>
                  <a:fillRect l="-530" r="-37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D588FC2B-ACDB-42FC-8A30-5198792C25D3}"/>
              </a:ext>
            </a:extLst>
          </p:cNvPr>
          <p:cNvCxnSpPr>
            <a:cxnSpLocks/>
          </p:cNvCxnSpPr>
          <p:nvPr/>
        </p:nvCxnSpPr>
        <p:spPr>
          <a:xfrm flipV="1">
            <a:off x="3516110" y="1786337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AA3A25FA-BB4A-4B98-B9E5-1A945A6483D2}"/>
              </a:ext>
            </a:extLst>
          </p:cNvPr>
          <p:cNvCxnSpPr>
            <a:cxnSpLocks/>
          </p:cNvCxnSpPr>
          <p:nvPr/>
        </p:nvCxnSpPr>
        <p:spPr>
          <a:xfrm flipV="1">
            <a:off x="4207338" y="1747164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ál 9">
            <a:extLst>
              <a:ext uri="{FF2B5EF4-FFF2-40B4-BE49-F238E27FC236}">
                <a16:creationId xmlns:a16="http://schemas.microsoft.com/office/drawing/2014/main" id="{B9C6E262-DE9D-4FAF-B0E4-855F770B65B0}"/>
              </a:ext>
            </a:extLst>
          </p:cNvPr>
          <p:cNvSpPr/>
          <p:nvPr/>
        </p:nvSpPr>
        <p:spPr>
          <a:xfrm>
            <a:off x="6233421" y="6011333"/>
            <a:ext cx="40553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65BA3426-C8EA-456B-970F-F4AE606B52FE}"/>
              </a:ext>
            </a:extLst>
          </p:cNvPr>
          <p:cNvSpPr/>
          <p:nvPr/>
        </p:nvSpPr>
        <p:spPr>
          <a:xfrm>
            <a:off x="5305778" y="6011334"/>
            <a:ext cx="40553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CD2F22F1-4567-4DFD-B01C-583A57BA80EE}"/>
              </a:ext>
            </a:extLst>
          </p:cNvPr>
          <p:cNvSpPr/>
          <p:nvPr/>
        </p:nvSpPr>
        <p:spPr>
          <a:xfrm>
            <a:off x="4989256" y="6011332"/>
            <a:ext cx="316522" cy="62653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Obdélník 14">
                <a:extLst>
                  <a:ext uri="{FF2B5EF4-FFF2-40B4-BE49-F238E27FC236}">
                    <a16:creationId xmlns:a16="http://schemas.microsoft.com/office/drawing/2014/main" id="{F137FD14-AFDA-4528-A70E-D377844BF9D3}"/>
                  </a:ext>
                </a:extLst>
              </p:cNvPr>
              <p:cNvSpPr/>
              <p:nvPr/>
            </p:nvSpPr>
            <p:spPr>
              <a:xfrm>
                <a:off x="468924" y="4290764"/>
                <a:ext cx="4337538" cy="37868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cs-CZ" sz="2000" b="1" dirty="0">
                  <a:latin typeface="Times New Roman" panose="02020603050405020304" pitchFamily="18" charset="0"/>
                </a:endParaRPr>
              </a:p>
              <a:p>
                <a:r>
                  <a:rPr lang="cs-CZ" sz="2000" b="1" dirty="0">
                    <a:latin typeface="Times New Roman" panose="02020603050405020304" pitchFamily="18" charset="0"/>
                  </a:rPr>
                  <a:t>e = 1 </a:t>
                </a:r>
                <a:r>
                  <a:rPr lang="cs-CZ" dirty="0"/>
                  <a:t>(neutrální prvek)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= 1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= -1</a:t>
                </a:r>
              </a:p>
              <a:p>
                <a:r>
                  <a:rPr lang="cs-CZ" sz="2000" b="1" dirty="0">
                    <a:latin typeface="Times New Roman" panose="02020603050405020304" pitchFamily="18" charset="0"/>
                  </a:rPr>
                  <a:t>g</a:t>
                </a:r>
                <a:r>
                  <a:rPr lang="cs-CZ" b="1" dirty="0">
                    <a:latin typeface="Times New Roman" panose="02020603050405020304" pitchFamily="18" charset="0"/>
                  </a:rPr>
                  <a:t> = 0 </a:t>
                </a:r>
                <a:r>
                  <a:rPr lang="cs-CZ" dirty="0"/>
                  <a:t>(agresivní prvek)</a:t>
                </a:r>
              </a:p>
              <a:p>
                <a:endParaRPr lang="cs-CZ" b="1" dirty="0"/>
              </a:p>
              <a:p>
                <a:r>
                  <a:rPr lang="cs-CZ" b="1" dirty="0"/>
                  <a:t>(M, </a:t>
                </a:r>
                <a:r>
                  <a:rPr lang="cs-CZ" b="1" dirty="0">
                    <a:ln cmpd="sng">
                      <a:solidFill>
                        <a:schemeClr val="tx1"/>
                      </a:solidFill>
                    </a:ln>
                  </a:rPr>
                  <a:t>○</a:t>
                </a:r>
                <a:r>
                  <a:rPr lang="cs-CZ" b="1" dirty="0"/>
                  <a:t>)  komutativní pologrupa s </a:t>
                </a:r>
              </a:p>
              <a:p>
                <a:r>
                  <a:rPr lang="cs-CZ" b="1" dirty="0"/>
                  <a:t>        neutrálním a agresivním prvkem</a:t>
                </a:r>
              </a:p>
              <a:p>
                <a:endParaRPr lang="cs-CZ" dirty="0"/>
              </a:p>
              <a:p>
                <a:endParaRPr lang="cs-CZ" sz="1600" i="1" dirty="0">
                  <a:latin typeface="Lucida Calligraphy" panose="03010101010101010101" pitchFamily="66" charset="0"/>
                </a:endParaRP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dirty="0"/>
              </a:p>
              <a:p>
                <a:r>
                  <a:rPr lang="en-US" sz="2000" b="1" dirty="0">
                    <a:latin typeface="Times New Roman" panose="02020603050405020304" pitchFamily="18" charset="0"/>
                  </a:rPr>
                  <a:t> </a:t>
                </a:r>
                <a:endParaRPr lang="cs-CZ" sz="2000" dirty="0"/>
              </a:p>
            </p:txBody>
          </p:sp>
        </mc:Choice>
        <mc:Fallback>
          <p:sp>
            <p:nvSpPr>
              <p:cNvPr id="15" name="Obdélník 14">
                <a:extLst>
                  <a:ext uri="{FF2B5EF4-FFF2-40B4-BE49-F238E27FC236}">
                    <a16:creationId xmlns:a16="http://schemas.microsoft.com/office/drawing/2014/main" id="{F137FD14-AFDA-4528-A70E-D377844BF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24" y="4290764"/>
                <a:ext cx="4337538" cy="3786806"/>
              </a:xfrm>
              <a:prstGeom prst="rect">
                <a:avLst/>
              </a:prstGeom>
              <a:blipFill>
                <a:blip r:embed="rId4"/>
                <a:stretch>
                  <a:fillRect l="-154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bdélník 15">
            <a:extLst>
              <a:ext uri="{FF2B5EF4-FFF2-40B4-BE49-F238E27FC236}">
                <a16:creationId xmlns:a16="http://schemas.microsoft.com/office/drawing/2014/main" id="{959A50AD-280A-41BF-A9BA-94D9DC4BFB82}"/>
              </a:ext>
            </a:extLst>
          </p:cNvPr>
          <p:cNvSpPr/>
          <p:nvPr/>
        </p:nvSpPr>
        <p:spPr>
          <a:xfrm>
            <a:off x="5038129" y="1172832"/>
            <a:ext cx="607184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					</a:t>
            </a:r>
          </a:p>
          <a:p>
            <a:pPr algn="just"/>
            <a:r>
              <a:rPr lang="cs-CZ" b="1" dirty="0"/>
              <a:t>Asociativita: </a:t>
            </a:r>
            <a:r>
              <a:rPr lang="cs-CZ" dirty="0"/>
              <a:t>Operace ○ má vlastnosti </a:t>
            </a:r>
            <a:r>
              <a:rPr lang="cs-CZ" dirty="0">
                <a:ln cmpd="sng">
                  <a:solidFill>
                    <a:schemeClr val="tx1"/>
                  </a:solidFill>
                </a:ln>
              </a:rPr>
              <a:t>EN, K </a:t>
            </a:r>
            <a:r>
              <a:rPr lang="cs-CZ" dirty="0"/>
              <a:t>a existuje agresivní prvek (využijeme všech tří pomocných pravidel, tj. ○ </a:t>
            </a:r>
            <a:r>
              <a:rPr lang="cs-CZ" dirty="0">
                <a:solidFill>
                  <a:srgbClr val="FF0000"/>
                </a:solidFill>
              </a:rPr>
              <a:t>je asociativní </a:t>
            </a:r>
            <a:r>
              <a:rPr lang="cs-CZ" dirty="0"/>
              <a:t>(viz příklad 1 f) v prezentaci č. 6, kde jsme měli podobnou situaci)</a:t>
            </a:r>
          </a:p>
          <a:p>
            <a:r>
              <a:rPr lang="cs-CZ" b="1" i="1" dirty="0"/>
              <a:t> </a:t>
            </a:r>
            <a:endParaRPr lang="cs-CZ" sz="2000" dirty="0">
              <a:latin typeface="Times New Roman" panose="02020603050405020304" pitchFamily="18" charset="0"/>
            </a:endParaRP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706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66"/>
    </mc:Choice>
    <mc:Fallback xmlns="">
      <p:transition spd="slow" advTm="26726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Binární operace dané tabulkou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838199" y="1690688"/>
            <a:ext cx="996526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Příklad 2: </a:t>
            </a:r>
            <a:r>
              <a:rPr lang="cs-CZ" dirty="0">
                <a:latin typeface="Times New Roman" panose="02020603050405020304" pitchFamily="18" charset="0"/>
              </a:rPr>
              <a:t>Je dána množina </a:t>
            </a:r>
            <a:r>
              <a:rPr lang="en-US" sz="2400" b="1" dirty="0">
                <a:latin typeface="Times New Roman" panose="02020603050405020304" pitchFamily="18" charset="0"/>
              </a:rPr>
              <a:t>M = {</a:t>
            </a:r>
            <a:r>
              <a:rPr lang="cs-CZ" sz="2400" b="1" dirty="0">
                <a:latin typeface="Times New Roman" panose="02020603050405020304" pitchFamily="18" charset="0"/>
              </a:rPr>
              <a:t>a, b, c</a:t>
            </a:r>
            <a:r>
              <a:rPr lang="en-US" sz="2400" b="1" dirty="0">
                <a:latin typeface="Times New Roman" panose="02020603050405020304" pitchFamily="18" charset="0"/>
              </a:rPr>
              <a:t>} </a:t>
            </a:r>
            <a:r>
              <a:rPr lang="en-US" dirty="0">
                <a:latin typeface="Times New Roman" panose="02020603050405020304" pitchFamily="18" charset="0"/>
              </a:rPr>
              <a:t>a </a:t>
            </a:r>
            <a:r>
              <a:rPr lang="en-US" dirty="0" err="1">
                <a:latin typeface="Times New Roman" panose="02020603050405020304" pitchFamily="18" charset="0"/>
              </a:rPr>
              <a:t>operace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cs-CZ" sz="2000" b="1" dirty="0">
                <a:latin typeface="Times New Roman" panose="02020603050405020304" pitchFamily="18" charset="0"/>
              </a:rPr>
              <a:t>○</a:t>
            </a:r>
            <a:r>
              <a:rPr lang="cs-CZ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v </a:t>
            </a:r>
            <a:r>
              <a:rPr lang="en-US" dirty="0" err="1">
                <a:latin typeface="Times New Roman" panose="02020603050405020304" pitchFamily="18" charset="0"/>
              </a:rPr>
              <a:t>množině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daná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tabulkou</a:t>
            </a:r>
            <a:r>
              <a:rPr lang="en-US" dirty="0">
                <a:latin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</a:rPr>
              <a:t>Určete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vlastnosti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operace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</a:rPr>
              <a:t>○. Pokud existuje neutrální nebo agresivní prvek, určete je. K jednotlivým prvkům stanovte prvky inverzní, pokud existují. Rozhodněte o typu algebraické struktury </a:t>
            </a:r>
            <a:r>
              <a:rPr lang="cs-CZ" sz="2000" b="1" dirty="0">
                <a:latin typeface="Times New Roman" panose="02020603050405020304" pitchFamily="18" charset="0"/>
              </a:rPr>
              <a:t>(M, ○)</a:t>
            </a:r>
            <a:r>
              <a:rPr lang="cs-CZ" sz="2000" dirty="0">
                <a:latin typeface="Times New Roman" panose="02020603050405020304" pitchFamily="18" charset="0"/>
              </a:rPr>
              <a:t>.</a:t>
            </a: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graphicFrame>
        <p:nvGraphicFramePr>
          <p:cNvPr id="6" name="Tabulka 11">
            <a:extLst>
              <a:ext uri="{FF2B5EF4-FFF2-40B4-BE49-F238E27FC236}">
                <a16:creationId xmlns:a16="http://schemas.microsoft.com/office/drawing/2014/main" id="{91DC4C52-0D00-4BAF-A151-EF0415806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052361"/>
              </p:ext>
            </p:extLst>
          </p:nvPr>
        </p:nvGraphicFramePr>
        <p:xfrm>
          <a:off x="1061156" y="3116154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800" b="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○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87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66"/>
    </mc:Choice>
    <mc:Fallback xmlns="">
      <p:transition spd="slow" advTm="26726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699720" y="564943"/>
            <a:ext cx="1079255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Řešení:   						</a:t>
            </a:r>
          </a:p>
          <a:p>
            <a:r>
              <a:rPr lang="cs-CZ" b="1" u="sng" dirty="0">
                <a:latin typeface="Times New Roman" panose="02020603050405020304" pitchFamily="18" charset="0"/>
              </a:rPr>
              <a:t>ND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b="1" u="sng" dirty="0">
                <a:latin typeface="Times New Roman" panose="02020603050405020304" pitchFamily="18" charset="0"/>
              </a:rPr>
              <a:t>A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  </a:t>
            </a:r>
            <a:r>
              <a:rPr lang="cs-CZ" b="1" u="sng" dirty="0">
                <a:latin typeface="Times New Roman" panose="02020603050405020304" pitchFamily="18" charset="0"/>
              </a:rPr>
              <a:t>K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 EN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⋀    </a:t>
            </a:r>
            <a:r>
              <a:rPr lang="cs-CZ" b="1" dirty="0">
                <a:latin typeface="Times New Roman" panose="02020603050405020304" pitchFamily="18" charset="0"/>
              </a:rPr>
              <a:t>EI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ZR </a:t>
            </a:r>
            <a:r>
              <a:rPr lang="cs-CZ" dirty="0"/>
              <a:t>					</a:t>
            </a:r>
          </a:p>
          <a:p>
            <a:r>
              <a:rPr lang="cs-CZ" b="1" i="1" dirty="0"/>
              <a:t> </a:t>
            </a:r>
            <a:endParaRPr lang="cs-CZ" sz="2000" dirty="0">
              <a:latin typeface="Times New Roman" panose="02020603050405020304" pitchFamily="18" charset="0"/>
            </a:endParaRP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1B40520-4C26-460C-9ACD-F4FB47C261FE}"/>
              </a:ext>
            </a:extLst>
          </p:cNvPr>
          <p:cNvSpPr/>
          <p:nvPr/>
        </p:nvSpPr>
        <p:spPr>
          <a:xfrm>
            <a:off x="3826120" y="2350048"/>
            <a:ext cx="804979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ND</a:t>
            </a:r>
            <a:r>
              <a:rPr lang="cs-CZ" dirty="0"/>
              <a:t>    tabulka je celá vyplněna prvky množiny M … </a:t>
            </a:r>
            <a:r>
              <a:rPr lang="cs-CZ" dirty="0">
                <a:solidFill>
                  <a:srgbClr val="FF0000"/>
                </a:solidFill>
              </a:rPr>
              <a:t>je splněno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K  </a:t>
            </a:r>
            <a:r>
              <a:rPr lang="cs-CZ" dirty="0"/>
              <a:t>     prvky tabulky, která je celá vyplněna prvky množiny M, jsou souměrně rozloženy podle hl. diagonály … </a:t>
            </a:r>
            <a:r>
              <a:rPr lang="cs-CZ" dirty="0">
                <a:solidFill>
                  <a:srgbClr val="FF0000"/>
                </a:solidFill>
              </a:rPr>
              <a:t>je splněno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EN</a:t>
            </a:r>
            <a:r>
              <a:rPr lang="cs-CZ" dirty="0"/>
              <a:t>    alespoň jeden řádek a jeden sloupec jsou stejné jako záhlaví tabulky … </a:t>
            </a:r>
            <a:r>
              <a:rPr lang="cs-CZ" dirty="0">
                <a:solidFill>
                  <a:srgbClr val="FF0000"/>
                </a:solidFill>
              </a:rPr>
              <a:t>není splněno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EI</a:t>
            </a:r>
            <a:r>
              <a:rPr lang="cs-CZ" dirty="0"/>
              <a:t>      každý řádek a každý sloupec obsahuje neutrální prvky tak, že ve všech řádcích a všech sloupcích existují takové, že jsou rozloženy podle hlavní diagonály … </a:t>
            </a:r>
            <a:r>
              <a:rPr lang="cs-CZ" dirty="0">
                <a:solidFill>
                  <a:srgbClr val="FF0000"/>
                </a:solidFill>
              </a:rPr>
              <a:t>není splněno, k žádnému prvku množiny M neexistuje prvek inverzní vzhledem k operaci </a:t>
            </a:r>
            <a:r>
              <a:rPr lang="cs-CZ" dirty="0"/>
              <a:t>○</a:t>
            </a:r>
            <a:endParaRPr lang="cs-CZ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ZR</a:t>
            </a:r>
            <a:r>
              <a:rPr lang="cs-CZ" dirty="0"/>
              <a:t>     každý řádek a každý sloupec obsahují všechny prvky  množiny M … </a:t>
            </a:r>
            <a:r>
              <a:rPr lang="cs-CZ" dirty="0">
                <a:solidFill>
                  <a:srgbClr val="FF0000"/>
                </a:solidFill>
              </a:rPr>
              <a:t>není splněno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A              </a:t>
            </a:r>
            <a:r>
              <a:rPr lang="cs-CZ" sz="2000" dirty="0" err="1"/>
              <a:t>A</a:t>
            </a:r>
            <a:r>
              <a:rPr lang="cs-CZ" sz="2000" dirty="0"/>
              <a:t>  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⇒   </a:t>
            </a:r>
            <a:r>
              <a:rPr lang="cs-CZ" sz="2000" dirty="0"/>
              <a:t>(ZR   ⇔   EI)</a:t>
            </a:r>
          </a:p>
          <a:p>
            <a:r>
              <a:rPr lang="cs-CZ" dirty="0"/>
              <a:t>	     0     1        0     1     0</a:t>
            </a:r>
          </a:p>
          <a:p>
            <a:r>
              <a:rPr lang="cs-CZ" dirty="0"/>
              <a:t>                      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/>
          </a:p>
          <a:p>
            <a:endParaRPr lang="cs-CZ" dirty="0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D588FC2B-ACDB-42FC-8A30-5198792C25D3}"/>
              </a:ext>
            </a:extLst>
          </p:cNvPr>
          <p:cNvCxnSpPr>
            <a:cxnSpLocks/>
          </p:cNvCxnSpPr>
          <p:nvPr/>
        </p:nvCxnSpPr>
        <p:spPr>
          <a:xfrm flipV="1">
            <a:off x="3391932" y="802792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AA3A25FA-BB4A-4B98-B9E5-1A945A6483D2}"/>
              </a:ext>
            </a:extLst>
          </p:cNvPr>
          <p:cNvCxnSpPr>
            <a:cxnSpLocks/>
          </p:cNvCxnSpPr>
          <p:nvPr/>
        </p:nvCxnSpPr>
        <p:spPr>
          <a:xfrm flipV="1">
            <a:off x="4060024" y="824630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ál 9">
            <a:extLst>
              <a:ext uri="{FF2B5EF4-FFF2-40B4-BE49-F238E27FC236}">
                <a16:creationId xmlns:a16="http://schemas.microsoft.com/office/drawing/2014/main" id="{B9C6E262-DE9D-4FAF-B0E4-855F770B65B0}"/>
              </a:ext>
            </a:extLst>
          </p:cNvPr>
          <p:cNvSpPr/>
          <p:nvPr/>
        </p:nvSpPr>
        <p:spPr>
          <a:xfrm>
            <a:off x="6233421" y="6011333"/>
            <a:ext cx="40553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65BA3426-C8EA-456B-970F-F4AE606B52FE}"/>
              </a:ext>
            </a:extLst>
          </p:cNvPr>
          <p:cNvSpPr/>
          <p:nvPr/>
        </p:nvSpPr>
        <p:spPr>
          <a:xfrm>
            <a:off x="5305778" y="6011334"/>
            <a:ext cx="40553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CD2F22F1-4567-4DFD-B01C-583A57BA80EE}"/>
              </a:ext>
            </a:extLst>
          </p:cNvPr>
          <p:cNvSpPr/>
          <p:nvPr/>
        </p:nvSpPr>
        <p:spPr>
          <a:xfrm>
            <a:off x="4989256" y="6011332"/>
            <a:ext cx="316522" cy="62653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F137FD14-AFDA-4528-A70E-D377844BF9D3}"/>
              </a:ext>
            </a:extLst>
          </p:cNvPr>
          <p:cNvSpPr/>
          <p:nvPr/>
        </p:nvSpPr>
        <p:spPr>
          <a:xfrm>
            <a:off x="564677" y="4065932"/>
            <a:ext cx="339045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b="1" dirty="0">
              <a:latin typeface="Times New Roman" panose="02020603050405020304" pitchFamily="18" charset="0"/>
            </a:endParaRPr>
          </a:p>
          <a:p>
            <a:r>
              <a:rPr lang="cs-CZ" sz="2000" b="1" dirty="0">
                <a:latin typeface="Times New Roman" panose="02020603050405020304" pitchFamily="18" charset="0"/>
              </a:rPr>
              <a:t>g</a:t>
            </a:r>
            <a:r>
              <a:rPr lang="cs-CZ" b="1" dirty="0">
                <a:latin typeface="Times New Roman" panose="02020603050405020304" pitchFamily="18" charset="0"/>
              </a:rPr>
              <a:t> = </a:t>
            </a:r>
            <a:r>
              <a:rPr lang="cs-CZ" sz="2000" b="1" dirty="0">
                <a:latin typeface="Times New Roman" panose="02020603050405020304" pitchFamily="18" charset="0"/>
              </a:rPr>
              <a:t>a</a:t>
            </a:r>
            <a:r>
              <a:rPr lang="cs-CZ" b="1" dirty="0">
                <a:latin typeface="Times New Roman" panose="02020603050405020304" pitchFamily="18" charset="0"/>
              </a:rPr>
              <a:t> </a:t>
            </a:r>
            <a:r>
              <a:rPr lang="cs-CZ" dirty="0"/>
              <a:t>(agresivní prvek)</a:t>
            </a:r>
          </a:p>
          <a:p>
            <a:endParaRPr lang="cs-CZ" b="1" dirty="0"/>
          </a:p>
          <a:p>
            <a:r>
              <a:rPr lang="cs-CZ" b="1" dirty="0"/>
              <a:t>(M, </a:t>
            </a:r>
            <a:r>
              <a:rPr lang="cs-CZ" b="1" dirty="0">
                <a:ln cmpd="sng">
                  <a:solidFill>
                    <a:schemeClr val="tx1"/>
                  </a:solidFill>
                </a:ln>
              </a:rPr>
              <a:t>○</a:t>
            </a:r>
            <a:r>
              <a:rPr lang="cs-CZ" b="1" dirty="0"/>
              <a:t>)  komutativní pologrupa s </a:t>
            </a:r>
          </a:p>
          <a:p>
            <a:r>
              <a:rPr lang="cs-CZ" b="1" dirty="0"/>
              <a:t>        agresivním prvkem</a:t>
            </a:r>
          </a:p>
          <a:p>
            <a:endParaRPr lang="cs-CZ" dirty="0"/>
          </a:p>
          <a:p>
            <a:endParaRPr lang="cs-CZ" sz="1600" i="1" dirty="0">
              <a:latin typeface="Lucida Calligraphy" panose="03010101010101010101" pitchFamily="66" charset="0"/>
            </a:endParaRPr>
          </a:p>
          <a:p>
            <a:endParaRPr lang="cs-CZ" dirty="0">
              <a:latin typeface="Times New Roman" panose="02020603050405020304" pitchFamily="18" charset="0"/>
              <a:ea typeface="Batang" panose="020B0503020000020004" pitchFamily="18" charset="-127"/>
              <a:cs typeface="Times New Roman" panose="02020603050405020304" pitchFamily="18" charset="0"/>
            </a:endParaRPr>
          </a:p>
          <a:p>
            <a:endParaRPr lang="cs-CZ" dirty="0"/>
          </a:p>
          <a:p>
            <a:r>
              <a:rPr lang="en-US" sz="2000" b="1" dirty="0">
                <a:latin typeface="Times New Roman" panose="02020603050405020304" pitchFamily="18" charset="0"/>
              </a:rPr>
              <a:t> </a:t>
            </a:r>
            <a:endParaRPr lang="cs-CZ" sz="20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959A50AD-280A-41BF-A9BA-94D9DC4BFB82}"/>
              </a:ext>
            </a:extLst>
          </p:cNvPr>
          <p:cNvSpPr/>
          <p:nvPr/>
        </p:nvSpPr>
        <p:spPr>
          <a:xfrm>
            <a:off x="5026574" y="494912"/>
            <a:ext cx="670284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					</a:t>
            </a:r>
          </a:p>
          <a:p>
            <a:pPr algn="just"/>
            <a:r>
              <a:rPr lang="cs-CZ" b="1" dirty="0"/>
              <a:t>Asociativita: </a:t>
            </a:r>
            <a:r>
              <a:rPr lang="cs-CZ" dirty="0"/>
              <a:t>Operace ○ má pouze  agresivní prvek </a:t>
            </a:r>
            <a:r>
              <a:rPr lang="cs-CZ" sz="2000" b="1" dirty="0">
                <a:latin typeface="Times New Roman" panose="02020603050405020304" pitchFamily="18" charset="0"/>
              </a:rPr>
              <a:t>a</a:t>
            </a:r>
            <a:r>
              <a:rPr lang="cs-CZ" dirty="0"/>
              <a:t> (mohli bychom tedy využít pouze 3. pomocné pravidlo, tj. vyšetřit 8 trojic, v nichž se prvek </a:t>
            </a:r>
            <a:r>
              <a:rPr lang="cs-CZ" sz="2000" b="1" dirty="0">
                <a:latin typeface="Times New Roman" panose="02020603050405020304" pitchFamily="18" charset="0"/>
              </a:rPr>
              <a:t>a </a:t>
            </a:r>
            <a:r>
              <a:rPr lang="cs-CZ" dirty="0"/>
              <a:t>nevyskytuje - </a:t>
            </a:r>
            <a:r>
              <a:rPr lang="cs-CZ" dirty="0" err="1"/>
              <a:t>bbb</a:t>
            </a:r>
            <a:r>
              <a:rPr lang="cs-CZ" dirty="0"/>
              <a:t>, </a:t>
            </a:r>
            <a:r>
              <a:rPr lang="cs-CZ" dirty="0" err="1"/>
              <a:t>ccc</a:t>
            </a:r>
            <a:r>
              <a:rPr lang="cs-CZ" dirty="0"/>
              <a:t>, </a:t>
            </a:r>
            <a:r>
              <a:rPr lang="cs-CZ" dirty="0" err="1"/>
              <a:t>bbc</a:t>
            </a:r>
            <a:r>
              <a:rPr lang="cs-CZ" dirty="0"/>
              <a:t>, </a:t>
            </a:r>
            <a:r>
              <a:rPr lang="cs-CZ" dirty="0" err="1"/>
              <a:t>bcb</a:t>
            </a:r>
            <a:r>
              <a:rPr lang="cs-CZ" dirty="0"/>
              <a:t>, </a:t>
            </a:r>
            <a:r>
              <a:rPr lang="cs-CZ" dirty="0" err="1"/>
              <a:t>cbb</a:t>
            </a:r>
            <a:r>
              <a:rPr lang="cs-CZ" dirty="0"/>
              <a:t>, </a:t>
            </a:r>
            <a:r>
              <a:rPr lang="cs-CZ" dirty="0" err="1"/>
              <a:t>ccb</a:t>
            </a:r>
            <a:r>
              <a:rPr lang="cs-CZ" dirty="0"/>
              <a:t>, </a:t>
            </a:r>
            <a:r>
              <a:rPr lang="cs-CZ" dirty="0" err="1"/>
              <a:t>cbc</a:t>
            </a:r>
            <a:r>
              <a:rPr lang="cs-CZ" dirty="0"/>
              <a:t>, </a:t>
            </a:r>
            <a:r>
              <a:rPr lang="cs-CZ" dirty="0" err="1"/>
              <a:t>bcc</a:t>
            </a:r>
            <a:r>
              <a:rPr lang="cs-CZ" dirty="0"/>
              <a:t>). Vzhledem k charakteru tabulky je zřejmé, že výsledek operací všech dvojic prvků z množiny M je vždy prvek </a:t>
            </a:r>
            <a:r>
              <a:rPr lang="cs-CZ" sz="2000" b="1" dirty="0">
                <a:latin typeface="Times New Roman" panose="02020603050405020304" pitchFamily="18" charset="0"/>
              </a:rPr>
              <a:t>a</a:t>
            </a:r>
            <a:r>
              <a:rPr lang="cs-CZ" dirty="0"/>
              <a:t>, tedy operace je asociativní.)</a:t>
            </a:r>
          </a:p>
          <a:p>
            <a:r>
              <a:rPr lang="cs-CZ" dirty="0"/>
              <a:t> </a:t>
            </a: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graphicFrame>
        <p:nvGraphicFramePr>
          <p:cNvPr id="17" name="Tabulka 11">
            <a:extLst>
              <a:ext uri="{FF2B5EF4-FFF2-40B4-BE49-F238E27FC236}">
                <a16:creationId xmlns:a16="http://schemas.microsoft.com/office/drawing/2014/main" id="{6B02A978-FC02-4AE1-B09D-0B48D8AA0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879829"/>
              </p:ext>
            </p:extLst>
          </p:nvPr>
        </p:nvGraphicFramePr>
        <p:xfrm>
          <a:off x="842299" y="1512093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800" b="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○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769697A9-8612-4254-8C09-D02882C3E3A0}"/>
              </a:ext>
            </a:extLst>
          </p:cNvPr>
          <p:cNvCxnSpPr>
            <a:cxnSpLocks/>
          </p:cNvCxnSpPr>
          <p:nvPr/>
        </p:nvCxnSpPr>
        <p:spPr>
          <a:xfrm flipV="1">
            <a:off x="2693180" y="823418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3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66"/>
    </mc:Choice>
    <mc:Fallback xmlns="">
      <p:transition spd="slow" advTm="26726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Binární operace dané tabulkou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838199" y="1690688"/>
            <a:ext cx="996526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Příklad 3: </a:t>
            </a:r>
            <a:r>
              <a:rPr lang="cs-CZ" dirty="0">
                <a:latin typeface="Times New Roman" panose="02020603050405020304" pitchFamily="18" charset="0"/>
              </a:rPr>
              <a:t>Je dána množina </a:t>
            </a:r>
            <a:r>
              <a:rPr lang="en-US" sz="2400" b="1" dirty="0">
                <a:latin typeface="Times New Roman" panose="02020603050405020304" pitchFamily="18" charset="0"/>
              </a:rPr>
              <a:t>M = {</a:t>
            </a:r>
            <a:r>
              <a:rPr lang="cs-CZ" sz="2400" b="1" dirty="0">
                <a:latin typeface="Times New Roman" panose="02020603050405020304" pitchFamily="18" charset="0"/>
              </a:rPr>
              <a:t>1, 2</a:t>
            </a:r>
            <a:r>
              <a:rPr lang="en-US" sz="2400" b="1" dirty="0">
                <a:latin typeface="Times New Roman" panose="02020603050405020304" pitchFamily="18" charset="0"/>
              </a:rPr>
              <a:t>} </a:t>
            </a:r>
            <a:r>
              <a:rPr lang="en-US" dirty="0">
                <a:latin typeface="Times New Roman" panose="02020603050405020304" pitchFamily="18" charset="0"/>
              </a:rPr>
              <a:t>a </a:t>
            </a:r>
            <a:r>
              <a:rPr lang="en-US" dirty="0" err="1">
                <a:latin typeface="Times New Roman" panose="02020603050405020304" pitchFamily="18" charset="0"/>
              </a:rPr>
              <a:t>operace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cs-CZ" sz="2000" b="1" dirty="0">
                <a:latin typeface="Times New Roman" panose="02020603050405020304" pitchFamily="18" charset="0"/>
              </a:rPr>
              <a:t>□</a:t>
            </a:r>
            <a:r>
              <a:rPr lang="cs-CZ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v </a:t>
            </a:r>
            <a:r>
              <a:rPr lang="en-US" dirty="0" err="1">
                <a:latin typeface="Times New Roman" panose="02020603050405020304" pitchFamily="18" charset="0"/>
              </a:rPr>
              <a:t>množině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daná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tabulkou</a:t>
            </a:r>
            <a:r>
              <a:rPr lang="en-US" dirty="0">
                <a:latin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</a:rPr>
              <a:t>Určete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vlastnosti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operace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</a:rPr>
              <a:t>○. Pokud existuje neutrální nebo agresivní prvek, určete je. K jednotlivým prvkům stanovte prvky inverzní, pokud existují. Rozhodněte o typu algebraické struktury </a:t>
            </a:r>
            <a:r>
              <a:rPr lang="cs-CZ" sz="2000" b="1" dirty="0">
                <a:latin typeface="Times New Roman" panose="02020603050405020304" pitchFamily="18" charset="0"/>
              </a:rPr>
              <a:t>(M, □)</a:t>
            </a:r>
            <a:r>
              <a:rPr lang="cs-CZ" sz="2000" dirty="0">
                <a:latin typeface="Times New Roman" panose="02020603050405020304" pitchFamily="18" charset="0"/>
              </a:rPr>
              <a:t>.</a:t>
            </a: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graphicFrame>
        <p:nvGraphicFramePr>
          <p:cNvPr id="2" name="Tabulka 3">
            <a:extLst>
              <a:ext uri="{FF2B5EF4-FFF2-40B4-BE49-F238E27FC236}">
                <a16:creationId xmlns:a16="http://schemas.microsoft.com/office/drawing/2014/main" id="{98FEB3E9-C5FB-4AED-BC4F-FE8DAE524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040953"/>
              </p:ext>
            </p:extLst>
          </p:nvPr>
        </p:nvGraphicFramePr>
        <p:xfrm>
          <a:off x="1128889" y="3303217"/>
          <a:ext cx="1684650" cy="1621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1550">
                  <a:extLst>
                    <a:ext uri="{9D8B030D-6E8A-4147-A177-3AD203B41FA5}">
                      <a16:colId xmlns:a16="http://schemas.microsoft.com/office/drawing/2014/main" val="1904294526"/>
                    </a:ext>
                  </a:extLst>
                </a:gridCol>
                <a:gridCol w="561550">
                  <a:extLst>
                    <a:ext uri="{9D8B030D-6E8A-4147-A177-3AD203B41FA5}">
                      <a16:colId xmlns:a16="http://schemas.microsoft.com/office/drawing/2014/main" val="3318923226"/>
                    </a:ext>
                  </a:extLst>
                </a:gridCol>
                <a:gridCol w="561550">
                  <a:extLst>
                    <a:ext uri="{9D8B030D-6E8A-4147-A177-3AD203B41FA5}">
                      <a16:colId xmlns:a16="http://schemas.microsoft.com/office/drawing/2014/main" val="3523311895"/>
                    </a:ext>
                  </a:extLst>
                </a:gridCol>
              </a:tblGrid>
              <a:tr h="540416"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lang="cs-CZ" sz="2000" b="1" dirty="0">
                          <a:latin typeface="Times New Roman" panose="02020603050405020304" pitchFamily="18" charset="0"/>
                        </a:rPr>
                        <a:t>□</a:t>
                      </a:r>
                      <a:endParaRPr lang="cs-CZ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8826231"/>
                  </a:ext>
                </a:extLst>
              </a:tr>
              <a:tr h="540416">
                <a:tc>
                  <a:txBody>
                    <a:bodyPr/>
                    <a:lstStyle/>
                    <a:p>
                      <a:r>
                        <a:rPr lang="cs-CZ" dirty="0"/>
                        <a:t> 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673746"/>
                  </a:ext>
                </a:extLst>
              </a:tr>
              <a:tr h="540416">
                <a:tc>
                  <a:txBody>
                    <a:bodyPr/>
                    <a:lstStyle/>
                    <a:p>
                      <a:r>
                        <a:rPr lang="cs-CZ" dirty="0"/>
                        <a:t> 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1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2529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92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66"/>
    </mc:Choice>
    <mc:Fallback xmlns="">
      <p:transition spd="slow" advTm="26726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699720" y="564943"/>
            <a:ext cx="1079255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Řešení:   						</a:t>
            </a:r>
          </a:p>
          <a:p>
            <a:r>
              <a:rPr lang="cs-CZ" b="1" u="sng" dirty="0">
                <a:latin typeface="Times New Roman" panose="02020603050405020304" pitchFamily="18" charset="0"/>
              </a:rPr>
              <a:t>ND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b="1" u="sng" dirty="0">
                <a:latin typeface="Times New Roman" panose="02020603050405020304" pitchFamily="18" charset="0"/>
              </a:rPr>
              <a:t>A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  </a:t>
            </a:r>
            <a:r>
              <a:rPr lang="cs-CZ" b="1" u="sng" dirty="0">
                <a:latin typeface="Times New Roman" panose="02020603050405020304" pitchFamily="18" charset="0"/>
              </a:rPr>
              <a:t>K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b="1" u="sng" dirty="0">
                <a:latin typeface="Times New Roman" panose="02020603050405020304" pitchFamily="18" charset="0"/>
              </a:rPr>
              <a:t>EN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⋀    </a:t>
            </a:r>
            <a:r>
              <a:rPr lang="cs-CZ" b="1" dirty="0">
                <a:latin typeface="Times New Roman" panose="02020603050405020304" pitchFamily="18" charset="0"/>
              </a:rPr>
              <a:t>EI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ZR </a:t>
            </a:r>
            <a:r>
              <a:rPr lang="cs-CZ" dirty="0"/>
              <a:t>					</a:t>
            </a:r>
          </a:p>
          <a:p>
            <a:r>
              <a:rPr lang="cs-CZ" b="1" i="1" dirty="0"/>
              <a:t> </a:t>
            </a:r>
            <a:endParaRPr lang="cs-CZ" sz="2000" dirty="0">
              <a:latin typeface="Times New Roman" panose="02020603050405020304" pitchFamily="18" charset="0"/>
            </a:endParaRPr>
          </a:p>
          <a:p>
            <a:endParaRPr lang="cs-CZ" dirty="0"/>
          </a:p>
          <a:p>
            <a:endParaRPr lang="cs-CZ" sz="2000" dirty="0"/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1B40520-4C26-460C-9ACD-F4FB47C261FE}"/>
              </a:ext>
            </a:extLst>
          </p:cNvPr>
          <p:cNvSpPr/>
          <p:nvPr/>
        </p:nvSpPr>
        <p:spPr>
          <a:xfrm>
            <a:off x="3826120" y="2350048"/>
            <a:ext cx="8049791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ND</a:t>
            </a:r>
            <a:r>
              <a:rPr lang="cs-CZ" dirty="0"/>
              <a:t>    tabulka je celá vyplněna prvky množiny M … </a:t>
            </a:r>
            <a:r>
              <a:rPr lang="cs-CZ" dirty="0">
                <a:solidFill>
                  <a:srgbClr val="FF0000"/>
                </a:solidFill>
              </a:rPr>
              <a:t>je splněno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K  </a:t>
            </a:r>
            <a:r>
              <a:rPr lang="cs-CZ" dirty="0"/>
              <a:t>     prvky tabulky, která je celá vyplněna prvky množiny M, jsou souměrně rozloženy podle hl. diagonály … </a:t>
            </a:r>
            <a:r>
              <a:rPr lang="cs-CZ" dirty="0">
                <a:solidFill>
                  <a:srgbClr val="FF0000"/>
                </a:solidFill>
              </a:rPr>
              <a:t>je splněno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EN</a:t>
            </a:r>
            <a:r>
              <a:rPr lang="cs-CZ" dirty="0"/>
              <a:t>    alespoň jeden řádek a jeden sloupec jsou stejné jako záhlaví tabulky … </a:t>
            </a:r>
            <a:r>
              <a:rPr lang="cs-CZ" dirty="0">
                <a:solidFill>
                  <a:srgbClr val="FF0000"/>
                </a:solidFill>
              </a:rPr>
              <a:t>je splněno </a:t>
            </a:r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= </a:t>
            </a:r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cs-CZ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EI</a:t>
            </a:r>
            <a:r>
              <a:rPr lang="cs-CZ" dirty="0"/>
              <a:t>      každý řádek a každý sloupec obsahuje neutrální prvky tak, že ve všech řádcích a všech sloupcích existují takové, že jsou rozloženy podle hlavní diagonály … </a:t>
            </a:r>
            <a:r>
              <a:rPr lang="cs-CZ" dirty="0">
                <a:solidFill>
                  <a:srgbClr val="FF0000"/>
                </a:solidFill>
              </a:rPr>
              <a:t>není splněno, k prvku </a:t>
            </a:r>
            <a:r>
              <a:rPr lang="cs-CZ" b="1" dirty="0">
                <a:solidFill>
                  <a:srgbClr val="FF0000"/>
                </a:solidFill>
              </a:rPr>
              <a:t>1</a:t>
            </a:r>
            <a:r>
              <a:rPr lang="cs-CZ" dirty="0">
                <a:solidFill>
                  <a:srgbClr val="FF0000"/>
                </a:solidFill>
              </a:rPr>
              <a:t> neexistuje prvek inverzní vzhledem k operaci</a:t>
            </a:r>
            <a:r>
              <a:rPr lang="cs-CZ" b="1" dirty="0">
                <a:latin typeface="Times New Roman" panose="02020603050405020304" pitchFamily="18" charset="0"/>
              </a:rPr>
              <a:t> □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ZR</a:t>
            </a:r>
            <a:r>
              <a:rPr lang="cs-CZ" dirty="0"/>
              <a:t>     každý řádek a každý sloupec obsahují všechny prvky  množiny M … </a:t>
            </a:r>
            <a:r>
              <a:rPr lang="cs-CZ" dirty="0">
                <a:solidFill>
                  <a:srgbClr val="FF0000"/>
                </a:solidFill>
              </a:rPr>
              <a:t>není splněno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A              </a:t>
            </a:r>
            <a:r>
              <a:rPr lang="cs-CZ" sz="2000" dirty="0" err="1"/>
              <a:t>A</a:t>
            </a:r>
            <a:r>
              <a:rPr lang="cs-CZ" sz="2000" dirty="0"/>
              <a:t>  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⇒   </a:t>
            </a:r>
            <a:r>
              <a:rPr lang="cs-CZ" sz="2000" dirty="0"/>
              <a:t>(ZR   ⇔   EI)</a:t>
            </a:r>
          </a:p>
          <a:p>
            <a:r>
              <a:rPr lang="cs-CZ" dirty="0"/>
              <a:t>	     0     1        0     1     0</a:t>
            </a:r>
          </a:p>
          <a:p>
            <a:r>
              <a:rPr lang="cs-CZ" dirty="0"/>
              <a:t>                      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/>
          </a:p>
          <a:p>
            <a:endParaRPr lang="cs-CZ" dirty="0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D588FC2B-ACDB-42FC-8A30-5198792C25D3}"/>
              </a:ext>
            </a:extLst>
          </p:cNvPr>
          <p:cNvCxnSpPr>
            <a:cxnSpLocks/>
          </p:cNvCxnSpPr>
          <p:nvPr/>
        </p:nvCxnSpPr>
        <p:spPr>
          <a:xfrm flipV="1">
            <a:off x="3391932" y="802792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AA3A25FA-BB4A-4B98-B9E5-1A945A6483D2}"/>
              </a:ext>
            </a:extLst>
          </p:cNvPr>
          <p:cNvCxnSpPr>
            <a:cxnSpLocks/>
          </p:cNvCxnSpPr>
          <p:nvPr/>
        </p:nvCxnSpPr>
        <p:spPr>
          <a:xfrm flipV="1">
            <a:off x="4060024" y="824630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ál 9">
            <a:extLst>
              <a:ext uri="{FF2B5EF4-FFF2-40B4-BE49-F238E27FC236}">
                <a16:creationId xmlns:a16="http://schemas.microsoft.com/office/drawing/2014/main" id="{B9C6E262-DE9D-4FAF-B0E4-855F770B65B0}"/>
              </a:ext>
            </a:extLst>
          </p:cNvPr>
          <p:cNvSpPr/>
          <p:nvPr/>
        </p:nvSpPr>
        <p:spPr>
          <a:xfrm>
            <a:off x="6235952" y="5712888"/>
            <a:ext cx="40553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65BA3426-C8EA-456B-970F-F4AE606B52FE}"/>
              </a:ext>
            </a:extLst>
          </p:cNvPr>
          <p:cNvSpPr/>
          <p:nvPr/>
        </p:nvSpPr>
        <p:spPr>
          <a:xfrm>
            <a:off x="5305778" y="5712888"/>
            <a:ext cx="40553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CD2F22F1-4567-4DFD-B01C-583A57BA80EE}"/>
              </a:ext>
            </a:extLst>
          </p:cNvPr>
          <p:cNvSpPr/>
          <p:nvPr/>
        </p:nvSpPr>
        <p:spPr>
          <a:xfrm>
            <a:off x="4967672" y="5712888"/>
            <a:ext cx="316522" cy="62653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Obdélník 14">
                <a:extLst>
                  <a:ext uri="{FF2B5EF4-FFF2-40B4-BE49-F238E27FC236}">
                    <a16:creationId xmlns:a16="http://schemas.microsoft.com/office/drawing/2014/main" id="{F137FD14-AFDA-4528-A70E-D377844BF9D3}"/>
                  </a:ext>
                </a:extLst>
              </p:cNvPr>
              <p:cNvSpPr/>
              <p:nvPr/>
            </p:nvSpPr>
            <p:spPr>
              <a:xfrm>
                <a:off x="564677" y="4065932"/>
                <a:ext cx="3805358" cy="3570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2400" b="1" dirty="0">
                    <a:latin typeface="Times New Roman" panose="02020603050405020304" pitchFamily="18" charset="0"/>
                  </a:rPr>
                  <a:t>e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= 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2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</a:t>
                </a:r>
                <a:r>
                  <a:rPr lang="cs-CZ" sz="2000" dirty="0"/>
                  <a:t>(neutrální prvek)</a:t>
                </a:r>
                <a:endParaRPr lang="cs-CZ" sz="2000" dirty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acc>
                  </m:oMath>
                </a14:m>
                <a:r>
                  <a:rPr lang="cs-CZ" sz="20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= 2</a:t>
                </a:r>
              </a:p>
              <a:p>
                <a:r>
                  <a:rPr lang="cs-CZ" sz="2000" b="1" dirty="0">
                    <a:latin typeface="Times New Roman" panose="02020603050405020304" pitchFamily="18" charset="0"/>
                  </a:rPr>
                  <a:t>g</a:t>
                </a:r>
                <a:r>
                  <a:rPr lang="cs-CZ" b="1" dirty="0">
                    <a:latin typeface="Times New Roman" panose="02020603050405020304" pitchFamily="18" charset="0"/>
                  </a:rPr>
                  <a:t> = 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1</a:t>
                </a:r>
                <a:r>
                  <a:rPr lang="cs-CZ" b="1" dirty="0">
                    <a:latin typeface="Times New Roman" panose="02020603050405020304" pitchFamily="18" charset="0"/>
                  </a:rPr>
                  <a:t> </a:t>
                </a:r>
                <a:r>
                  <a:rPr lang="cs-CZ" sz="2000" dirty="0"/>
                  <a:t>(agresivní prvek)</a:t>
                </a:r>
              </a:p>
              <a:p>
                <a:endParaRPr lang="cs-CZ" b="1" dirty="0"/>
              </a:p>
              <a:p>
                <a:endParaRPr lang="cs-CZ" b="1" dirty="0"/>
              </a:p>
              <a:p>
                <a:r>
                  <a:rPr lang="cs-CZ" b="1" dirty="0"/>
                  <a:t>(M, </a:t>
                </a:r>
                <a:r>
                  <a:rPr lang="cs-CZ" b="1" dirty="0">
                    <a:latin typeface="Times New Roman" panose="02020603050405020304" pitchFamily="18" charset="0"/>
                  </a:rPr>
                  <a:t>□</a:t>
                </a:r>
                <a:r>
                  <a:rPr lang="cs-CZ" b="1" dirty="0"/>
                  <a:t>)  komutativní pologrupa s </a:t>
                </a:r>
              </a:p>
              <a:p>
                <a:r>
                  <a:rPr lang="cs-CZ" b="1" dirty="0"/>
                  <a:t>        agresivním  a neutrálním prvkem</a:t>
                </a:r>
              </a:p>
              <a:p>
                <a:endParaRPr lang="cs-CZ" dirty="0"/>
              </a:p>
              <a:p>
                <a:endParaRPr lang="cs-CZ" sz="1600" i="1" dirty="0">
                  <a:latin typeface="Lucida Calligraphy" panose="03010101010101010101" pitchFamily="66" charset="0"/>
                </a:endParaRP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dirty="0"/>
              </a:p>
              <a:p>
                <a:r>
                  <a:rPr lang="en-US" sz="2000" b="1" dirty="0">
                    <a:latin typeface="Times New Roman" panose="02020603050405020304" pitchFamily="18" charset="0"/>
                  </a:rPr>
                  <a:t> </a:t>
                </a:r>
                <a:endParaRPr lang="cs-CZ" sz="2000" dirty="0"/>
              </a:p>
            </p:txBody>
          </p:sp>
        </mc:Choice>
        <mc:Fallback>
          <p:sp>
            <p:nvSpPr>
              <p:cNvPr id="15" name="Obdélník 14">
                <a:extLst>
                  <a:ext uri="{FF2B5EF4-FFF2-40B4-BE49-F238E27FC236}">
                    <a16:creationId xmlns:a16="http://schemas.microsoft.com/office/drawing/2014/main" id="{F137FD14-AFDA-4528-A70E-D377844BF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77" y="4065932"/>
                <a:ext cx="3805358" cy="3570914"/>
              </a:xfrm>
              <a:prstGeom prst="rect">
                <a:avLst/>
              </a:prstGeom>
              <a:blipFill>
                <a:blip r:embed="rId3"/>
                <a:stretch>
                  <a:fillRect l="-2564" t="-136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Obdélník 15">
                <a:extLst>
                  <a:ext uri="{FF2B5EF4-FFF2-40B4-BE49-F238E27FC236}">
                    <a16:creationId xmlns:a16="http://schemas.microsoft.com/office/drawing/2014/main" id="{959A50AD-280A-41BF-A9BA-94D9DC4BFB82}"/>
                  </a:ext>
                </a:extLst>
              </p:cNvPr>
              <p:cNvSpPr/>
              <p:nvPr/>
            </p:nvSpPr>
            <p:spPr>
              <a:xfrm>
                <a:off x="4981252" y="892147"/>
                <a:ext cx="6702843" cy="2405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b="1" i="1" dirty="0"/>
                  <a:t>					</a:t>
                </a:r>
              </a:p>
              <a:p>
                <a:pPr algn="just"/>
                <a:r>
                  <a:rPr lang="cs-CZ" b="1" dirty="0"/>
                  <a:t>Asociativita: </a:t>
                </a:r>
                <a:r>
                  <a:rPr lang="cs-CZ" dirty="0"/>
                  <a:t>Operace ○ má vlastnosti </a:t>
                </a:r>
                <a:r>
                  <a:rPr lang="cs-CZ" dirty="0">
                    <a:ln cmpd="sng">
                      <a:solidFill>
                        <a:schemeClr val="tx1"/>
                      </a:solidFill>
                    </a:ln>
                  </a:rPr>
                  <a:t>EN, K </a:t>
                </a:r>
                <a:r>
                  <a:rPr lang="cs-CZ" dirty="0"/>
                  <a:t>a existuje agresivní prvek, tj. operace </a:t>
                </a:r>
                <a:r>
                  <a:rPr lang="cs-CZ" b="1" dirty="0">
                    <a:latin typeface="Times New Roman" panose="02020603050405020304" pitchFamily="18" charset="0"/>
                  </a:rPr>
                  <a:t>□ </a:t>
                </a:r>
                <a:r>
                  <a:rPr lang="cs-CZ" dirty="0"/>
                  <a:t>je asociativní  (trojic by v případě dvouprvkové množiny bylo pouze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cs-CZ" dirty="0"/>
                  <a:t>= 8, tedy </a:t>
                </a:r>
                <a:r>
                  <a:rPr lang="cs-CZ" i="1" dirty="0"/>
                  <a:t>111, 112, 121, 211, 222, 221, 212, 122</a:t>
                </a:r>
                <a:r>
                  <a:rPr lang="cs-CZ" dirty="0"/>
                  <a:t>).</a:t>
                </a:r>
              </a:p>
              <a:p>
                <a:r>
                  <a:rPr lang="cs-CZ" dirty="0"/>
                  <a:t> </a:t>
                </a:r>
              </a:p>
              <a:p>
                <a:endParaRPr lang="cs-CZ" dirty="0"/>
              </a:p>
              <a:p>
                <a:endParaRPr lang="cs-CZ" sz="2000" dirty="0"/>
              </a:p>
              <a:p>
                <a:endParaRPr lang="cs-CZ" dirty="0"/>
              </a:p>
            </p:txBody>
          </p:sp>
        </mc:Choice>
        <mc:Fallback>
          <p:sp>
            <p:nvSpPr>
              <p:cNvPr id="16" name="Obdélník 15">
                <a:extLst>
                  <a:ext uri="{FF2B5EF4-FFF2-40B4-BE49-F238E27FC236}">
                    <a16:creationId xmlns:a16="http://schemas.microsoft.com/office/drawing/2014/main" id="{959A50AD-280A-41BF-A9BA-94D9DC4BFB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252" y="892147"/>
                <a:ext cx="6702843" cy="2405915"/>
              </a:xfrm>
              <a:prstGeom prst="rect">
                <a:avLst/>
              </a:prstGeom>
              <a:blipFill>
                <a:blip r:embed="rId4"/>
                <a:stretch>
                  <a:fillRect l="-727" r="-8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Tabulka 3">
            <a:extLst>
              <a:ext uri="{FF2B5EF4-FFF2-40B4-BE49-F238E27FC236}">
                <a16:creationId xmlns:a16="http://schemas.microsoft.com/office/drawing/2014/main" id="{6B6B42E9-A8BC-470C-ACBD-3192FFC515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700986"/>
              </p:ext>
            </p:extLst>
          </p:nvPr>
        </p:nvGraphicFramePr>
        <p:xfrm>
          <a:off x="1008530" y="1859097"/>
          <a:ext cx="1684650" cy="1621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1550">
                  <a:extLst>
                    <a:ext uri="{9D8B030D-6E8A-4147-A177-3AD203B41FA5}">
                      <a16:colId xmlns:a16="http://schemas.microsoft.com/office/drawing/2014/main" val="1904294526"/>
                    </a:ext>
                  </a:extLst>
                </a:gridCol>
                <a:gridCol w="561550">
                  <a:extLst>
                    <a:ext uri="{9D8B030D-6E8A-4147-A177-3AD203B41FA5}">
                      <a16:colId xmlns:a16="http://schemas.microsoft.com/office/drawing/2014/main" val="3318923226"/>
                    </a:ext>
                  </a:extLst>
                </a:gridCol>
                <a:gridCol w="561550">
                  <a:extLst>
                    <a:ext uri="{9D8B030D-6E8A-4147-A177-3AD203B41FA5}">
                      <a16:colId xmlns:a16="http://schemas.microsoft.com/office/drawing/2014/main" val="3523311895"/>
                    </a:ext>
                  </a:extLst>
                </a:gridCol>
              </a:tblGrid>
              <a:tr h="540416"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lang="cs-CZ" sz="2000" b="1" dirty="0">
                          <a:latin typeface="Times New Roman" panose="02020603050405020304" pitchFamily="18" charset="0"/>
                        </a:rPr>
                        <a:t>□</a:t>
                      </a:r>
                      <a:endParaRPr lang="cs-CZ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8826231"/>
                  </a:ext>
                </a:extLst>
              </a:tr>
              <a:tr h="540416">
                <a:tc>
                  <a:txBody>
                    <a:bodyPr/>
                    <a:lstStyle/>
                    <a:p>
                      <a:r>
                        <a:rPr lang="cs-CZ" dirty="0"/>
                        <a:t> 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673746"/>
                  </a:ext>
                </a:extLst>
              </a:tr>
              <a:tr h="540416">
                <a:tc>
                  <a:txBody>
                    <a:bodyPr/>
                    <a:lstStyle/>
                    <a:p>
                      <a:r>
                        <a:rPr lang="cs-CZ" dirty="0"/>
                        <a:t> 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1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2529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72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66"/>
    </mc:Choice>
    <mc:Fallback xmlns="">
      <p:transition spd="slow" advTm="26726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686"/>
            <a:ext cx="7924800" cy="1121942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Binární operace dané tabulkou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8C8B63F-30AD-49F9-927D-290A51B23889}"/>
              </a:ext>
            </a:extLst>
          </p:cNvPr>
          <p:cNvSpPr/>
          <p:nvPr/>
        </p:nvSpPr>
        <p:spPr>
          <a:xfrm>
            <a:off x="609600" y="1600200"/>
            <a:ext cx="101938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Příklad 4: </a:t>
            </a:r>
            <a:r>
              <a:rPr lang="cs-CZ" dirty="0">
                <a:latin typeface="Times New Roman" panose="02020603050405020304" pitchFamily="18" charset="0"/>
              </a:rPr>
              <a:t>Je dána množina </a:t>
            </a:r>
            <a:r>
              <a:rPr lang="en-US" sz="2400" b="1" dirty="0">
                <a:latin typeface="Times New Roman" panose="02020603050405020304" pitchFamily="18" charset="0"/>
              </a:rPr>
              <a:t>M = {</a:t>
            </a:r>
            <a:r>
              <a:rPr lang="cs-CZ" sz="2400" b="1" dirty="0">
                <a:latin typeface="Times New Roman" panose="02020603050405020304" pitchFamily="18" charset="0"/>
              </a:rPr>
              <a:t>0, 1, 2, 3</a:t>
            </a:r>
            <a:r>
              <a:rPr lang="en-US" sz="2400" b="1" dirty="0">
                <a:latin typeface="Times New Roman" panose="02020603050405020304" pitchFamily="18" charset="0"/>
              </a:rPr>
              <a:t>} </a:t>
            </a:r>
            <a:r>
              <a:rPr lang="en-US" dirty="0">
                <a:latin typeface="Times New Roman" panose="02020603050405020304" pitchFamily="18" charset="0"/>
              </a:rPr>
              <a:t>a </a:t>
            </a:r>
            <a:r>
              <a:rPr lang="en-US" dirty="0" err="1">
                <a:latin typeface="Times New Roman" panose="02020603050405020304" pitchFamily="18" charset="0"/>
              </a:rPr>
              <a:t>operace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cs-CZ" sz="2000" b="1" dirty="0">
                <a:latin typeface="Times New Roman" panose="02020603050405020304" pitchFamily="18" charset="0"/>
              </a:rPr>
              <a:t>+ </a:t>
            </a:r>
            <a:r>
              <a:rPr lang="cs-CZ" dirty="0">
                <a:latin typeface="Times New Roman" panose="02020603050405020304" pitchFamily="18" charset="0"/>
              </a:rPr>
              <a:t>(obyčejné sčítání </a:t>
            </a:r>
            <a:r>
              <a:rPr lang="en-US" dirty="0">
                <a:latin typeface="Times New Roman" panose="02020603050405020304" pitchFamily="18" charset="0"/>
              </a:rPr>
              <a:t>v </a:t>
            </a:r>
            <a:r>
              <a:rPr lang="en-US" dirty="0" err="1">
                <a:latin typeface="Times New Roman" panose="02020603050405020304" pitchFamily="18" charset="0"/>
              </a:rPr>
              <a:t>množině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</a:rPr>
              <a:t>M</a:t>
            </a:r>
            <a:r>
              <a:rPr lang="cs-CZ" dirty="0">
                <a:latin typeface="Times New Roman" panose="02020603050405020304" pitchFamily="18" charset="0"/>
              </a:rPr>
              <a:t>)</a:t>
            </a:r>
            <a:r>
              <a:rPr lang="en-US" dirty="0">
                <a:latin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</a:rPr>
              <a:t>Určete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vlastnosti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operace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cs-CZ" b="1" dirty="0">
                <a:latin typeface="Times New Roman" panose="02020603050405020304" pitchFamily="18" charset="0"/>
              </a:rPr>
              <a:t>+</a:t>
            </a:r>
            <a:r>
              <a:rPr lang="cs-CZ" dirty="0">
                <a:latin typeface="Times New Roman" panose="02020603050405020304" pitchFamily="18" charset="0"/>
              </a:rPr>
              <a:t>. Pokud existuje neutrální nebo agresivní prvek, určete je. K jednotlivým prvkům stanovte prvky inverzní, pokud existují. Rozhodněte o typu algebraické struktury </a:t>
            </a:r>
            <a:r>
              <a:rPr lang="cs-CZ" sz="2000" b="1" dirty="0">
                <a:latin typeface="Times New Roman" panose="02020603050405020304" pitchFamily="18" charset="0"/>
              </a:rPr>
              <a:t>(M, +)</a:t>
            </a:r>
            <a:r>
              <a:rPr lang="cs-CZ" sz="2000" dirty="0">
                <a:latin typeface="Times New Roman" panose="02020603050405020304" pitchFamily="18" charset="0"/>
              </a:rPr>
              <a:t>.</a:t>
            </a:r>
            <a:r>
              <a:rPr lang="cs-CZ" b="1" i="1" dirty="0"/>
              <a:t>   </a:t>
            </a:r>
          </a:p>
          <a:p>
            <a:endParaRPr lang="cs-CZ" sz="2000" b="1" i="1" dirty="0"/>
          </a:p>
          <a:p>
            <a:r>
              <a:rPr lang="cs-CZ" dirty="0">
                <a:latin typeface="Times New Roman" panose="02020603050405020304" pitchFamily="18" charset="0"/>
              </a:rPr>
              <a:t>Pokuste se v dalších úvahách promyslet vlastnosti operací obyčejného odčítání, násobení a dělení v množině </a:t>
            </a:r>
            <a:r>
              <a:rPr lang="en-US" sz="2000" b="1" dirty="0">
                <a:latin typeface="Times New Roman" panose="02020603050405020304" pitchFamily="18" charset="0"/>
              </a:rPr>
              <a:t>M = {</a:t>
            </a:r>
            <a:r>
              <a:rPr lang="cs-CZ" sz="2000" b="1" dirty="0">
                <a:latin typeface="Times New Roman" panose="02020603050405020304" pitchFamily="18" charset="0"/>
              </a:rPr>
              <a:t>0, 1, 2, 3</a:t>
            </a:r>
            <a:r>
              <a:rPr lang="en-US" sz="2000" b="1" dirty="0">
                <a:latin typeface="Times New Roman" panose="02020603050405020304" pitchFamily="18" charset="0"/>
              </a:rPr>
              <a:t>}</a:t>
            </a:r>
            <a:r>
              <a:rPr lang="cs-CZ" sz="2000" b="1" i="1" dirty="0"/>
              <a:t>. </a:t>
            </a:r>
            <a:endParaRPr lang="cs-CZ" sz="2000" dirty="0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B4C5C53-0A4B-499F-BB45-1CD1C050B133}"/>
              </a:ext>
            </a:extLst>
          </p:cNvPr>
          <p:cNvSpPr/>
          <p:nvPr/>
        </p:nvSpPr>
        <p:spPr>
          <a:xfrm>
            <a:off x="1247608" y="4529693"/>
            <a:ext cx="6398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6839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894"/>
    </mc:Choice>
    <mc:Fallback xmlns="">
      <p:transition spd="slow" advTm="185894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2030</TotalTime>
  <Words>2451</Words>
  <Application>Microsoft Office PowerPoint</Application>
  <PresentationFormat>Širokoúhlá obrazovka</PresentationFormat>
  <Paragraphs>535</Paragraphs>
  <Slides>17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5" baseType="lpstr">
      <vt:lpstr>Arial</vt:lpstr>
      <vt:lpstr>Book Antiqua</vt:lpstr>
      <vt:lpstr>Calibri</vt:lpstr>
      <vt:lpstr>Calibri Light</vt:lpstr>
      <vt:lpstr>Cambria Math</vt:lpstr>
      <vt:lpstr>Lucida Calligraphy</vt:lpstr>
      <vt:lpstr>Times New Roman</vt:lpstr>
      <vt:lpstr>Motiv Office</vt:lpstr>
      <vt:lpstr>Možnosti distanční výuky</vt:lpstr>
      <vt:lpstr>Binární operace určené tabulkou – příklady k procvičení</vt:lpstr>
      <vt:lpstr>Binární operace dané tabulkou</vt:lpstr>
      <vt:lpstr>Binární operace dané tabulkou</vt:lpstr>
      <vt:lpstr>Binární operace dané tabulkou</vt:lpstr>
      <vt:lpstr>Prezentace aplikace PowerPoint</vt:lpstr>
      <vt:lpstr>Binární operace dané tabulkou</vt:lpstr>
      <vt:lpstr>Prezentace aplikace PowerPoint</vt:lpstr>
      <vt:lpstr>Binární operace dané tabulkou</vt:lpstr>
      <vt:lpstr>Binární operace dané tabulkou</vt:lpstr>
      <vt:lpstr>Binární operace dané tabulkou</vt:lpstr>
      <vt:lpstr>Prezentace aplikace PowerPoint</vt:lpstr>
      <vt:lpstr>Binární operace dané tabulkou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distanční výuky</dc:title>
  <dc:creator>Jitka Panáčová</dc:creator>
  <cp:lastModifiedBy>Jitka Panáčová</cp:lastModifiedBy>
  <cp:revision>155</cp:revision>
  <dcterms:created xsi:type="dcterms:W3CDTF">2020-03-16T22:04:37Z</dcterms:created>
  <dcterms:modified xsi:type="dcterms:W3CDTF">2020-04-02T15:33:41Z</dcterms:modified>
</cp:coreProperties>
</file>