
<file path=[Content_Types].xml><?xml version="1.0" encoding="utf-8"?>
<Types xmlns="http://schemas.openxmlformats.org/package/2006/content-types"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62" r:id="rId3"/>
    <p:sldId id="257" r:id="rId4"/>
    <p:sldId id="264" r:id="rId5"/>
    <p:sldId id="265" r:id="rId6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3333CC"/>
    <a:srgbClr val="0000CC"/>
    <a:srgbClr val="0000FF"/>
    <a:srgbClr val="6254B4"/>
    <a:srgbClr val="3548D3"/>
    <a:srgbClr val="3B0EFA"/>
    <a:srgbClr val="4C29D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4" autoAdjust="0"/>
    <p:restoredTop sz="94660"/>
  </p:normalViewPr>
  <p:slideViewPr>
    <p:cSldViewPr snapToGrid="0">
      <p:cViewPr varScale="1">
        <p:scale>
          <a:sx n="85" d="100"/>
          <a:sy n="85" d="100"/>
        </p:scale>
        <p:origin x="77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8CB95671-EA8D-4765-BAED-F6F71B464D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F2EA42F-91E3-4818-A98B-72131E9D48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B1106688-B6A3-4D69-9610-5CF355162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18. 3. 2020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A047DA4D-E694-4E60-BE3D-A2AFF7ABFD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101B8A-867A-4620-A62E-FF5D0329E9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8447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684963F-2130-49BA-AEC3-5BDE4A961F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AF2853FE-F392-4E21-8D87-2ED9F4ADBE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B037A2A-E9F4-427F-96BC-1CC7950EFD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18. 3. 2020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F391287-1F1D-4F61-82DB-CAA481ACF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20673CB5-96D0-4D68-A9F0-8395876C5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1837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id="{24D693BE-6476-482A-B665-854D605E81B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id="{C83658EB-4B6B-4720-AB00-90E5A549A27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B577E12-1550-4D2A-B817-D3EDD32711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18. 3. 2020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B1C8F3EE-568F-48DA-A371-A91351814A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412D937A-0D69-443F-9EFD-5F11A711E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29193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6961CC4-2D04-4EC4-AA5D-1F8A645D9A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E463143A-8E5A-46D4-BC05-4F62ABE2D9E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61B39995-1107-49FC-A867-8C5EEE64B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18. 3. 2020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E5492A4F-C217-4537-88E1-AD253B7B8A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6D0714D1-6775-4364-8B52-D609BF98E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2227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788C7DE-BA0C-4200-B6CE-EA11FB025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BE2A2E6B-AABC-4406-B87D-E1563F4D2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034890F9-A951-4604-919D-B3D9213635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18. 3. 2020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1189A66B-EBA5-4DFD-A0C4-A09A180EF8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77A41AF7-D8AC-4FA3-9889-0F79BB6A8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813523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767CEA3-4137-4277-B415-14DBB2561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8F0CBD93-C020-4EF5-A8EF-F9455F9F608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0DB6903-9019-4111-89B3-E1752C4A71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934B26B9-A8B0-4F21-A56E-9A9A8DE100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18. 3. 2020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9ECA9602-CFD6-4AF8-9780-D3B45B8FE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A2214C99-AEC3-4857-9F84-33401BCFC9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61060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64539F8-ACF3-44D5-8F3B-1FDEBA2DFF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7F5E1A34-45F4-4968-9B01-1E1944CEC6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id="{D9ACDAAF-9DC3-4FB3-BD05-221B84582F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29115E95-21BC-4B32-BE4C-5A725A64A3D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id="{2E6CD70D-82BD-427B-B2A7-8E6B4B20A4D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id="{9DD3FBF5-B2FF-41A1-AF71-A42CA34F3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18. 3. 2020</a:t>
            </a:fld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id="{A5A72378-9B79-443B-B5E3-F47AE0CA3F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id="{5862F1C6-EF61-478D-8929-3BBE166EA6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57579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9CA0820-F9F4-40A1-8208-026BD701C9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9328A847-4373-4D7C-A9D7-D627AF26D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18. 3. 2020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2E5AC1AE-4D2C-4185-87F0-07CC697153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3B1BBAB-1D8F-44A7-88C5-8B027F94CC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443385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id="{2F13A7B4-1806-4EFB-87CF-3A446F4237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18. 3. 2020</a:t>
            </a:fld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id="{4726A4D4-5836-4C2F-8902-DBBB5F04F0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id="{800A0B7A-E84B-4F21-9D8E-434343A7A3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19599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FDE8AFF-3B4E-490D-8516-43CDDC709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DEF5B755-F9AC-4AAA-87D6-5A10A41A3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8A67A55A-984F-4A59-88A2-1BE343235B0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390CBD0C-2C88-49B8-BCE7-B56D9EB08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18. 3. 2020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01CB0100-0A08-4F07-BC1D-F50E16380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8188D26-6A33-4E6E-ABA3-3BB57B3BE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44238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B8A7A4B-3388-4D5C-8232-8F76C6BE39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id="{111B4890-6260-4376-87D0-0AE01815881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9E0D52F-087F-4F70-82B6-2CDBFF9EE7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id="{EEF41462-B7C9-468B-BE67-BEE741F088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D84B7-4AD1-44A4-B0E7-7D8D9BA29469}" type="datetimeFigureOut">
              <a:rPr lang="cs-CZ" smtClean="0"/>
              <a:t>18. 3. 2020</a:t>
            </a:fld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id="{AA2A262F-6048-4BCD-97AD-F726EE6DBE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id="{04AAD0CB-2E54-46C2-9339-C281A14601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200090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id="{ED896E88-70C3-49DA-BDBB-A7381708EE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890E518-9083-4A30-8FBA-61873831C11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799F70FA-A20B-43D0-9035-9771EC52B5A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3D84B7-4AD1-44A4-B0E7-7D8D9BA29469}" type="datetimeFigureOut">
              <a:rPr lang="cs-CZ" smtClean="0"/>
              <a:t>18. 3. 2020</a:t>
            </a:fld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id="{53DCE2BA-0D8A-469D-BD0D-E2F2081A9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id="{902B034A-624F-41F0-AAD9-38A61B00624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94250-32A3-42F3-A518-F25E919229A5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70065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A06BF94-C9F2-4587-9ABD-293746C6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6627" y="959244"/>
            <a:ext cx="4645250" cy="2889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Možnosti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distanční</a:t>
            </a:r>
            <a:r>
              <a:rPr lang="en-US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kern="1200" dirty="0" err="1">
                <a:solidFill>
                  <a:schemeClr val="bg1"/>
                </a:solidFill>
                <a:latin typeface="+mj-lt"/>
                <a:ea typeface="+mj-ea"/>
                <a:cs typeface="+mj-cs"/>
              </a:rPr>
              <a:t>výuky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A62E4F9-0571-4A19-A653-4B22A61FB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Základy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algebry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aritmetiky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2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předmět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IMAp02 (</a:t>
            </a:r>
            <a:r>
              <a:rPr lang="en-US" sz="28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jaro</a:t>
            </a:r>
            <a:r>
              <a:rPr lang="en-US" sz="28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2020)</a:t>
            </a:r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objekt, monitor, hodiny, obrazovka&#10;&#10;Popis byl vytvořen automaticky">
            <a:extLst>
              <a:ext uri="{FF2B5EF4-FFF2-40B4-BE49-F238E27FC236}">
                <a16:creationId xmlns:a16="http://schemas.microsoft.com/office/drawing/2014/main" id="{A2A657CB-12FF-43E9-9A66-412BAD826A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" b="6005"/>
          <a:stretch/>
        </p:blipFill>
        <p:spPr>
          <a:xfrm>
            <a:off x="501079" y="1755524"/>
            <a:ext cx="4047843" cy="1673476"/>
          </a:xfrm>
          <a:prstGeom prst="rect">
            <a:avLst/>
          </a:prstGeom>
        </p:spPr>
      </p:pic>
      <p:sp>
        <p:nvSpPr>
          <p:cNvPr id="17" name="Zástupný text 6">
            <a:extLst>
              <a:ext uri="{FF2B5EF4-FFF2-40B4-BE49-F238E27FC236}">
                <a16:creationId xmlns:a16="http://schemas.microsoft.com/office/drawing/2014/main" id="{FA57380D-1574-495F-868F-B8507FDA1C97}"/>
              </a:ext>
            </a:extLst>
          </p:cNvPr>
          <p:cNvSpPr txBox="1">
            <a:spLocks/>
          </p:cNvSpPr>
          <p:nvPr/>
        </p:nvSpPr>
        <p:spPr>
          <a:xfrm>
            <a:off x="4537141" y="5710137"/>
            <a:ext cx="4645250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7B80643-7A09-4BF8-B39C-E0A4A64A6DC3}"/>
              </a:ext>
            </a:extLst>
          </p:cNvPr>
          <p:cNvSpPr/>
          <p:nvPr/>
        </p:nvSpPr>
        <p:spPr>
          <a:xfrm>
            <a:off x="398948" y="5109972"/>
            <a:ext cx="4242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33CC"/>
                </a:solidFill>
              </a:rPr>
              <a:t>Katedra matematiky </a:t>
            </a:r>
            <a:r>
              <a:rPr lang="cs-CZ" dirty="0" err="1">
                <a:solidFill>
                  <a:srgbClr val="0033CC"/>
                </a:solidFill>
              </a:rPr>
              <a:t>PdF</a:t>
            </a:r>
            <a:r>
              <a:rPr lang="cs-CZ" dirty="0">
                <a:solidFill>
                  <a:srgbClr val="0033CC"/>
                </a:solidFill>
              </a:rPr>
              <a:t> MU</a:t>
            </a:r>
          </a:p>
          <a:p>
            <a:r>
              <a:rPr lang="cs-CZ" dirty="0">
                <a:solidFill>
                  <a:srgbClr val="0033CC"/>
                </a:solidFill>
              </a:rPr>
              <a:t>doc. RNDR. Jaroslav Beránek, CSc.</a:t>
            </a:r>
          </a:p>
          <a:p>
            <a:r>
              <a:rPr lang="cs-CZ" dirty="0">
                <a:solidFill>
                  <a:srgbClr val="0033CC"/>
                </a:solidFill>
              </a:rPr>
              <a:t>Mgr. Jitka Panáčová, Ph.D.</a:t>
            </a:r>
          </a:p>
          <a:p>
            <a:r>
              <a:rPr lang="cs-CZ" dirty="0">
                <a:solidFill>
                  <a:srgbClr val="0033CC"/>
                </a:solidFill>
              </a:rPr>
              <a:t>Mgr. Petra Bušková</a:t>
            </a:r>
            <a:endParaRPr lang="en-US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444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9796"/>
    </mc:Choice>
    <mc:Fallback xmlns="">
      <p:transition spd="slow" advTm="99796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0">
            <a:extLst>
              <a:ext uri="{FF2B5EF4-FFF2-40B4-BE49-F238E27FC236}">
                <a16:creationId xmlns:a16="http://schemas.microsoft.com/office/drawing/2014/main" id="{C0B27210-D0CA-4654-B3E3-9ABB4F178EA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Nadpis 5">
            <a:extLst>
              <a:ext uri="{FF2B5EF4-FFF2-40B4-BE49-F238E27FC236}">
                <a16:creationId xmlns:a16="http://schemas.microsoft.com/office/drawing/2014/main" id="{AA06BF94-C9F2-4587-9ABD-293746C60B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56957" y="1326600"/>
            <a:ext cx="5450867" cy="196311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cs-CZ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Binární operace v množině</a:t>
            </a:r>
            <a:endParaRPr lang="en-US" kern="120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" name="Zástupný text 6">
            <a:extLst>
              <a:ext uri="{FF2B5EF4-FFF2-40B4-BE49-F238E27FC236}">
                <a16:creationId xmlns:a16="http://schemas.microsoft.com/office/drawing/2014/main" id="{BA62E4F9-0571-4A19-A653-4B22A61FBA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46627" y="4750893"/>
            <a:ext cx="4645250" cy="1147863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Základy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algebry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aritmetiky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– 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předmět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IMAp02 (</a:t>
            </a:r>
            <a:r>
              <a:rPr lang="en-US" sz="2000" kern="1200" dirty="0" err="1">
                <a:solidFill>
                  <a:schemeClr val="bg1"/>
                </a:solidFill>
                <a:latin typeface="+mn-lt"/>
                <a:ea typeface="+mn-ea"/>
                <a:cs typeface="+mn-cs"/>
              </a:rPr>
              <a:t>jaro</a:t>
            </a:r>
            <a:r>
              <a:rPr lang="en-US" sz="20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 2020)</a:t>
            </a:r>
          </a:p>
        </p:txBody>
      </p:sp>
      <p:sp>
        <p:nvSpPr>
          <p:cNvPr id="27" name="Freeform: Shape 22">
            <a:extLst>
              <a:ext uri="{FF2B5EF4-FFF2-40B4-BE49-F238E27FC236}">
                <a16:creationId xmlns:a16="http://schemas.microsoft.com/office/drawing/2014/main" id="{1DB7C82F-AB7E-4F0C-B829-FA1B9C4151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chemeClr val="bg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0B66945-4967-4040-926D-DCA44313CDA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24154" cy="6858000"/>
          </a:xfrm>
          <a:custGeom>
            <a:avLst/>
            <a:gdLst>
              <a:gd name="connsiteX0" fmla="*/ 0 w 6024154"/>
              <a:gd name="connsiteY0" fmla="*/ 0 h 6858000"/>
              <a:gd name="connsiteX1" fmla="*/ 5953780 w 6024154"/>
              <a:gd name="connsiteY1" fmla="*/ 0 h 6858000"/>
              <a:gd name="connsiteX2" fmla="*/ 5989880 w 6024154"/>
              <a:gd name="connsiteY2" fmla="*/ 284091 h 6858000"/>
              <a:gd name="connsiteX3" fmla="*/ 6024154 w 6024154"/>
              <a:gd name="connsiteY3" fmla="*/ 962844 h 6858000"/>
              <a:gd name="connsiteX4" fmla="*/ 2549934 w 6024154"/>
              <a:gd name="connsiteY4" fmla="*/ 6800152 h 6858000"/>
              <a:gd name="connsiteX5" fmla="*/ 2436987 w 6024154"/>
              <a:gd name="connsiteY5" fmla="*/ 6858000 h 6858000"/>
              <a:gd name="connsiteX6" fmla="*/ 0 w 6024154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0" y="0"/>
                </a:moveTo>
                <a:lnTo>
                  <a:pt x="5953780" y="0"/>
                </a:lnTo>
                <a:lnTo>
                  <a:pt x="5989880" y="284091"/>
                </a:lnTo>
                <a:cubicBezTo>
                  <a:pt x="6012544" y="507260"/>
                  <a:pt x="6024154" y="733696"/>
                  <a:pt x="6024154" y="962844"/>
                </a:cubicBezTo>
                <a:cubicBezTo>
                  <a:pt x="6024154" y="3483472"/>
                  <a:pt x="4619336" y="5675986"/>
                  <a:pt x="2549934" y="6800152"/>
                </a:cubicBezTo>
                <a:lnTo>
                  <a:pt x="2436987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Zástupný obsah 4" descr="Obsah obrázku objekt, monitor, hodiny, obrazovka&#10;&#10;Popis byl vytvořen automaticky">
            <a:extLst>
              <a:ext uri="{FF2B5EF4-FFF2-40B4-BE49-F238E27FC236}">
                <a16:creationId xmlns:a16="http://schemas.microsoft.com/office/drawing/2014/main" id="{A2A657CB-12FF-43E9-9A66-412BAD826AC8}"/>
              </a:ext>
            </a:extLst>
          </p:cNvPr>
          <p:cNvPicPr>
            <a:picLocks noGrp="1" noChangeAspect="1"/>
          </p:cNvPicPr>
          <p:nvPr>
            <p:ph idx="4294967295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" b="6005"/>
          <a:stretch/>
        </p:blipFill>
        <p:spPr>
          <a:xfrm>
            <a:off x="501079" y="1755524"/>
            <a:ext cx="4047843" cy="1673476"/>
          </a:xfrm>
          <a:prstGeom prst="rect">
            <a:avLst/>
          </a:prstGeom>
        </p:spPr>
      </p:pic>
      <p:sp>
        <p:nvSpPr>
          <p:cNvPr id="17" name="Zástupný text 6">
            <a:extLst>
              <a:ext uri="{FF2B5EF4-FFF2-40B4-BE49-F238E27FC236}">
                <a16:creationId xmlns:a16="http://schemas.microsoft.com/office/drawing/2014/main" id="{FA57380D-1574-495F-868F-B8507FDA1C97}"/>
              </a:ext>
            </a:extLst>
          </p:cNvPr>
          <p:cNvSpPr txBox="1">
            <a:spLocks/>
          </p:cNvSpPr>
          <p:nvPr/>
        </p:nvSpPr>
        <p:spPr>
          <a:xfrm>
            <a:off x="4537141" y="5710137"/>
            <a:ext cx="4645250" cy="11478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800" dirty="0">
              <a:solidFill>
                <a:schemeClr val="accent1"/>
              </a:solidFill>
            </a:endParaRPr>
          </a:p>
        </p:txBody>
      </p:sp>
      <p:sp>
        <p:nvSpPr>
          <p:cNvPr id="8" name="Obdélník 7">
            <a:extLst>
              <a:ext uri="{FF2B5EF4-FFF2-40B4-BE49-F238E27FC236}">
                <a16:creationId xmlns:a16="http://schemas.microsoft.com/office/drawing/2014/main" id="{57B80643-7A09-4BF8-B39C-E0A4A64A6DC3}"/>
              </a:ext>
            </a:extLst>
          </p:cNvPr>
          <p:cNvSpPr/>
          <p:nvPr/>
        </p:nvSpPr>
        <p:spPr>
          <a:xfrm>
            <a:off x="398948" y="5109972"/>
            <a:ext cx="424292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>
                <a:solidFill>
                  <a:srgbClr val="0033CC"/>
                </a:solidFill>
              </a:rPr>
              <a:t>Katedra matematiky </a:t>
            </a:r>
            <a:r>
              <a:rPr lang="cs-CZ" dirty="0" err="1">
                <a:solidFill>
                  <a:srgbClr val="0033CC"/>
                </a:solidFill>
              </a:rPr>
              <a:t>PdF</a:t>
            </a:r>
            <a:r>
              <a:rPr lang="cs-CZ" dirty="0">
                <a:solidFill>
                  <a:srgbClr val="0033CC"/>
                </a:solidFill>
              </a:rPr>
              <a:t> MU</a:t>
            </a:r>
          </a:p>
          <a:p>
            <a:r>
              <a:rPr lang="cs-CZ" dirty="0">
                <a:solidFill>
                  <a:srgbClr val="0033CC"/>
                </a:solidFill>
              </a:rPr>
              <a:t>doc. RNDR. Jaroslav Beránek, CSc.</a:t>
            </a:r>
          </a:p>
          <a:p>
            <a:r>
              <a:rPr lang="cs-CZ" dirty="0">
                <a:solidFill>
                  <a:srgbClr val="0033CC"/>
                </a:solidFill>
              </a:rPr>
              <a:t>Mgr. Jitka Panáčová, Ph.D.</a:t>
            </a:r>
          </a:p>
          <a:p>
            <a:r>
              <a:rPr lang="cs-CZ" dirty="0">
                <a:solidFill>
                  <a:srgbClr val="0033CC"/>
                </a:solidFill>
              </a:rPr>
              <a:t>Mgr. Petra Bušková</a:t>
            </a:r>
            <a:endParaRPr lang="en-US" dirty="0">
              <a:solidFill>
                <a:srgbClr val="0033CC"/>
              </a:solidFill>
            </a:endParaRPr>
          </a:p>
        </p:txBody>
      </p:sp>
      <p:sp>
        <p:nvSpPr>
          <p:cNvPr id="11" name="Zástupný text 6">
            <a:extLst>
              <a:ext uri="{FF2B5EF4-FFF2-40B4-BE49-F238E27FC236}">
                <a16:creationId xmlns:a16="http://schemas.microsoft.com/office/drawing/2014/main" id="{A082E6AB-E403-4E56-9319-C84907EF0BAF}"/>
              </a:ext>
            </a:extLst>
          </p:cNvPr>
          <p:cNvSpPr txBox="1">
            <a:spLocks/>
          </p:cNvSpPr>
          <p:nvPr/>
        </p:nvSpPr>
        <p:spPr>
          <a:xfrm>
            <a:off x="4249105" y="6242165"/>
            <a:ext cx="4645250" cy="64599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2000" dirty="0">
                <a:solidFill>
                  <a:schemeClr val="bg1"/>
                </a:solidFill>
              </a:rPr>
              <a:t>Prezentace č. 2</a:t>
            </a:r>
            <a:endParaRPr lang="en-US" sz="2000" dirty="0">
              <a:solidFill>
                <a:schemeClr val="bg1"/>
              </a:solidFill>
            </a:endParaRPr>
          </a:p>
        </p:txBody>
      </p:sp>
      <p:pic>
        <p:nvPicPr>
          <p:cNvPr id="9" name="Zvuk 8">
            <a:hlinkClick r:id="" action="ppaction://media"/>
            <a:extLst>
              <a:ext uri="{FF2B5EF4-FFF2-40B4-BE49-F238E27FC236}">
                <a16:creationId xmlns:a16="http://schemas.microsoft.com/office/drawing/2014/main" id="{8BD8C505-09D4-4790-85F9-C6A9DC2F089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42574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3920"/>
    </mc:Choice>
    <mc:Fallback>
      <p:transition spd="slow" advTm="6392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Nadpis 33">
            <a:extLst>
              <a:ext uri="{FF2B5EF4-FFF2-40B4-BE49-F238E27FC236}">
                <a16:creationId xmlns:a16="http://schemas.microsoft.com/office/drawing/2014/main" id="{6EA2048D-417F-452D-9B96-EEB558E579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u="sng" dirty="0"/>
              <a:t>Binární operace v množině M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5BE99-5320-4BEB-81D5-A195C2BF615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cs-CZ" i="1" dirty="0"/>
              <a:t>Definice 1</a:t>
            </a:r>
            <a:r>
              <a:rPr lang="cs-CZ" dirty="0"/>
              <a:t>: Nechť M je libovolná neprázdná množina. </a:t>
            </a:r>
            <a:r>
              <a:rPr lang="cs-CZ" b="1" dirty="0"/>
              <a:t>Binární operací</a:t>
            </a:r>
            <a:r>
              <a:rPr lang="cs-CZ" dirty="0"/>
              <a:t>   </a:t>
            </a:r>
            <a:r>
              <a:rPr lang="cs-CZ" b="1" dirty="0"/>
              <a:t>○ v množině </a:t>
            </a:r>
            <a:r>
              <a:rPr lang="cs-CZ" dirty="0"/>
              <a:t>M rozumíme zobrazení z množiny kartézského součinu M x M do množiny M.</a:t>
            </a:r>
          </a:p>
          <a:p>
            <a:r>
              <a:rPr lang="cs-CZ" dirty="0"/>
              <a:t>Zobrazení R z množiny A do množiny B …… R: A → B</a:t>
            </a:r>
          </a:p>
          <a:p>
            <a:r>
              <a:rPr lang="cs-CZ" dirty="0"/>
              <a:t>Binární operace </a:t>
            </a:r>
            <a:r>
              <a:rPr lang="cs-CZ" b="1" dirty="0"/>
              <a:t>○</a:t>
            </a:r>
            <a:r>
              <a:rPr lang="cs-CZ" dirty="0"/>
              <a:t> v množině M …… </a:t>
            </a:r>
            <a:r>
              <a:rPr lang="cs-CZ" b="1" dirty="0"/>
              <a:t>○</a:t>
            </a:r>
            <a:r>
              <a:rPr lang="cs-CZ" dirty="0"/>
              <a:t>: M x M → M.</a:t>
            </a:r>
          </a:p>
          <a:p>
            <a:r>
              <a:rPr lang="cs-CZ" dirty="0"/>
              <a:t>Jestliže v binární operaci ○ je vzoru [</a:t>
            </a:r>
            <a:r>
              <a:rPr lang="cs-CZ" i="1" dirty="0" err="1"/>
              <a:t>x,y</a:t>
            </a:r>
            <a:r>
              <a:rPr lang="cs-CZ" dirty="0"/>
              <a:t>]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cs-CZ" dirty="0"/>
              <a:t> M x M přiřazen obraz </a:t>
            </a:r>
            <a:r>
              <a:rPr lang="cs-CZ" i="1" dirty="0"/>
              <a:t>z</a:t>
            </a:r>
            <a:r>
              <a:rPr lang="cs-CZ" dirty="0"/>
              <a:t>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 M, </a:t>
            </a:r>
            <a:r>
              <a:rPr lang="cs-CZ" dirty="0"/>
              <a:t>píšeme:</a:t>
            </a:r>
          </a:p>
          <a:p>
            <a:pPr marL="457200" lvl="1" indent="0">
              <a:buNone/>
            </a:pPr>
            <a:r>
              <a:rPr lang="cs-CZ" sz="2800" b="1" i="1" dirty="0"/>
              <a:t>		x ○ y = z</a:t>
            </a:r>
            <a:r>
              <a:rPr lang="en-US" sz="2800" i="1" dirty="0"/>
              <a:t>;</a:t>
            </a:r>
            <a:r>
              <a:rPr lang="en-US" sz="2800" b="1" i="1" dirty="0"/>
              <a:t> </a:t>
            </a:r>
            <a:r>
              <a:rPr lang="en-US" sz="2800" dirty="0" err="1"/>
              <a:t>prvek</a:t>
            </a:r>
            <a:r>
              <a:rPr lang="en-US" sz="2800" dirty="0"/>
              <a:t> </a:t>
            </a:r>
            <a:r>
              <a:rPr lang="cs-CZ" sz="2800" dirty="0"/>
              <a:t>z </a:t>
            </a:r>
            <a:r>
              <a:rPr lang="el-GR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cs-CZ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M</a:t>
            </a:r>
            <a:r>
              <a:rPr lang="en-US" sz="2800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en-US" sz="2800" dirty="0"/>
              <a:t>se </a:t>
            </a:r>
            <a:r>
              <a:rPr lang="en-US" sz="2800" dirty="0" err="1"/>
              <a:t>na</a:t>
            </a:r>
            <a:r>
              <a:rPr lang="cs-CZ" sz="2800" dirty="0" err="1"/>
              <a:t>zývá</a:t>
            </a:r>
            <a:r>
              <a:rPr lang="cs-CZ" sz="2800" dirty="0"/>
              <a:t> </a:t>
            </a:r>
            <a:r>
              <a:rPr lang="cs-CZ" sz="2800" b="1" dirty="0"/>
              <a:t>výsledek operace </a:t>
            </a:r>
            <a:r>
              <a:rPr lang="cs-CZ" sz="2800" dirty="0"/>
              <a:t>○,</a:t>
            </a:r>
          </a:p>
          <a:p>
            <a:endParaRPr lang="cs-CZ" dirty="0"/>
          </a:p>
          <a:p>
            <a:r>
              <a:rPr lang="cs-CZ" dirty="0"/>
              <a:t>Zápisu    </a:t>
            </a:r>
            <a:r>
              <a:rPr lang="cs-CZ" b="1" i="1" dirty="0"/>
              <a:t>x ○ y = z</a:t>
            </a:r>
            <a:r>
              <a:rPr lang="cs-CZ" dirty="0"/>
              <a:t>   odpovídá zápis </a:t>
            </a:r>
            <a:r>
              <a:rPr lang="en-US" dirty="0"/>
              <a:t>[[</a:t>
            </a:r>
            <a:r>
              <a:rPr lang="en-US" dirty="0" err="1"/>
              <a:t>x,y</a:t>
            </a:r>
            <a:r>
              <a:rPr lang="en-US" dirty="0"/>
              <a:t>],z]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dirty="0"/>
              <a:t>○</a:t>
            </a:r>
            <a:r>
              <a:rPr lang="en-US" dirty="0"/>
              <a:t> </a:t>
            </a:r>
            <a:r>
              <a:rPr lang="cs-CZ" dirty="0"/>
              <a:t>(z je výsledek operace ○)</a:t>
            </a:r>
          </a:p>
          <a:p>
            <a:endParaRPr lang="cs-CZ" sz="2600" dirty="0"/>
          </a:p>
        </p:txBody>
      </p:sp>
      <p:pic>
        <p:nvPicPr>
          <p:cNvPr id="42" name="Zástupný obsah 4" descr="Obsah obrázku objekt, monitor, hodiny, obrazovka&#10;&#10;Popis byl vytvořen automaticky">
            <a:extLst>
              <a:ext uri="{FF2B5EF4-FFF2-40B4-BE49-F238E27FC236}">
                <a16:creationId xmlns:a16="http://schemas.microsoft.com/office/drawing/2014/main" id="{B0313969-1822-4D58-9D56-40827D9DA1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" b="6005"/>
          <a:stretch/>
        </p:blipFill>
        <p:spPr>
          <a:xfrm>
            <a:off x="10343211" y="6028267"/>
            <a:ext cx="2006976" cy="82973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EEA731F-AAC4-4DC4-89A6-DA70546C4714}"/>
              </a:ext>
            </a:extLst>
          </p:cNvPr>
          <p:cNvSpPr/>
          <p:nvPr/>
        </p:nvSpPr>
        <p:spPr>
          <a:xfrm>
            <a:off x="2133600" y="5202237"/>
            <a:ext cx="1411111" cy="826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BBCE2F5-EF2D-4AED-8F7B-73DCD084F393}"/>
              </a:ext>
            </a:extLst>
          </p:cNvPr>
          <p:cNvSpPr/>
          <p:nvPr/>
        </p:nvSpPr>
        <p:spPr>
          <a:xfrm>
            <a:off x="5633156" y="5179659"/>
            <a:ext cx="1557865" cy="826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8" name="Zvuk 7">
            <a:hlinkClick r:id="" action="ppaction://media"/>
            <a:extLst>
              <a:ext uri="{FF2B5EF4-FFF2-40B4-BE49-F238E27FC236}">
                <a16:creationId xmlns:a16="http://schemas.microsoft.com/office/drawing/2014/main" id="{DE71C9DB-5A0E-4E41-B01D-E9080492B81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500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5894"/>
    </mc:Choice>
    <mc:Fallback>
      <p:transition spd="slow" advTm="185894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5BE99-5320-4BEB-81D5-A195C2BF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8101"/>
            <a:ext cx="10515600" cy="530886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Zápisu    </a:t>
            </a:r>
            <a:r>
              <a:rPr lang="cs-CZ" b="1" i="1" dirty="0"/>
              <a:t>x ○ y = z</a:t>
            </a:r>
            <a:r>
              <a:rPr lang="cs-CZ" dirty="0"/>
              <a:t>   odpovídá zápis </a:t>
            </a:r>
            <a:r>
              <a:rPr lang="en-US" dirty="0"/>
              <a:t>[[</a:t>
            </a:r>
            <a:r>
              <a:rPr lang="en-US" dirty="0" err="1"/>
              <a:t>x,y</a:t>
            </a:r>
            <a:r>
              <a:rPr lang="en-US" dirty="0"/>
              <a:t>],z]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dirty="0"/>
              <a:t>○</a:t>
            </a:r>
            <a:r>
              <a:rPr lang="en-US" dirty="0"/>
              <a:t> </a:t>
            </a:r>
            <a:r>
              <a:rPr lang="cs-CZ" dirty="0"/>
              <a:t>(z je výsledek operace ○)</a:t>
            </a:r>
          </a:p>
          <a:p>
            <a:r>
              <a:rPr lang="cs-CZ" dirty="0"/>
              <a:t>Příklad 1: </a:t>
            </a:r>
          </a:p>
          <a:p>
            <a:pPr lvl="1"/>
            <a:r>
              <a:rPr lang="cs-CZ" dirty="0"/>
              <a:t>Uvažujme, že množina M =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ℕ:</a:t>
            </a:r>
          </a:p>
          <a:p>
            <a:pPr marL="457200" lvl="1" indent="0">
              <a:buNone/>
            </a:pPr>
            <a:r>
              <a:rPr lang="cs-CZ" dirty="0"/>
              <a:t>        a)   Zápisu  </a:t>
            </a:r>
            <a:r>
              <a:rPr lang="en-US" dirty="0"/>
              <a:t>[[</a:t>
            </a:r>
            <a:r>
              <a:rPr lang="cs-CZ" dirty="0"/>
              <a:t>2</a:t>
            </a:r>
            <a:r>
              <a:rPr lang="en-US" dirty="0"/>
              <a:t>,</a:t>
            </a:r>
            <a:r>
              <a:rPr lang="cs-CZ" dirty="0"/>
              <a:t>3</a:t>
            </a:r>
            <a:r>
              <a:rPr lang="en-US" dirty="0"/>
              <a:t>],</a:t>
            </a:r>
            <a:r>
              <a:rPr lang="cs-CZ" dirty="0"/>
              <a:t>5</a:t>
            </a:r>
            <a:r>
              <a:rPr lang="en-US" dirty="0"/>
              <a:t>]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+    odpovídá zápis    2 + 3 = 5</a:t>
            </a:r>
          </a:p>
          <a:p>
            <a:pPr lvl="1"/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Číslo 5 je výsledek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operace sčítání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čísel 2 a 3, kterému říkáme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součet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dirty="0"/>
              <a:t> </a:t>
            </a:r>
            <a:endParaRPr lang="cs-CZ" dirty="0"/>
          </a:p>
          <a:p>
            <a:pPr marL="457200" lvl="1" indent="0">
              <a:buNone/>
            </a:pPr>
            <a:r>
              <a:rPr lang="cs-CZ" dirty="0"/>
              <a:t> 	 b)   Zápisu  </a:t>
            </a:r>
            <a:r>
              <a:rPr lang="en-US" dirty="0"/>
              <a:t>[[</a:t>
            </a:r>
            <a:r>
              <a:rPr lang="cs-CZ" dirty="0"/>
              <a:t>2</a:t>
            </a:r>
            <a:r>
              <a:rPr lang="en-US" dirty="0"/>
              <a:t>,</a:t>
            </a:r>
            <a:r>
              <a:rPr lang="cs-CZ" dirty="0"/>
              <a:t>3</a:t>
            </a:r>
            <a:r>
              <a:rPr lang="en-US" dirty="0"/>
              <a:t>],</a:t>
            </a:r>
            <a:r>
              <a:rPr lang="cs-CZ" dirty="0"/>
              <a:t>6</a:t>
            </a:r>
            <a:r>
              <a:rPr lang="en-US" dirty="0"/>
              <a:t>] </a:t>
            </a:r>
            <a:r>
              <a:rPr lang="el-GR" dirty="0">
                <a:latin typeface="Cambria Math" panose="02040503050406030204" pitchFamily="18" charset="0"/>
                <a:ea typeface="Cambria Math" panose="02040503050406030204" pitchFamily="18" charset="0"/>
              </a:rPr>
              <a:t>ϵ</a:t>
            </a:r>
            <a:r>
              <a:rPr 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•    odpovídá zápis    2 • 3 = 6</a:t>
            </a:r>
          </a:p>
          <a:p>
            <a:pPr marL="457200" lvl="1" indent="0">
              <a:buNone/>
            </a:pP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  <a:p>
            <a:pPr marL="457200" lvl="1" indent="0">
              <a:buNone/>
            </a:pP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Číslo 6 je výsledek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operace násobení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čísel 2 a 3, kterému říkáme </a:t>
            </a:r>
            <a:r>
              <a:rPr lang="cs-CZ" b="1" dirty="0">
                <a:latin typeface="Cambria Math" panose="02040503050406030204" pitchFamily="18" charset="0"/>
                <a:ea typeface="Cambria Math" panose="02040503050406030204" pitchFamily="18" charset="0"/>
              </a:rPr>
              <a:t>součin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  <a:r>
              <a:rPr lang="en-US" dirty="0"/>
              <a:t> </a:t>
            </a:r>
            <a:endParaRPr lang="cs-CZ" sz="2600" dirty="0"/>
          </a:p>
        </p:txBody>
      </p:sp>
      <p:pic>
        <p:nvPicPr>
          <p:cNvPr id="42" name="Zástupný obsah 4" descr="Obsah obrázku objekt, monitor, hodiny, obrazovka&#10;&#10;Popis byl vytvořen automaticky">
            <a:extLst>
              <a:ext uri="{FF2B5EF4-FFF2-40B4-BE49-F238E27FC236}">
                <a16:creationId xmlns:a16="http://schemas.microsoft.com/office/drawing/2014/main" id="{B0313969-1822-4D58-9D56-40827D9DA1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" b="6005"/>
          <a:stretch/>
        </p:blipFill>
        <p:spPr>
          <a:xfrm>
            <a:off x="10343211" y="6028267"/>
            <a:ext cx="2006976" cy="829732"/>
          </a:xfrm>
          <a:prstGeom prst="rect">
            <a:avLst/>
          </a:prstGeom>
        </p:spPr>
      </p:pic>
      <p:sp>
        <p:nvSpPr>
          <p:cNvPr id="6" name="Ovál 5">
            <a:extLst>
              <a:ext uri="{FF2B5EF4-FFF2-40B4-BE49-F238E27FC236}">
                <a16:creationId xmlns:a16="http://schemas.microsoft.com/office/drawing/2014/main" id="{DEEA731F-AAC4-4DC4-89A6-DA70546C4714}"/>
              </a:ext>
            </a:extLst>
          </p:cNvPr>
          <p:cNvSpPr/>
          <p:nvPr/>
        </p:nvSpPr>
        <p:spPr>
          <a:xfrm>
            <a:off x="2190043" y="1194118"/>
            <a:ext cx="1604165" cy="82603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9" name="Ovál 8">
            <a:extLst>
              <a:ext uri="{FF2B5EF4-FFF2-40B4-BE49-F238E27FC236}">
                <a16:creationId xmlns:a16="http://schemas.microsoft.com/office/drawing/2014/main" id="{6BBCE2F5-EF2D-4AED-8F7B-73DCD084F393}"/>
              </a:ext>
            </a:extLst>
          </p:cNvPr>
          <p:cNvSpPr/>
          <p:nvPr/>
        </p:nvSpPr>
        <p:spPr>
          <a:xfrm>
            <a:off x="5983112" y="1207196"/>
            <a:ext cx="1697356" cy="812952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5B32AD4C-ECCB-4C9A-9148-F772B3294103}"/>
              </a:ext>
            </a:extLst>
          </p:cNvPr>
          <p:cNvSpPr txBox="1"/>
          <p:nvPr/>
        </p:nvSpPr>
        <p:spPr>
          <a:xfrm>
            <a:off x="3484823" y="3466985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binární operace sčítání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A65C7A13-F470-4C6D-8BFC-05028835B880}"/>
              </a:ext>
            </a:extLst>
          </p:cNvPr>
          <p:cNvSpPr txBox="1"/>
          <p:nvPr/>
        </p:nvSpPr>
        <p:spPr>
          <a:xfrm>
            <a:off x="6886226" y="3381791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       součet</a:t>
            </a:r>
          </a:p>
        </p:txBody>
      </p:sp>
      <p:cxnSp>
        <p:nvCxnSpPr>
          <p:cNvPr id="5" name="Přímá spojnice se šipkou 4">
            <a:extLst>
              <a:ext uri="{FF2B5EF4-FFF2-40B4-BE49-F238E27FC236}">
                <a16:creationId xmlns:a16="http://schemas.microsoft.com/office/drawing/2014/main" id="{97BD213F-7BE0-42C3-8D3C-47C6C43F7FA8}"/>
              </a:ext>
            </a:extLst>
          </p:cNvPr>
          <p:cNvCxnSpPr>
            <a:cxnSpLocks/>
            <a:endCxn id="2" idx="0"/>
          </p:cNvCxnSpPr>
          <p:nvPr/>
        </p:nvCxnSpPr>
        <p:spPr>
          <a:xfrm>
            <a:off x="4679328" y="3112417"/>
            <a:ext cx="548570" cy="354568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>
            <a:extLst>
              <a:ext uri="{FF2B5EF4-FFF2-40B4-BE49-F238E27FC236}">
                <a16:creationId xmlns:a16="http://schemas.microsoft.com/office/drawing/2014/main" id="{890FF4E2-EB97-4BEB-B596-5A4B759F2C07}"/>
              </a:ext>
            </a:extLst>
          </p:cNvPr>
          <p:cNvCxnSpPr>
            <a:cxnSpLocks/>
          </p:cNvCxnSpPr>
          <p:nvPr/>
        </p:nvCxnSpPr>
        <p:spPr>
          <a:xfrm flipH="1">
            <a:off x="5390431" y="3032526"/>
            <a:ext cx="2078736" cy="43445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>
            <a:extLst>
              <a:ext uri="{FF2B5EF4-FFF2-40B4-BE49-F238E27FC236}">
                <a16:creationId xmlns:a16="http://schemas.microsoft.com/office/drawing/2014/main" id="{675CBDA2-EB4F-44CB-8963-833E118A761F}"/>
              </a:ext>
            </a:extLst>
          </p:cNvPr>
          <p:cNvCxnSpPr>
            <a:cxnSpLocks/>
          </p:cNvCxnSpPr>
          <p:nvPr/>
        </p:nvCxnSpPr>
        <p:spPr>
          <a:xfrm flipH="1">
            <a:off x="7778045" y="3031273"/>
            <a:ext cx="565588" cy="394514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5E5F57B8-A43A-4469-ADDB-56C46AC7E94E}"/>
              </a:ext>
            </a:extLst>
          </p:cNvPr>
          <p:cNvSpPr txBox="1"/>
          <p:nvPr/>
        </p:nvSpPr>
        <p:spPr>
          <a:xfrm>
            <a:off x="3484823" y="5085410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binární operace násobení</a:t>
            </a:r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9299049A-9FAD-4649-8261-55A413ECBA81}"/>
              </a:ext>
            </a:extLst>
          </p:cNvPr>
          <p:cNvSpPr txBox="1"/>
          <p:nvPr/>
        </p:nvSpPr>
        <p:spPr>
          <a:xfrm>
            <a:off x="6970973" y="5023192"/>
            <a:ext cx="34861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/>
              <a:t>        součin</a:t>
            </a:r>
          </a:p>
        </p:txBody>
      </p:sp>
      <p:cxnSp>
        <p:nvCxnSpPr>
          <p:cNvPr id="21" name="Přímá spojnice se šipkou 20">
            <a:extLst>
              <a:ext uri="{FF2B5EF4-FFF2-40B4-BE49-F238E27FC236}">
                <a16:creationId xmlns:a16="http://schemas.microsoft.com/office/drawing/2014/main" id="{CCDD2BB0-4F9A-45CA-B620-C9A6D74EDB57}"/>
              </a:ext>
            </a:extLst>
          </p:cNvPr>
          <p:cNvCxnSpPr>
            <a:cxnSpLocks/>
          </p:cNvCxnSpPr>
          <p:nvPr/>
        </p:nvCxnSpPr>
        <p:spPr>
          <a:xfrm flipH="1">
            <a:off x="7771767" y="4668624"/>
            <a:ext cx="446544" cy="371111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Přímá spojnice se šipkou 21">
            <a:extLst>
              <a:ext uri="{FF2B5EF4-FFF2-40B4-BE49-F238E27FC236}">
                <a16:creationId xmlns:a16="http://schemas.microsoft.com/office/drawing/2014/main" id="{BE8A4417-536E-43E2-95E6-4015AD63305B}"/>
              </a:ext>
            </a:extLst>
          </p:cNvPr>
          <p:cNvCxnSpPr>
            <a:cxnSpLocks/>
          </p:cNvCxnSpPr>
          <p:nvPr/>
        </p:nvCxnSpPr>
        <p:spPr>
          <a:xfrm>
            <a:off x="4679328" y="4668624"/>
            <a:ext cx="711103" cy="416786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Přímá spojnice se šipkou 23">
            <a:extLst>
              <a:ext uri="{FF2B5EF4-FFF2-40B4-BE49-F238E27FC236}">
                <a16:creationId xmlns:a16="http://schemas.microsoft.com/office/drawing/2014/main" id="{A30F6442-AD73-4E69-85E9-3F32BD13989B}"/>
              </a:ext>
            </a:extLst>
          </p:cNvPr>
          <p:cNvCxnSpPr>
            <a:cxnSpLocks/>
          </p:cNvCxnSpPr>
          <p:nvPr/>
        </p:nvCxnSpPr>
        <p:spPr>
          <a:xfrm flipH="1">
            <a:off x="5791200" y="4645221"/>
            <a:ext cx="1677968" cy="440189"/>
          </a:xfrm>
          <a:prstGeom prst="straightConnector1">
            <a:avLst/>
          </a:prstGeom>
          <a:ln w="127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Ovál 24">
            <a:extLst>
              <a:ext uri="{FF2B5EF4-FFF2-40B4-BE49-F238E27FC236}">
                <a16:creationId xmlns:a16="http://schemas.microsoft.com/office/drawing/2014/main" id="{47DAAFBD-8B58-40B0-B05D-F93403224867}"/>
              </a:ext>
            </a:extLst>
          </p:cNvPr>
          <p:cNvSpPr/>
          <p:nvPr/>
        </p:nvSpPr>
        <p:spPr>
          <a:xfrm>
            <a:off x="7186245" y="2597352"/>
            <a:ext cx="1477109" cy="631178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6" name="Ovál 25">
            <a:extLst>
              <a:ext uri="{FF2B5EF4-FFF2-40B4-BE49-F238E27FC236}">
                <a16:creationId xmlns:a16="http://schemas.microsoft.com/office/drawing/2014/main" id="{BFFECD65-132D-4107-A3A6-8B4A78F570D3}"/>
              </a:ext>
            </a:extLst>
          </p:cNvPr>
          <p:cNvSpPr/>
          <p:nvPr/>
        </p:nvSpPr>
        <p:spPr>
          <a:xfrm>
            <a:off x="3163849" y="2701184"/>
            <a:ext cx="1738488" cy="515507"/>
          </a:xfrm>
          <a:prstGeom prst="ellipse">
            <a:avLst/>
          </a:prstGeom>
          <a:noFill/>
          <a:ln w="19050">
            <a:solidFill>
              <a:schemeClr val="accent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7" name="Ovál 26">
            <a:extLst>
              <a:ext uri="{FF2B5EF4-FFF2-40B4-BE49-F238E27FC236}">
                <a16:creationId xmlns:a16="http://schemas.microsoft.com/office/drawing/2014/main" id="{5BF25E6D-D1E8-4F81-BF94-70AEBC4DBBD4}"/>
              </a:ext>
            </a:extLst>
          </p:cNvPr>
          <p:cNvSpPr/>
          <p:nvPr/>
        </p:nvSpPr>
        <p:spPr>
          <a:xfrm>
            <a:off x="3212832" y="4239229"/>
            <a:ext cx="1640522" cy="603249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8" name="Ovál 27">
            <a:extLst>
              <a:ext uri="{FF2B5EF4-FFF2-40B4-BE49-F238E27FC236}">
                <a16:creationId xmlns:a16="http://schemas.microsoft.com/office/drawing/2014/main" id="{EA471541-81B6-445A-AC29-1F0189A20E94}"/>
              </a:ext>
            </a:extLst>
          </p:cNvPr>
          <p:cNvSpPr/>
          <p:nvPr/>
        </p:nvSpPr>
        <p:spPr>
          <a:xfrm>
            <a:off x="7057292" y="4243754"/>
            <a:ext cx="1394592" cy="578035"/>
          </a:xfrm>
          <a:prstGeom prst="ellipse">
            <a:avLst/>
          </a:prstGeom>
          <a:noFill/>
          <a:ln w="190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7" name="Zvuk 6">
            <a:hlinkClick r:id="" action="ppaction://media"/>
            <a:extLst>
              <a:ext uri="{FF2B5EF4-FFF2-40B4-BE49-F238E27FC236}">
                <a16:creationId xmlns:a16="http://schemas.microsoft.com/office/drawing/2014/main" id="{93F5D211-CACC-4608-B2BD-B3920177EDC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9459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12221"/>
    </mc:Choice>
    <mc:Fallback>
      <p:transition spd="slow" advTm="112221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0AF5BE99-5320-4BEB-81D5-A195C2BF61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68101"/>
            <a:ext cx="10515600" cy="5308862"/>
          </a:xfrm>
        </p:spPr>
        <p:txBody>
          <a:bodyPr>
            <a:normAutofit/>
          </a:bodyPr>
          <a:lstStyle/>
          <a:p>
            <a:endParaRPr lang="cs-CZ" dirty="0"/>
          </a:p>
          <a:p>
            <a:r>
              <a:rPr lang="cs-CZ" dirty="0"/>
              <a:t>Binární operace budeme označovat různými symboly: </a:t>
            </a:r>
            <a:r>
              <a:rPr lang="cs-CZ" dirty="0">
                <a:latin typeface="Cambria Math" panose="02040503050406030204" pitchFamily="18" charset="0"/>
                <a:ea typeface="Cambria Math" panose="02040503050406030204" pitchFamily="18" charset="0"/>
              </a:rPr>
              <a:t>+, • , □, </a:t>
            </a:r>
            <a:r>
              <a:rPr lang="cs-CZ" b="1" i="1" dirty="0"/>
              <a:t>○</a:t>
            </a:r>
            <a:r>
              <a:rPr lang="cs-CZ" i="1" dirty="0"/>
              <a:t>,</a:t>
            </a:r>
            <a:r>
              <a:rPr lang="cs-CZ" b="1" i="1" dirty="0"/>
              <a:t> </a:t>
            </a:r>
            <a:r>
              <a:rPr lang="cs-CZ" b="1" dirty="0"/>
              <a:t>⁎</a:t>
            </a:r>
            <a:endParaRPr lang="cs-CZ" dirty="0"/>
          </a:p>
          <a:p>
            <a:r>
              <a:rPr lang="cs-CZ" dirty="0"/>
              <a:t>Příklady binárních operací ve </a:t>
            </a:r>
            <a:r>
              <a:rPr lang="cs-CZ" u="sng" dirty="0"/>
              <a:t>školské matematice</a:t>
            </a:r>
            <a:r>
              <a:rPr lang="cs-CZ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/>
              <a:t>Sčítání </a:t>
            </a:r>
            <a:r>
              <a:rPr lang="cs-CZ" dirty="0"/>
              <a:t>(+), odčítání (-), násobení (•), dělení (:),… (pracujeme s nimi v číselných množinách, tj. „operujeme s čísly“),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Sjednocení (∪), průnik (∩), rozdíl (-), symetrický rozdíl (△), </a:t>
            </a:r>
          </a:p>
          <a:p>
            <a:pPr marL="457200" lvl="1" indent="0">
              <a:buNone/>
            </a:pPr>
            <a:r>
              <a:rPr lang="cs-CZ" dirty="0"/>
              <a:t>	kartézský součin (x),… (pracujeme s nimi v systémech množin, tj. 	„operujeme s množinami“)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cs-CZ" dirty="0"/>
              <a:t>Konjunkce (</a:t>
            </a:r>
            <a:r>
              <a:rPr lang="cs-CZ" sz="1800" dirty="0"/>
              <a:t>⋀</a:t>
            </a:r>
            <a:r>
              <a:rPr lang="cs-CZ" dirty="0"/>
              <a:t>), disjunkce (</a:t>
            </a:r>
            <a:r>
              <a:rPr lang="cs-CZ" sz="1800" dirty="0"/>
              <a:t>⋁</a:t>
            </a:r>
            <a:r>
              <a:rPr lang="cs-CZ" dirty="0"/>
              <a:t>), implikace (⇒), ekvivalence (⇔), ostrá disjunkce (</a:t>
            </a:r>
            <a:r>
              <a:rPr lang="cs-CZ" sz="1800" u="sng" dirty="0"/>
              <a:t>⋁</a:t>
            </a:r>
            <a:r>
              <a:rPr lang="cs-CZ" dirty="0"/>
              <a:t>)… („operujeme s výroky“)</a:t>
            </a:r>
          </a:p>
          <a:p>
            <a:pPr marL="457200" lvl="1" indent="0">
              <a:buNone/>
            </a:pPr>
            <a:endParaRPr lang="cs-CZ" dirty="0"/>
          </a:p>
          <a:p>
            <a:pPr marL="457200" lvl="1" indent="0">
              <a:buNone/>
            </a:pPr>
            <a:endParaRPr lang="cs-CZ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2" name="Zástupný obsah 4" descr="Obsah obrázku objekt, monitor, hodiny, obrazovka&#10;&#10;Popis byl vytvořen automaticky">
            <a:extLst>
              <a:ext uri="{FF2B5EF4-FFF2-40B4-BE49-F238E27FC236}">
                <a16:creationId xmlns:a16="http://schemas.microsoft.com/office/drawing/2014/main" id="{B0313969-1822-4D58-9D56-40827D9DA1D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499" r="1" b="6005"/>
          <a:stretch/>
        </p:blipFill>
        <p:spPr>
          <a:xfrm>
            <a:off x="10343211" y="6028267"/>
            <a:ext cx="2006976" cy="829732"/>
          </a:xfrm>
          <a:prstGeom prst="rect">
            <a:avLst/>
          </a:prstGeom>
        </p:spPr>
      </p:pic>
      <p:pic>
        <p:nvPicPr>
          <p:cNvPr id="8" name="Zvuk 7">
            <a:hlinkClick r:id="" action="ppaction://media"/>
            <a:extLst>
              <a:ext uri="{FF2B5EF4-FFF2-40B4-BE49-F238E27FC236}">
                <a16:creationId xmlns:a16="http://schemas.microsoft.com/office/drawing/2014/main" id="{F3A003AE-9ADE-489C-B886-AF2209C6CA30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66500" y="6032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279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7890"/>
    </mc:Choice>
    <mc:Fallback>
      <p:transition spd="slow" advTm="10789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586</TotalTime>
  <Words>440</Words>
  <Application>Microsoft Office PowerPoint</Application>
  <PresentationFormat>Širokoúhlá obrazovka</PresentationFormat>
  <Paragraphs>44</Paragraphs>
  <Slides>5</Slides>
  <Notes>0</Notes>
  <HiddenSlides>0</HiddenSlides>
  <MMClips>4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 Math</vt:lpstr>
      <vt:lpstr>Wingdings</vt:lpstr>
      <vt:lpstr>Motiv Office</vt:lpstr>
      <vt:lpstr>Možnosti distanční výuky</vt:lpstr>
      <vt:lpstr>Binární operace v množině</vt:lpstr>
      <vt:lpstr>Binární operace v množině M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Možnosti distanční výuky</dc:title>
  <dc:creator>Jitka Panáčová</dc:creator>
  <cp:lastModifiedBy>Jitka Panáčová</cp:lastModifiedBy>
  <cp:revision>51</cp:revision>
  <dcterms:created xsi:type="dcterms:W3CDTF">2020-03-16T22:04:37Z</dcterms:created>
  <dcterms:modified xsi:type="dcterms:W3CDTF">2020-03-18T23:08:16Z</dcterms:modified>
</cp:coreProperties>
</file>