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66" r:id="rId5"/>
    <p:sldId id="267" r:id="rId6"/>
    <p:sldId id="268" r:id="rId7"/>
    <p:sldId id="269" r:id="rId8"/>
    <p:sldId id="270" r:id="rId9"/>
    <p:sldId id="272" r:id="rId10"/>
    <p:sldId id="274" r:id="rId11"/>
    <p:sldId id="271" r:id="rId12"/>
    <p:sldId id="277" r:id="rId13"/>
    <p:sldId id="278" r:id="rId14"/>
    <p:sldId id="275" r:id="rId15"/>
    <p:sldId id="280" r:id="rId16"/>
    <p:sldId id="281" r:id="rId17"/>
    <p:sldId id="28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2ED"/>
    <a:srgbClr val="13CADD"/>
    <a:srgbClr val="FFFFFF"/>
    <a:srgbClr val="3333CC"/>
    <a:srgbClr val="0033CC"/>
    <a:srgbClr val="0000CC"/>
    <a:srgbClr val="0000FF"/>
    <a:srgbClr val="6254B4"/>
    <a:srgbClr val="3548D3"/>
    <a:srgbClr val="3B0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6" autoAdjust="0"/>
    <p:restoredTop sz="94660"/>
  </p:normalViewPr>
  <p:slideViewPr>
    <p:cSldViewPr snapToGrid="0">
      <p:cViewPr varScale="1">
        <p:scale>
          <a:sx n="85" d="100"/>
          <a:sy n="85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2. 4. 2020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724" y="564142"/>
            <a:ext cx="5873262" cy="753329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Problém asociativity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69477"/>
            <a:ext cx="9144000" cy="4431323"/>
          </a:xfrm>
        </p:spPr>
        <p:txBody>
          <a:bodyPr/>
          <a:lstStyle/>
          <a:p>
            <a:pPr marL="457200" lvl="6" algn="l"/>
            <a:r>
              <a:rPr lang="cs-CZ" sz="2000" dirty="0"/>
              <a:t>2) </a:t>
            </a:r>
            <a:r>
              <a:rPr lang="cs-CZ" sz="2400" dirty="0"/>
              <a:t>Vlastnost asociativity vyšetříme přímo z definice:</a:t>
            </a:r>
          </a:p>
          <a:p>
            <a:pPr lvl="1" algn="l"/>
            <a:r>
              <a:rPr lang="cs-CZ" dirty="0"/>
              <a:t>	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/>
              <a:t>a, b, c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a ○ b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○ c = a ○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b ○ c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 err="1">
                <a:highlight>
                  <a:srgbClr val="FFFF00"/>
                </a:highlight>
              </a:rPr>
              <a:t>abc</a:t>
            </a:r>
            <a:r>
              <a:rPr lang="cs-CZ" i="1" dirty="0">
                <a:highlight>
                  <a:srgbClr val="FFFF00"/>
                </a:highlight>
              </a:rPr>
              <a:t> </a:t>
            </a:r>
            <a:r>
              <a:rPr lang="cs-CZ" i="1" dirty="0">
                <a:highlight>
                  <a:srgbClr val="FFFFFF"/>
                </a:highlight>
              </a:rPr>
              <a:t>(trojice)</a:t>
            </a:r>
          </a:p>
          <a:p>
            <a:pPr lvl="1" algn="l"/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	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b ○ c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○ c = b ○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c ○ c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i="1" dirty="0" err="1">
                <a:highlight>
                  <a:srgbClr val="FFFF00"/>
                </a:highlight>
              </a:rPr>
              <a:t>bcc</a:t>
            </a:r>
            <a:r>
              <a:rPr lang="cs-CZ" i="1" dirty="0">
                <a:highlight>
                  <a:srgbClr val="FFFF00"/>
                </a:highlight>
              </a:rPr>
              <a:t> </a:t>
            </a:r>
            <a:r>
              <a:rPr lang="cs-CZ" i="1" dirty="0">
                <a:highlight>
                  <a:srgbClr val="FFFFFF"/>
                </a:highlight>
              </a:rPr>
              <a:t>(trojice)</a:t>
            </a:r>
          </a:p>
          <a:p>
            <a:pPr lvl="1" algn="l"/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	          </a:t>
            </a:r>
            <a:r>
              <a:rPr lang="en-US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c</a:t>
            </a:r>
            <a:r>
              <a:rPr lang="cs-CZ" i="1" dirty="0">
                <a:highlight>
                  <a:srgbClr val="FFFFFF"/>
                </a:highlight>
              </a:rPr>
              <a:t> ○ a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a = c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a</a:t>
            </a:r>
            <a:r>
              <a:rPr lang="cs-CZ" i="1" dirty="0">
                <a:highlight>
                  <a:srgbClr val="FFFFFF"/>
                </a:highlight>
              </a:rPr>
              <a:t> ○ a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i="1" dirty="0" err="1">
                <a:highlight>
                  <a:srgbClr val="FFFF00"/>
                </a:highlight>
              </a:rPr>
              <a:t>caa</a:t>
            </a:r>
            <a:r>
              <a:rPr lang="cs-CZ" i="1" dirty="0">
                <a:highlight>
                  <a:srgbClr val="FFFFFF"/>
                </a:highlight>
              </a:rPr>
              <a:t> (trojice)</a:t>
            </a:r>
          </a:p>
          <a:p>
            <a:pPr lvl="1" algn="l"/>
            <a:endParaRPr lang="cs-CZ" i="1" dirty="0">
              <a:highlight>
                <a:srgbClr val="FFFFFF"/>
              </a:highlight>
            </a:endParaRPr>
          </a:p>
          <a:p>
            <a:pPr lvl="1" algn="l"/>
            <a:r>
              <a:rPr lang="cs-CZ" i="1" dirty="0">
                <a:highlight>
                  <a:srgbClr val="FFFFFF"/>
                </a:highlight>
              </a:rPr>
              <a:t>Existuje celkem 27 možností trojic:</a:t>
            </a:r>
          </a:p>
          <a:p>
            <a:pPr lvl="1" algn="l"/>
            <a:endParaRPr lang="cs-CZ" dirty="0">
              <a:highlight>
                <a:srgbClr val="FFFFFF"/>
              </a:highlight>
            </a:endParaRP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608E0C2E-53E4-4AD1-ADC8-341815F31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473280"/>
              </p:ext>
            </p:extLst>
          </p:nvPr>
        </p:nvGraphicFramePr>
        <p:xfrm>
          <a:off x="1524000" y="4373618"/>
          <a:ext cx="6740766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974">
                  <a:extLst>
                    <a:ext uri="{9D8B030D-6E8A-4147-A177-3AD203B41FA5}">
                      <a16:colId xmlns:a16="http://schemas.microsoft.com/office/drawing/2014/main" val="675641130"/>
                    </a:ext>
                  </a:extLst>
                </a:gridCol>
                <a:gridCol w="748974">
                  <a:extLst>
                    <a:ext uri="{9D8B030D-6E8A-4147-A177-3AD203B41FA5}">
                      <a16:colId xmlns:a16="http://schemas.microsoft.com/office/drawing/2014/main" val="2491495640"/>
                    </a:ext>
                  </a:extLst>
                </a:gridCol>
                <a:gridCol w="748974">
                  <a:extLst>
                    <a:ext uri="{9D8B030D-6E8A-4147-A177-3AD203B41FA5}">
                      <a16:colId xmlns:a16="http://schemas.microsoft.com/office/drawing/2014/main" val="417196828"/>
                    </a:ext>
                  </a:extLst>
                </a:gridCol>
                <a:gridCol w="748974">
                  <a:extLst>
                    <a:ext uri="{9D8B030D-6E8A-4147-A177-3AD203B41FA5}">
                      <a16:colId xmlns:a16="http://schemas.microsoft.com/office/drawing/2014/main" val="2963730556"/>
                    </a:ext>
                  </a:extLst>
                </a:gridCol>
                <a:gridCol w="748974">
                  <a:extLst>
                    <a:ext uri="{9D8B030D-6E8A-4147-A177-3AD203B41FA5}">
                      <a16:colId xmlns:a16="http://schemas.microsoft.com/office/drawing/2014/main" val="768164867"/>
                    </a:ext>
                  </a:extLst>
                </a:gridCol>
                <a:gridCol w="748974">
                  <a:extLst>
                    <a:ext uri="{9D8B030D-6E8A-4147-A177-3AD203B41FA5}">
                      <a16:colId xmlns:a16="http://schemas.microsoft.com/office/drawing/2014/main" val="2215554490"/>
                    </a:ext>
                  </a:extLst>
                </a:gridCol>
                <a:gridCol w="748974">
                  <a:extLst>
                    <a:ext uri="{9D8B030D-6E8A-4147-A177-3AD203B41FA5}">
                      <a16:colId xmlns:a16="http://schemas.microsoft.com/office/drawing/2014/main" val="3113784435"/>
                    </a:ext>
                  </a:extLst>
                </a:gridCol>
                <a:gridCol w="748974">
                  <a:extLst>
                    <a:ext uri="{9D8B030D-6E8A-4147-A177-3AD203B41FA5}">
                      <a16:colId xmlns:a16="http://schemas.microsoft.com/office/drawing/2014/main" val="939850020"/>
                    </a:ext>
                  </a:extLst>
                </a:gridCol>
                <a:gridCol w="748974">
                  <a:extLst>
                    <a:ext uri="{9D8B030D-6E8A-4147-A177-3AD203B41FA5}">
                      <a16:colId xmlns:a16="http://schemas.microsoft.com/office/drawing/2014/main" val="3831870339"/>
                    </a:ext>
                  </a:extLst>
                </a:gridCol>
              </a:tblGrid>
              <a:tr h="559538">
                <a:tc>
                  <a:txBody>
                    <a:bodyPr/>
                    <a:lstStyle/>
                    <a:p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aaa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aab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baa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760609"/>
                  </a:ext>
                </a:extLst>
              </a:tr>
              <a:tr h="559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caa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cac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acb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bca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950352"/>
                  </a:ext>
                </a:extLst>
              </a:tr>
              <a:tr h="5595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cba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bbc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bcb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cbb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bcc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cbc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ccb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ccc</a:t>
                      </a:r>
                      <a:endParaRPr lang="cs-CZ" sz="18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86552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6C7818D-FED0-4F9B-BA0B-00A48B715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8"/>
    </mc:Choice>
    <mc:Fallback xmlns="">
      <p:transition spd="slow" advTm="15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/>
        </p:nvGraphicFramePr>
        <p:xfrm>
          <a:off x="1388534" y="211209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1600200"/>
            <a:ext cx="4431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</a:rPr>
              <a:t>d)       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a, b, c</a:t>
            </a:r>
            <a:r>
              <a:rPr lang="en-US" sz="2000" b="1" dirty="0">
                <a:latin typeface="Times New Roman" panose="02020603050405020304" pitchFamily="18" charset="0"/>
              </a:rPr>
              <a:t>}</a:t>
            </a:r>
            <a:r>
              <a:rPr lang="cs-CZ" sz="2000" b="1" dirty="0">
                <a:latin typeface="Times New Roman" panose="02020603050405020304" pitchFamily="18" charset="0"/>
              </a:rPr>
              <a:t>    vyšetřujeme A </a:t>
            </a: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973015" y="4230342"/>
            <a:ext cx="1060938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i="1" dirty="0" err="1">
                <a:highlight>
                  <a:srgbClr val="00FF00"/>
                </a:highlight>
              </a:rPr>
              <a:t>aaa</a:t>
            </a:r>
            <a:r>
              <a:rPr lang="cs-CZ" sz="2400" i="1" dirty="0">
                <a:highlight>
                  <a:srgbClr val="00FF00"/>
                </a:highlight>
              </a:rPr>
              <a:t>: </a:t>
            </a: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400" i="1" dirty="0">
                <a:highlight>
                  <a:srgbClr val="FFFFFF"/>
                </a:highlight>
              </a:rPr>
              <a:t>a ○ a</a:t>
            </a: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400" i="1" dirty="0">
                <a:highlight>
                  <a:srgbClr val="FFFFFF"/>
                </a:highlight>
              </a:rPr>
              <a:t> ○ a  =  a ○ </a:t>
            </a: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400" i="1" dirty="0">
                <a:highlight>
                  <a:srgbClr val="FFFFFF"/>
                </a:highlight>
              </a:rPr>
              <a:t>a ○ a</a:t>
            </a: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                      </a:t>
            </a:r>
            <a:r>
              <a:rPr lang="cs-CZ" sz="2400" i="1" dirty="0" err="1">
                <a:highlight>
                  <a:srgbClr val="FFFF00"/>
                </a:highlight>
              </a:rPr>
              <a:t>bbb</a:t>
            </a:r>
            <a:r>
              <a:rPr lang="cs-CZ" sz="2400" i="1" dirty="0">
                <a:highlight>
                  <a:srgbClr val="FFFFFF"/>
                </a:highlight>
              </a:rPr>
              <a:t>: </a:t>
            </a: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400" i="1" dirty="0">
                <a:highlight>
                  <a:srgbClr val="FFFFFF"/>
                </a:highlight>
              </a:rPr>
              <a:t>b ○ b</a:t>
            </a: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400" i="1" dirty="0">
                <a:highlight>
                  <a:srgbClr val="FFFFFF"/>
                </a:highlight>
              </a:rPr>
              <a:t> ○ b  =  b ○ </a:t>
            </a: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400" i="1" dirty="0">
                <a:highlight>
                  <a:srgbClr val="FFFFFF"/>
                </a:highlight>
              </a:rPr>
              <a:t>b ○ b</a:t>
            </a: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                         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            </a:t>
            </a:r>
            <a:r>
              <a:rPr lang="cs-CZ" sz="2400" i="1" dirty="0">
                <a:highlight>
                  <a:srgbClr val="FFFFFF"/>
                </a:highlight>
              </a:rPr>
              <a:t> b   ○  a     =  a  ○   b                                            a   ○  b     =  b  ○   a</a:t>
            </a:r>
          </a:p>
          <a:p>
            <a:pPr>
              <a:lnSpc>
                <a:spcPct val="150000"/>
              </a:lnSpc>
            </a:pPr>
            <a:r>
              <a:rPr lang="cs-CZ" sz="2400" i="1" dirty="0">
                <a:highlight>
                  <a:srgbClr val="FFFFFF"/>
                </a:highlight>
              </a:rPr>
              <a:t>                  </a:t>
            </a:r>
            <a:r>
              <a:rPr lang="cs-CZ" sz="2400" i="1" u="sng" dirty="0">
                <a:highlight>
                  <a:srgbClr val="FFFFFF"/>
                </a:highlight>
              </a:rPr>
              <a:t>c          =         c </a:t>
            </a:r>
            <a:r>
              <a:rPr lang="cs-CZ" sz="2400" i="1" dirty="0">
                <a:highlight>
                  <a:srgbClr val="FFFFFF"/>
                </a:highlight>
              </a:rPr>
              <a:t>     </a:t>
            </a:r>
            <a:r>
              <a:rPr lang="cs-CZ" sz="2400" b="1" i="1" dirty="0">
                <a:highlight>
                  <a:srgbClr val="FFFFFF"/>
                </a:highlight>
              </a:rPr>
              <a:t>A</a:t>
            </a:r>
            <a:r>
              <a:rPr lang="cs-CZ" sz="2400" i="1" dirty="0">
                <a:highlight>
                  <a:srgbClr val="FFFFFF"/>
                </a:highlight>
              </a:rPr>
              <a:t>				</a:t>
            </a:r>
            <a:r>
              <a:rPr lang="cs-CZ" sz="2400" i="1" u="sng" dirty="0">
                <a:highlight>
                  <a:srgbClr val="FFFFFF"/>
                </a:highlight>
              </a:rPr>
              <a:t>c        =        c</a:t>
            </a:r>
            <a:r>
              <a:rPr lang="cs-CZ" sz="2400" i="1" dirty="0">
                <a:highlight>
                  <a:srgbClr val="FFFFFF"/>
                </a:highlight>
              </a:rPr>
              <a:t>      </a:t>
            </a:r>
            <a:r>
              <a:rPr lang="cs-CZ" sz="2400" b="1" i="1" dirty="0">
                <a:highlight>
                  <a:srgbClr val="FFFFFF"/>
                </a:highlight>
              </a:rPr>
              <a:t>A</a:t>
            </a:r>
            <a:endParaRPr lang="cs-CZ" sz="2400" i="1" dirty="0">
              <a:highlight>
                <a:srgbClr val="FFFFFF"/>
              </a:highlight>
            </a:endParaRPr>
          </a:p>
          <a:p>
            <a:r>
              <a:rPr lang="cs-CZ" sz="2000" dirty="0"/>
              <a:t>Tímto způsobem bychom měli vyšetřit všech 27 trojic z tabulky výše, ale tato cesta je příliš zdlouhavá. Existují nějaká pravidla, jak zredukovat tento počet?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6172D0C-37E3-4893-9FDD-719731CAAFE3}"/>
              </a:ext>
            </a:extLst>
          </p:cNvPr>
          <p:cNvSpPr/>
          <p:nvPr/>
        </p:nvSpPr>
        <p:spPr>
          <a:xfrm>
            <a:off x="5946083" y="5647527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graphicFrame>
        <p:nvGraphicFramePr>
          <p:cNvPr id="18" name="Tabulka 2">
            <a:extLst>
              <a:ext uri="{FF2B5EF4-FFF2-40B4-BE49-F238E27FC236}">
                <a16:creationId xmlns:a16="http://schemas.microsoft.com/office/drawing/2014/main" id="{47E3AF86-67EB-4E89-9242-60EDBFE02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59691"/>
              </p:ext>
            </p:extLst>
          </p:nvPr>
        </p:nvGraphicFramePr>
        <p:xfrm>
          <a:off x="5040921" y="1600200"/>
          <a:ext cx="5302287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143">
                  <a:extLst>
                    <a:ext uri="{9D8B030D-6E8A-4147-A177-3AD203B41FA5}">
                      <a16:colId xmlns:a16="http://schemas.microsoft.com/office/drawing/2014/main" val="67564113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49149564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417196828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963730556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768164867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21555449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113784435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93985002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831870339"/>
                    </a:ext>
                  </a:extLst>
                </a:gridCol>
              </a:tblGrid>
              <a:tr h="537187">
                <a:tc>
                  <a:txBody>
                    <a:bodyPr/>
                    <a:lstStyle/>
                    <a:p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+mn-lt"/>
                          <a:ea typeface="+mn-ea"/>
                          <a:cs typeface="+mn-cs"/>
                        </a:rPr>
                        <a:t>aaa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</a:t>
                      </a: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760609"/>
                  </a:ext>
                </a:extLst>
              </a:tr>
              <a:tr h="490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</a:t>
                      </a: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</a:t>
                      </a: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</a:t>
                      </a:r>
                    </a:p>
                    <a:p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950352"/>
                  </a:ext>
                </a:extLst>
              </a:tr>
              <a:tr h="490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86552"/>
                  </a:ext>
                </a:extLst>
              </a:tr>
            </a:tbl>
          </a:graphicData>
        </a:graphic>
      </p:graphicFrame>
      <p:sp>
        <p:nvSpPr>
          <p:cNvPr id="21" name="Pravá složená závorka 20">
            <a:extLst>
              <a:ext uri="{FF2B5EF4-FFF2-40B4-BE49-F238E27FC236}">
                <a16:creationId xmlns:a16="http://schemas.microsoft.com/office/drawing/2014/main" id="{E3023237-FC3B-4386-B59F-2531AA010ECC}"/>
              </a:ext>
            </a:extLst>
          </p:cNvPr>
          <p:cNvSpPr/>
          <p:nvPr/>
        </p:nvSpPr>
        <p:spPr>
          <a:xfrm rot="5400000">
            <a:off x="1967465" y="4458006"/>
            <a:ext cx="124753" cy="8449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Pravá složená závorka 21">
            <a:extLst>
              <a:ext uri="{FF2B5EF4-FFF2-40B4-BE49-F238E27FC236}">
                <a16:creationId xmlns:a16="http://schemas.microsoft.com/office/drawing/2014/main" id="{E42697F6-6427-46FB-9002-4108B3A715DA}"/>
              </a:ext>
            </a:extLst>
          </p:cNvPr>
          <p:cNvSpPr/>
          <p:nvPr/>
        </p:nvSpPr>
        <p:spPr>
          <a:xfrm rot="5400000">
            <a:off x="4230919" y="4433235"/>
            <a:ext cx="124753" cy="8449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Pravá složená závorka 22">
            <a:extLst>
              <a:ext uri="{FF2B5EF4-FFF2-40B4-BE49-F238E27FC236}">
                <a16:creationId xmlns:a16="http://schemas.microsoft.com/office/drawing/2014/main" id="{08A3EE73-3195-4A95-962E-E2745AF2752C}"/>
              </a:ext>
            </a:extLst>
          </p:cNvPr>
          <p:cNvSpPr/>
          <p:nvPr/>
        </p:nvSpPr>
        <p:spPr>
          <a:xfrm rot="5400000">
            <a:off x="2383634" y="4950280"/>
            <a:ext cx="124753" cy="8449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Pravá složená závorka 30">
            <a:extLst>
              <a:ext uri="{FF2B5EF4-FFF2-40B4-BE49-F238E27FC236}">
                <a16:creationId xmlns:a16="http://schemas.microsoft.com/office/drawing/2014/main" id="{6735C029-9D78-4801-A2B5-FDE6F7FF881B}"/>
              </a:ext>
            </a:extLst>
          </p:cNvPr>
          <p:cNvSpPr/>
          <p:nvPr/>
        </p:nvSpPr>
        <p:spPr>
          <a:xfrm rot="5400000">
            <a:off x="3827405" y="4996232"/>
            <a:ext cx="124753" cy="8449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Pravá složená závorka 31">
            <a:extLst>
              <a:ext uri="{FF2B5EF4-FFF2-40B4-BE49-F238E27FC236}">
                <a16:creationId xmlns:a16="http://schemas.microsoft.com/office/drawing/2014/main" id="{FF563428-F396-4356-B9EE-B5C205608F5D}"/>
              </a:ext>
            </a:extLst>
          </p:cNvPr>
          <p:cNvSpPr/>
          <p:nvPr/>
        </p:nvSpPr>
        <p:spPr>
          <a:xfrm rot="5400000">
            <a:off x="7207209" y="4458007"/>
            <a:ext cx="124753" cy="8449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Pravá složená závorka 32">
            <a:extLst>
              <a:ext uri="{FF2B5EF4-FFF2-40B4-BE49-F238E27FC236}">
                <a16:creationId xmlns:a16="http://schemas.microsoft.com/office/drawing/2014/main" id="{A0103F53-0F46-4E39-8B79-24C424000078}"/>
              </a:ext>
            </a:extLst>
          </p:cNvPr>
          <p:cNvSpPr/>
          <p:nvPr/>
        </p:nvSpPr>
        <p:spPr>
          <a:xfrm rot="5400000">
            <a:off x="9446790" y="4451375"/>
            <a:ext cx="124753" cy="8449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Pravá složená závorka 34">
            <a:extLst>
              <a:ext uri="{FF2B5EF4-FFF2-40B4-BE49-F238E27FC236}">
                <a16:creationId xmlns:a16="http://schemas.microsoft.com/office/drawing/2014/main" id="{D69E037A-7064-4AE6-920B-2DD96931E675}"/>
              </a:ext>
            </a:extLst>
          </p:cNvPr>
          <p:cNvSpPr/>
          <p:nvPr/>
        </p:nvSpPr>
        <p:spPr>
          <a:xfrm rot="5400000">
            <a:off x="7525940" y="4932768"/>
            <a:ext cx="92522" cy="93965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Pravá složená závorka 35">
            <a:extLst>
              <a:ext uri="{FF2B5EF4-FFF2-40B4-BE49-F238E27FC236}">
                <a16:creationId xmlns:a16="http://schemas.microsoft.com/office/drawing/2014/main" id="{1102870A-DFCC-444F-A583-8967318343E2}"/>
              </a:ext>
            </a:extLst>
          </p:cNvPr>
          <p:cNvSpPr/>
          <p:nvPr/>
        </p:nvSpPr>
        <p:spPr>
          <a:xfrm rot="5400000">
            <a:off x="9024310" y="4917741"/>
            <a:ext cx="124753" cy="84496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F7A5284C-7A2E-4676-9A33-548B1C22E7AD}"/>
              </a:ext>
            </a:extLst>
          </p:cNvPr>
          <p:cNvSpPr/>
          <p:nvPr/>
        </p:nvSpPr>
        <p:spPr>
          <a:xfrm>
            <a:off x="4806462" y="5531288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54FEB8DB-121D-40B7-A09D-808A6F9A6339}"/>
              </a:ext>
            </a:extLst>
          </p:cNvPr>
          <p:cNvSpPr/>
          <p:nvPr/>
        </p:nvSpPr>
        <p:spPr>
          <a:xfrm>
            <a:off x="9779339" y="5582649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CF846A2-C872-482E-847F-309D934D9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29"/>
    </mc:Choice>
    <mc:Fallback xmlns="">
      <p:transition spd="slow" advTm="23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654756"/>
            <a:ext cx="98213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Ke snížení počtu možností pro vyšetření asociativity nám pomohou tato pomocná pravidla: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highlight>
                  <a:srgbClr val="C0C0C0"/>
                </a:highlight>
              </a:rPr>
              <a:t>Jestliže alespoň jeden z prvků </a:t>
            </a:r>
            <a:r>
              <a:rPr lang="cs-CZ" sz="2000" i="1" dirty="0">
                <a:highlight>
                  <a:srgbClr val="C0C0C0"/>
                </a:highlight>
              </a:rPr>
              <a:t>a</a:t>
            </a:r>
            <a:r>
              <a:rPr lang="cs-CZ" sz="2000" dirty="0">
                <a:highlight>
                  <a:srgbClr val="C0C0C0"/>
                </a:highlight>
              </a:rPr>
              <a:t>, </a:t>
            </a:r>
            <a:r>
              <a:rPr lang="cs-CZ" sz="2000" i="1" dirty="0">
                <a:highlight>
                  <a:srgbClr val="C0C0C0"/>
                </a:highlight>
              </a:rPr>
              <a:t>b</a:t>
            </a:r>
            <a:r>
              <a:rPr lang="cs-CZ" sz="2000" dirty="0">
                <a:highlight>
                  <a:srgbClr val="C0C0C0"/>
                </a:highlight>
              </a:rPr>
              <a:t>, </a:t>
            </a:r>
            <a:r>
              <a:rPr lang="cs-CZ" sz="2000" i="1" dirty="0">
                <a:highlight>
                  <a:srgbClr val="C0C0C0"/>
                </a:highlight>
              </a:rPr>
              <a:t>c</a:t>
            </a:r>
            <a:r>
              <a:rPr lang="cs-CZ" sz="2000" dirty="0">
                <a:highlight>
                  <a:srgbClr val="C0C0C0"/>
                </a:highlight>
              </a:rPr>
              <a:t> </a:t>
            </a:r>
            <a:r>
              <a:rPr lang="cs-CZ" sz="2000" dirty="0">
                <a:highlight>
                  <a:srgbClr val="C0C0C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cs-CZ" sz="2000" dirty="0">
                <a:highlight>
                  <a:srgbClr val="C0C0C0"/>
                </a:highlight>
              </a:rPr>
              <a:t>M</a:t>
            </a:r>
            <a:r>
              <a:rPr lang="cs-CZ" sz="2000" dirty="0">
                <a:highlight>
                  <a:srgbClr val="C0C0C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highlight>
                  <a:srgbClr val="C0C0C0"/>
                </a:highlight>
              </a:rPr>
              <a:t>je neutrálním prvkem množiny M vzhledem k operaci </a:t>
            </a:r>
            <a:r>
              <a:rPr lang="cs-CZ" sz="2000" i="1" dirty="0">
                <a:highlight>
                  <a:srgbClr val="C0C0C0"/>
                </a:highlight>
              </a:rPr>
              <a:t>○</a:t>
            </a:r>
            <a:r>
              <a:rPr lang="cs-CZ" sz="2000" dirty="0">
                <a:highlight>
                  <a:srgbClr val="C0C0C0"/>
                </a:highlight>
              </a:rPr>
              <a:t> pak trojice </a:t>
            </a:r>
            <a:r>
              <a:rPr lang="cs-CZ" sz="2000" i="1" u="sng" dirty="0" err="1">
                <a:highlight>
                  <a:srgbClr val="C0C0C0"/>
                </a:highlight>
              </a:rPr>
              <a:t>abc</a:t>
            </a:r>
            <a:r>
              <a:rPr lang="cs-CZ" sz="2000" u="sng" dirty="0">
                <a:highlight>
                  <a:srgbClr val="C0C0C0"/>
                </a:highlight>
              </a:rPr>
              <a:t> </a:t>
            </a:r>
            <a:r>
              <a:rPr lang="cs-CZ" sz="2000" dirty="0">
                <a:highlight>
                  <a:srgbClr val="C0C0C0"/>
                </a:highlight>
              </a:rPr>
              <a:t>splňuje asociativnost operace </a:t>
            </a:r>
            <a:r>
              <a:rPr lang="cs-CZ" sz="2000" i="1" dirty="0">
                <a:highlight>
                  <a:srgbClr val="C0C0C0"/>
                </a:highlight>
              </a:rPr>
              <a:t>○</a:t>
            </a:r>
            <a:r>
              <a:rPr lang="cs-CZ" sz="2000" dirty="0">
                <a:highlight>
                  <a:srgbClr val="C0C0C0"/>
                </a:highlight>
              </a:rPr>
              <a:t> v množině M.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highlight>
                  <a:srgbClr val="00FFFF"/>
                </a:highlight>
              </a:rPr>
              <a:t>Jestliže operace </a:t>
            </a:r>
            <a:r>
              <a:rPr lang="cs-CZ" sz="2000" i="1" dirty="0">
                <a:highlight>
                  <a:srgbClr val="00FFFF"/>
                </a:highlight>
              </a:rPr>
              <a:t>○</a:t>
            </a:r>
            <a:r>
              <a:rPr lang="cs-CZ" sz="2000" dirty="0">
                <a:highlight>
                  <a:srgbClr val="00FFFF"/>
                </a:highlight>
              </a:rPr>
              <a:t> je v množině M komutativní, pak každá trojice </a:t>
            </a:r>
            <a:r>
              <a:rPr lang="cs-CZ" sz="2000" i="1" u="sng" dirty="0" err="1">
                <a:highlight>
                  <a:srgbClr val="00FFFF"/>
                </a:highlight>
              </a:rPr>
              <a:t>aaa</a:t>
            </a:r>
            <a:r>
              <a:rPr lang="cs-CZ" sz="2000" i="1" u="sng" dirty="0">
                <a:highlight>
                  <a:srgbClr val="00FFFF"/>
                </a:highlight>
              </a:rPr>
              <a:t> </a:t>
            </a:r>
            <a:r>
              <a:rPr lang="cs-CZ" sz="2000" dirty="0">
                <a:highlight>
                  <a:srgbClr val="00FFFF"/>
                </a:highlight>
              </a:rPr>
              <a:t>splňuje asociativnost operace </a:t>
            </a:r>
            <a:r>
              <a:rPr lang="cs-CZ" sz="2000" i="1" dirty="0">
                <a:highlight>
                  <a:srgbClr val="00FFFF"/>
                </a:highlight>
              </a:rPr>
              <a:t>○ </a:t>
            </a:r>
            <a:r>
              <a:rPr lang="cs-CZ" sz="2000" dirty="0">
                <a:highlight>
                  <a:srgbClr val="00FFFF"/>
                </a:highlight>
              </a:rPr>
              <a:t>v množině M.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highlight>
                  <a:srgbClr val="FFFF00"/>
                </a:highlight>
              </a:rPr>
              <a:t>Jestliže alespoň jeden z prvků </a:t>
            </a:r>
            <a:r>
              <a:rPr lang="cs-CZ" sz="2000" i="1" dirty="0">
                <a:highlight>
                  <a:srgbClr val="FFFF00"/>
                </a:highlight>
              </a:rPr>
              <a:t>a</a:t>
            </a:r>
            <a:r>
              <a:rPr lang="cs-CZ" sz="2000" dirty="0">
                <a:highlight>
                  <a:srgbClr val="FFFF00"/>
                </a:highlight>
              </a:rPr>
              <a:t>, </a:t>
            </a:r>
            <a:r>
              <a:rPr lang="cs-CZ" sz="2000" i="1" dirty="0">
                <a:highlight>
                  <a:srgbClr val="FFFF00"/>
                </a:highlight>
              </a:rPr>
              <a:t>b</a:t>
            </a:r>
            <a:r>
              <a:rPr lang="cs-CZ" sz="2000" dirty="0">
                <a:highlight>
                  <a:srgbClr val="FFFF00"/>
                </a:highlight>
              </a:rPr>
              <a:t>, </a:t>
            </a:r>
            <a:r>
              <a:rPr lang="cs-CZ" sz="2000" i="1" dirty="0">
                <a:highlight>
                  <a:srgbClr val="FFFF00"/>
                </a:highlight>
              </a:rPr>
              <a:t>c</a:t>
            </a:r>
            <a:r>
              <a:rPr lang="cs-CZ" sz="2000" dirty="0">
                <a:highlight>
                  <a:srgbClr val="FFFF00"/>
                </a:highlight>
              </a:rPr>
              <a:t> </a:t>
            </a:r>
            <a:r>
              <a:rPr lang="cs-CZ" sz="2000" dirty="0">
                <a:highlight>
                  <a:srgbClr val="FFFF0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cs-CZ" sz="2000" dirty="0">
                <a:highlight>
                  <a:srgbClr val="FFFF00"/>
                </a:highlight>
              </a:rPr>
              <a:t>M</a:t>
            </a:r>
            <a:r>
              <a:rPr lang="cs-CZ" sz="2000" dirty="0">
                <a:highlight>
                  <a:srgbClr val="FFFF0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>
                <a:highlight>
                  <a:srgbClr val="FFFF00"/>
                </a:highlight>
              </a:rPr>
              <a:t>je agresívním prvkem množiny M vzhledem k operaci </a:t>
            </a:r>
            <a:r>
              <a:rPr lang="cs-CZ" sz="2000" i="1" dirty="0">
                <a:highlight>
                  <a:srgbClr val="FFFF00"/>
                </a:highlight>
              </a:rPr>
              <a:t>○, </a:t>
            </a:r>
            <a:r>
              <a:rPr lang="cs-CZ" sz="2000" dirty="0">
                <a:highlight>
                  <a:srgbClr val="FFFF00"/>
                </a:highlight>
              </a:rPr>
              <a:t>pak trojice </a:t>
            </a:r>
            <a:r>
              <a:rPr lang="cs-CZ" sz="2000" i="1" u="sng" dirty="0" err="1">
                <a:highlight>
                  <a:srgbClr val="FFFF00"/>
                </a:highlight>
              </a:rPr>
              <a:t>abc</a:t>
            </a:r>
            <a:r>
              <a:rPr lang="cs-CZ" sz="2000" u="sng" dirty="0">
                <a:highlight>
                  <a:srgbClr val="FFFF00"/>
                </a:highlight>
              </a:rPr>
              <a:t> </a:t>
            </a:r>
            <a:r>
              <a:rPr lang="cs-CZ" sz="2000" dirty="0">
                <a:highlight>
                  <a:srgbClr val="FFFF00"/>
                </a:highlight>
              </a:rPr>
              <a:t>splňuje asociativnost operace </a:t>
            </a:r>
            <a:r>
              <a:rPr lang="cs-CZ" sz="2000" i="1" dirty="0">
                <a:highlight>
                  <a:srgbClr val="FFFF00"/>
                </a:highlight>
              </a:rPr>
              <a:t>○</a:t>
            </a:r>
            <a:r>
              <a:rPr lang="cs-CZ" sz="2000" dirty="0">
                <a:highlight>
                  <a:srgbClr val="FFFF00"/>
                </a:highlight>
              </a:rPr>
              <a:t> v množině M.</a:t>
            </a:r>
          </a:p>
          <a:p>
            <a:pPr marL="457200" indent="-457200">
              <a:buFont typeface="+mj-lt"/>
              <a:buAutoNum type="arabicPeriod"/>
            </a:pPr>
            <a:endParaRPr lang="cs-CZ" sz="2000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6172D0C-37E3-4893-9FDD-719731CAAFE3}"/>
              </a:ext>
            </a:extLst>
          </p:cNvPr>
          <p:cNvSpPr/>
          <p:nvPr/>
        </p:nvSpPr>
        <p:spPr>
          <a:xfrm>
            <a:off x="5946083" y="5647527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graphicFrame>
        <p:nvGraphicFramePr>
          <p:cNvPr id="16" name="Tabulka 2">
            <a:extLst>
              <a:ext uri="{FF2B5EF4-FFF2-40B4-BE49-F238E27FC236}">
                <a16:creationId xmlns:a16="http://schemas.microsoft.com/office/drawing/2014/main" id="{E3B35540-5E52-4EBB-9AE7-D616124A5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392439"/>
              </p:ext>
            </p:extLst>
          </p:nvPr>
        </p:nvGraphicFramePr>
        <p:xfrm>
          <a:off x="5874582" y="3377924"/>
          <a:ext cx="5302287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143">
                  <a:extLst>
                    <a:ext uri="{9D8B030D-6E8A-4147-A177-3AD203B41FA5}">
                      <a16:colId xmlns:a16="http://schemas.microsoft.com/office/drawing/2014/main" val="67564113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49149564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417196828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963730556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768164867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21555449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113784435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93985002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831870339"/>
                    </a:ext>
                  </a:extLst>
                </a:gridCol>
              </a:tblGrid>
              <a:tr h="537187">
                <a:tc>
                  <a:txBody>
                    <a:bodyPr/>
                    <a:lstStyle/>
                    <a:p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3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aab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aba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baa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abb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bab</a:t>
                      </a: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760609"/>
                  </a:ext>
                </a:extLst>
              </a:tr>
              <a:tr h="490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</a:t>
                      </a: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</a:t>
                      </a: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</a:t>
                      </a: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50352"/>
                  </a:ext>
                </a:extLst>
              </a:tr>
              <a:tr h="490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3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786552"/>
                  </a:ext>
                </a:extLst>
              </a:tr>
            </a:tbl>
          </a:graphicData>
        </a:graphic>
      </p:graphicFrame>
      <p:graphicFrame>
        <p:nvGraphicFramePr>
          <p:cNvPr id="19" name="Tabulka 11">
            <a:extLst>
              <a:ext uri="{FF2B5EF4-FFF2-40B4-BE49-F238E27FC236}">
                <a16:creationId xmlns:a16="http://schemas.microsoft.com/office/drawing/2014/main" id="{13A6880A-C7D8-4162-9C51-2B46BC452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73116"/>
              </p:ext>
            </p:extLst>
          </p:nvPr>
        </p:nvGraphicFramePr>
        <p:xfrm>
          <a:off x="1384599" y="3209301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5FFE3DD7-3BDD-492E-B01C-70E4AAD2ED82}"/>
              </a:ext>
            </a:extLst>
          </p:cNvPr>
          <p:cNvSpPr/>
          <p:nvPr/>
        </p:nvSpPr>
        <p:spPr>
          <a:xfrm>
            <a:off x="1124253" y="5216269"/>
            <a:ext cx="43973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</a:rPr>
              <a:t>1</a:t>
            </a:r>
            <a:r>
              <a:rPr lang="cs-CZ" sz="2000" b="1" dirty="0">
                <a:latin typeface="Times New Roman" panose="02020603050405020304" pitchFamily="18" charset="0"/>
              </a:rPr>
              <a:t>. e = c </a:t>
            </a:r>
            <a:r>
              <a:rPr lang="cs-CZ" dirty="0"/>
              <a:t>(neutrální prvek)</a:t>
            </a:r>
          </a:p>
          <a:p>
            <a:r>
              <a:rPr lang="cs-CZ" sz="2000" dirty="0">
                <a:latin typeface="Times New Roman" panose="02020603050405020304" pitchFamily="18" charset="0"/>
              </a:rPr>
              <a:t>2.  </a:t>
            </a:r>
            <a:r>
              <a:rPr lang="cs-CZ" b="1" u="sng" dirty="0">
                <a:latin typeface="Times New Roman" panose="02020603050405020304" pitchFamily="18" charset="0"/>
              </a:rPr>
              <a:t>K</a:t>
            </a:r>
            <a:r>
              <a:rPr lang="cs-CZ" b="1" dirty="0">
                <a:latin typeface="Times New Roman" panose="02020603050405020304" pitchFamily="18" charset="0"/>
              </a:rPr>
              <a:t> </a:t>
            </a:r>
            <a:endParaRPr lang="cs-CZ" dirty="0"/>
          </a:p>
          <a:p>
            <a:r>
              <a:rPr lang="cs-CZ" dirty="0"/>
              <a:t>3. agresivní prvek neexistuje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F038631-A622-4E9C-8D67-CA5E2931D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26C1BC0-3EF0-4F7B-8BD8-76FA09CE42A9}"/>
              </a:ext>
            </a:extLst>
          </p:cNvPr>
          <p:cNvSpPr/>
          <p:nvPr/>
        </p:nvSpPr>
        <p:spPr>
          <a:xfrm>
            <a:off x="797764" y="3209301"/>
            <a:ext cx="434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</a:rPr>
              <a:t>d) 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83"/>
    </mc:Choice>
    <mc:Fallback xmlns="">
      <p:transition spd="slow" advTm="27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654756"/>
            <a:ext cx="98213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Zůstalo celkem 6 trojic: </a:t>
            </a:r>
            <a:r>
              <a:rPr lang="cs-CZ" sz="2000" i="1" dirty="0" err="1">
                <a:highlight>
                  <a:srgbClr val="FFFFFF"/>
                </a:highlight>
              </a:rPr>
              <a:t>aab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aba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baa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abb</a:t>
            </a:r>
            <a:r>
              <a:rPr lang="cs-CZ" sz="2000" i="1" dirty="0">
                <a:highlight>
                  <a:srgbClr val="FFFFFF"/>
                </a:highlight>
              </a:rPr>
              <a:t>, bab, </a:t>
            </a:r>
            <a:r>
              <a:rPr lang="cs-CZ" sz="2000" i="1" dirty="0" err="1">
                <a:highlight>
                  <a:srgbClr val="FFFFFF"/>
                </a:highlight>
              </a:rPr>
              <a:t>bba</a:t>
            </a:r>
            <a:r>
              <a:rPr lang="cs-CZ" sz="2000" dirty="0"/>
              <a:t>, u kterých je třeba vyšetřit asociativitu dle definice, tj. 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/>
              <a:t>a, b, c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M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a ○ b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○ c = a ○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b ○ c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cs-CZ" sz="2000" dirty="0">
                <a:latin typeface="Times New Roman" panose="02020603050405020304" pitchFamily="18" charset="0"/>
              </a:rPr>
              <a:t> </a:t>
            </a:r>
          </a:p>
          <a:p>
            <a:endParaRPr lang="cs-CZ" sz="2000" dirty="0">
              <a:latin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</a:rPr>
              <a:t>d) 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000" dirty="0">
              <a:highlight>
                <a:srgbClr val="FFFFFF"/>
              </a:highlight>
            </a:endParaRPr>
          </a:p>
          <a:p>
            <a:pPr marL="457200" indent="-457200">
              <a:buFont typeface="+mj-lt"/>
              <a:buAutoNum type="arabicPeriod"/>
            </a:pPr>
            <a:endParaRPr lang="cs-CZ" sz="2000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6172D0C-37E3-4893-9FDD-719731CAAFE3}"/>
              </a:ext>
            </a:extLst>
          </p:cNvPr>
          <p:cNvSpPr/>
          <p:nvPr/>
        </p:nvSpPr>
        <p:spPr>
          <a:xfrm>
            <a:off x="5946083" y="5647527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graphicFrame>
        <p:nvGraphicFramePr>
          <p:cNvPr id="16" name="Tabulka 2">
            <a:extLst>
              <a:ext uri="{FF2B5EF4-FFF2-40B4-BE49-F238E27FC236}">
                <a16:creationId xmlns:a16="http://schemas.microsoft.com/office/drawing/2014/main" id="{E3B35540-5E52-4EBB-9AE7-D616124A5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792562"/>
              </p:ext>
            </p:extLst>
          </p:nvPr>
        </p:nvGraphicFramePr>
        <p:xfrm>
          <a:off x="4432644" y="1473284"/>
          <a:ext cx="5192001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889">
                  <a:extLst>
                    <a:ext uri="{9D8B030D-6E8A-4147-A177-3AD203B41FA5}">
                      <a16:colId xmlns:a16="http://schemas.microsoft.com/office/drawing/2014/main" val="675641130"/>
                    </a:ext>
                  </a:extLst>
                </a:gridCol>
                <a:gridCol w="576889">
                  <a:extLst>
                    <a:ext uri="{9D8B030D-6E8A-4147-A177-3AD203B41FA5}">
                      <a16:colId xmlns:a16="http://schemas.microsoft.com/office/drawing/2014/main" val="2491495640"/>
                    </a:ext>
                  </a:extLst>
                </a:gridCol>
                <a:gridCol w="576889">
                  <a:extLst>
                    <a:ext uri="{9D8B030D-6E8A-4147-A177-3AD203B41FA5}">
                      <a16:colId xmlns:a16="http://schemas.microsoft.com/office/drawing/2014/main" val="417196828"/>
                    </a:ext>
                  </a:extLst>
                </a:gridCol>
                <a:gridCol w="576889">
                  <a:extLst>
                    <a:ext uri="{9D8B030D-6E8A-4147-A177-3AD203B41FA5}">
                      <a16:colId xmlns:a16="http://schemas.microsoft.com/office/drawing/2014/main" val="2963730556"/>
                    </a:ext>
                  </a:extLst>
                </a:gridCol>
                <a:gridCol w="576889">
                  <a:extLst>
                    <a:ext uri="{9D8B030D-6E8A-4147-A177-3AD203B41FA5}">
                      <a16:colId xmlns:a16="http://schemas.microsoft.com/office/drawing/2014/main" val="768164867"/>
                    </a:ext>
                  </a:extLst>
                </a:gridCol>
                <a:gridCol w="576889">
                  <a:extLst>
                    <a:ext uri="{9D8B030D-6E8A-4147-A177-3AD203B41FA5}">
                      <a16:colId xmlns:a16="http://schemas.microsoft.com/office/drawing/2014/main" val="2215554490"/>
                    </a:ext>
                  </a:extLst>
                </a:gridCol>
                <a:gridCol w="576889">
                  <a:extLst>
                    <a:ext uri="{9D8B030D-6E8A-4147-A177-3AD203B41FA5}">
                      <a16:colId xmlns:a16="http://schemas.microsoft.com/office/drawing/2014/main" val="3113784435"/>
                    </a:ext>
                  </a:extLst>
                </a:gridCol>
                <a:gridCol w="576889">
                  <a:extLst>
                    <a:ext uri="{9D8B030D-6E8A-4147-A177-3AD203B41FA5}">
                      <a16:colId xmlns:a16="http://schemas.microsoft.com/office/drawing/2014/main" val="939850020"/>
                    </a:ext>
                  </a:extLst>
                </a:gridCol>
                <a:gridCol w="576889">
                  <a:extLst>
                    <a:ext uri="{9D8B030D-6E8A-4147-A177-3AD203B41FA5}">
                      <a16:colId xmlns:a16="http://schemas.microsoft.com/office/drawing/2014/main" val="3831870339"/>
                    </a:ext>
                  </a:extLst>
                </a:gridCol>
              </a:tblGrid>
              <a:tr h="642984">
                <a:tc>
                  <a:txBody>
                    <a:bodyPr/>
                    <a:lstStyle/>
                    <a:p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3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aab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aba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baa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abb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bab</a:t>
                      </a: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C0C0C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760609"/>
                  </a:ext>
                </a:extLst>
              </a:tr>
              <a:tr h="642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</a:t>
                      </a: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</a:t>
                      </a: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</a:t>
                      </a: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50352"/>
                  </a:ext>
                </a:extLst>
              </a:tr>
              <a:tr h="6429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3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786552"/>
                  </a:ext>
                </a:extLst>
              </a:tr>
            </a:tbl>
          </a:graphicData>
        </a:graphic>
      </p:graphicFrame>
      <p:graphicFrame>
        <p:nvGraphicFramePr>
          <p:cNvPr id="19" name="Tabulka 11">
            <a:extLst>
              <a:ext uri="{FF2B5EF4-FFF2-40B4-BE49-F238E27FC236}">
                <a16:creationId xmlns:a16="http://schemas.microsoft.com/office/drawing/2014/main" id="{13A6880A-C7D8-4162-9C51-2B46BC452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294130"/>
              </p:ext>
            </p:extLst>
          </p:nvPr>
        </p:nvGraphicFramePr>
        <p:xfrm>
          <a:off x="1330822" y="1580669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DEEC0422-4F9E-4E1A-9B23-8EC2F6995977}"/>
              </a:ext>
            </a:extLst>
          </p:cNvPr>
          <p:cNvSpPr/>
          <p:nvPr/>
        </p:nvSpPr>
        <p:spPr>
          <a:xfrm>
            <a:off x="490032" y="3822852"/>
            <a:ext cx="33410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err="1"/>
              <a:t>aab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a ○ a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b  =  a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a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 </a:t>
            </a:r>
            <a:r>
              <a:rPr lang="cs-CZ" i="1" dirty="0">
                <a:highlight>
                  <a:srgbClr val="FFFFFF"/>
                </a:highlight>
              </a:rPr>
              <a:t> b ○ b =  a ○ c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a = a</a:t>
            </a:r>
            <a:r>
              <a:rPr lang="cs-CZ" i="1" dirty="0"/>
              <a:t>      </a:t>
            </a:r>
            <a:r>
              <a:rPr lang="cs-CZ" b="1" i="1" dirty="0" err="1"/>
              <a:t>A</a:t>
            </a:r>
            <a:r>
              <a:rPr lang="cs-CZ" i="1" dirty="0"/>
              <a:t> </a:t>
            </a:r>
          </a:p>
          <a:p>
            <a:r>
              <a:rPr lang="cs-CZ" i="1" dirty="0" err="1"/>
              <a:t>aba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a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a  =  a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a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 </a:t>
            </a:r>
            <a:r>
              <a:rPr lang="cs-CZ" i="1" dirty="0">
                <a:highlight>
                  <a:srgbClr val="FFFFFF"/>
                </a:highlight>
              </a:rPr>
              <a:t> c ○ a =  a ○ c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a = a</a:t>
            </a:r>
            <a:r>
              <a:rPr lang="cs-CZ" i="1" dirty="0"/>
              <a:t>      </a:t>
            </a:r>
            <a:r>
              <a:rPr lang="cs-CZ" b="1" i="1" dirty="0" err="1"/>
              <a:t>A</a:t>
            </a:r>
            <a:r>
              <a:rPr lang="cs-CZ" i="1" dirty="0"/>
              <a:t> </a:t>
            </a:r>
          </a:p>
          <a:p>
            <a:r>
              <a:rPr lang="cs-CZ" i="1" dirty="0" err="1"/>
              <a:t>baa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a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a  =  b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a ○ a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 </a:t>
            </a:r>
            <a:r>
              <a:rPr lang="cs-CZ" i="1" dirty="0">
                <a:highlight>
                  <a:srgbClr val="FFFFFF"/>
                </a:highlight>
              </a:rPr>
              <a:t> c ○ a =  b ○ b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a = a</a:t>
            </a:r>
            <a:r>
              <a:rPr lang="cs-CZ" i="1" dirty="0"/>
              <a:t>      </a:t>
            </a:r>
            <a:r>
              <a:rPr lang="cs-CZ" b="1" i="1" dirty="0" err="1"/>
              <a:t>A</a:t>
            </a:r>
            <a:r>
              <a:rPr lang="cs-CZ" i="1" dirty="0"/>
              <a:t> </a:t>
            </a:r>
          </a:p>
          <a:p>
            <a:endParaRPr lang="cs-CZ" i="1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16D342C2-2130-46C3-A2AB-D55BAC0235D2}"/>
              </a:ext>
            </a:extLst>
          </p:cNvPr>
          <p:cNvSpPr/>
          <p:nvPr/>
        </p:nvSpPr>
        <p:spPr>
          <a:xfrm>
            <a:off x="3153783" y="4419600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97A0F36F-D443-4248-B866-39EB51B05089}"/>
              </a:ext>
            </a:extLst>
          </p:cNvPr>
          <p:cNvSpPr/>
          <p:nvPr/>
        </p:nvSpPr>
        <p:spPr>
          <a:xfrm>
            <a:off x="3153783" y="5239839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D71EAD2A-53CE-4F56-90A4-1B461A7854D5}"/>
              </a:ext>
            </a:extLst>
          </p:cNvPr>
          <p:cNvSpPr/>
          <p:nvPr/>
        </p:nvSpPr>
        <p:spPr>
          <a:xfrm>
            <a:off x="3153783" y="6060078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EF7444E-0064-4318-8C36-E4B365218D26}"/>
              </a:ext>
            </a:extLst>
          </p:cNvPr>
          <p:cNvSpPr/>
          <p:nvPr/>
        </p:nvSpPr>
        <p:spPr>
          <a:xfrm>
            <a:off x="4101474" y="3852353"/>
            <a:ext cx="33410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err="1"/>
              <a:t>abb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a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b  =  a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 </a:t>
            </a:r>
            <a:r>
              <a:rPr lang="cs-CZ" i="1" dirty="0">
                <a:highlight>
                  <a:srgbClr val="FFFFFF"/>
                </a:highlight>
              </a:rPr>
              <a:t> c ○ b =  a ○ a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b = b</a:t>
            </a:r>
            <a:r>
              <a:rPr lang="cs-CZ" i="1" dirty="0"/>
              <a:t>      </a:t>
            </a:r>
            <a:r>
              <a:rPr lang="cs-CZ" b="1" i="1" dirty="0"/>
              <a:t>A</a:t>
            </a:r>
            <a:r>
              <a:rPr lang="cs-CZ" i="1" dirty="0"/>
              <a:t> </a:t>
            </a:r>
          </a:p>
          <a:p>
            <a:r>
              <a:rPr lang="cs-CZ" i="1" dirty="0"/>
              <a:t>bab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a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b  =  b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a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 </a:t>
            </a:r>
            <a:r>
              <a:rPr lang="cs-CZ" i="1" dirty="0">
                <a:highlight>
                  <a:srgbClr val="FFFFFF"/>
                </a:highlight>
              </a:rPr>
              <a:t> c ○ b =  b ○ c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b = b</a:t>
            </a:r>
            <a:r>
              <a:rPr lang="cs-CZ" i="1" dirty="0"/>
              <a:t>      </a:t>
            </a:r>
            <a:r>
              <a:rPr lang="cs-CZ" b="1" i="1" dirty="0"/>
              <a:t>A</a:t>
            </a:r>
            <a:r>
              <a:rPr lang="cs-CZ" i="1" dirty="0"/>
              <a:t> </a:t>
            </a:r>
          </a:p>
          <a:p>
            <a:r>
              <a:rPr lang="cs-CZ" i="1" dirty="0" err="1"/>
              <a:t>bba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a  =  b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a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 </a:t>
            </a:r>
            <a:r>
              <a:rPr lang="cs-CZ" i="1" dirty="0">
                <a:highlight>
                  <a:srgbClr val="FFFFFF"/>
                </a:highlight>
              </a:rPr>
              <a:t> a ○ a =  b ○ c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b = b</a:t>
            </a:r>
            <a:r>
              <a:rPr lang="cs-CZ" i="1" dirty="0"/>
              <a:t>      </a:t>
            </a:r>
            <a:r>
              <a:rPr lang="cs-CZ" b="1" i="1" dirty="0"/>
              <a:t>A</a:t>
            </a:r>
            <a:r>
              <a:rPr lang="cs-CZ" i="1" dirty="0"/>
              <a:t> </a:t>
            </a:r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9FFD5611-65C6-4C05-84B5-964565E7DE76}"/>
              </a:ext>
            </a:extLst>
          </p:cNvPr>
          <p:cNvSpPr/>
          <p:nvPr/>
        </p:nvSpPr>
        <p:spPr>
          <a:xfrm>
            <a:off x="6779668" y="4419600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id="{92537C20-DF6C-4CCD-8AF9-EA6270EC9EC8}"/>
              </a:ext>
            </a:extLst>
          </p:cNvPr>
          <p:cNvSpPr/>
          <p:nvPr/>
        </p:nvSpPr>
        <p:spPr>
          <a:xfrm>
            <a:off x="6778509" y="5254013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1446ACBA-3BC9-4C0C-A747-6EB71068F0F3}"/>
              </a:ext>
            </a:extLst>
          </p:cNvPr>
          <p:cNvSpPr/>
          <p:nvPr/>
        </p:nvSpPr>
        <p:spPr>
          <a:xfrm>
            <a:off x="6778508" y="6044751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BC529C82-6F5E-4573-A6D0-BB277BF14A95}"/>
                  </a:ext>
                </a:extLst>
              </p:cNvPr>
              <p:cNvSpPr/>
              <p:nvPr/>
            </p:nvSpPr>
            <p:spPr>
              <a:xfrm>
                <a:off x="7712916" y="3736170"/>
                <a:ext cx="4337538" cy="3822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000" b="1" u="sng" dirty="0">
                    <a:latin typeface="Times New Roman" panose="02020603050405020304" pitchFamily="18" charset="0"/>
                  </a:rPr>
                  <a:t>ND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A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K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EI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ZR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e = c </a:t>
                </a:r>
                <a:r>
                  <a:rPr lang="cs-CZ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b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b="1" i="1" dirty="0">
                    <a:latin typeface="Book Antiqua" panose="02040602050305030304" pitchFamily="18" charset="0"/>
                  </a:rPr>
                  <a:t>a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c</a:t>
                </a:r>
              </a:p>
              <a:p>
                <a:r>
                  <a:rPr lang="cs-CZ" dirty="0"/>
                  <a:t>agresivní prvek neexistuje</a:t>
                </a:r>
              </a:p>
              <a:p>
                <a:r>
                  <a:rPr lang="cs-CZ" b="1" dirty="0"/>
                  <a:t>(M, </a:t>
                </a:r>
                <a:r>
                  <a:rPr lang="cs-CZ" b="1" i="1" dirty="0"/>
                  <a:t>○</a:t>
                </a:r>
                <a:r>
                  <a:rPr lang="cs-CZ" b="1" dirty="0"/>
                  <a:t>) komutativní grupa s vlastností ZR</a:t>
                </a: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BC529C82-6F5E-4573-A6D0-BB277BF14A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916" y="3736170"/>
                <a:ext cx="4337538" cy="3822713"/>
              </a:xfrm>
              <a:prstGeom prst="rect">
                <a:avLst/>
              </a:prstGeom>
              <a:blipFill>
                <a:blip r:embed="rId5"/>
                <a:stretch>
                  <a:fillRect l="-1404" t="-95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2D97525-CB76-494A-8A96-EC4DD3338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09"/>
    </mc:Choice>
    <mc:Fallback xmlns="">
      <p:transition spd="slow" advTm="14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5169225" y="1367015"/>
            <a:ext cx="641317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Pro určení asociativity využijeme pomocná pravidla:</a:t>
            </a:r>
          </a:p>
          <a:p>
            <a:pPr marL="342900" indent="-342900">
              <a:buAutoNum type="arabicPeriod"/>
            </a:pPr>
            <a:r>
              <a:rPr lang="cs-CZ" sz="2000" b="1" dirty="0"/>
              <a:t>EN</a:t>
            </a:r>
            <a:r>
              <a:rPr lang="cs-CZ" dirty="0"/>
              <a:t> ….. Toto pravidlo nevyužijeme</a:t>
            </a:r>
          </a:p>
          <a:p>
            <a:pPr marL="342900" indent="-342900">
              <a:buAutoNum type="arabicPeriod"/>
            </a:pPr>
            <a:r>
              <a:rPr lang="cs-CZ" sz="2000" dirty="0"/>
              <a:t>K </a:t>
            </a:r>
            <a:r>
              <a:rPr lang="cs-CZ" dirty="0"/>
              <a:t>………Toto pravidlo nevyužijeme</a:t>
            </a:r>
          </a:p>
          <a:p>
            <a:pPr marL="342900" indent="-342900">
              <a:buAutoNum type="arabicPeriod"/>
            </a:pPr>
            <a:r>
              <a:rPr lang="cs-CZ" b="1" u="sng" dirty="0"/>
              <a:t>AG</a:t>
            </a:r>
            <a:r>
              <a:rPr lang="cs-CZ" dirty="0"/>
              <a:t> …… pravidlo využijeme, </a:t>
            </a:r>
            <a:r>
              <a:rPr lang="cs-CZ" b="1" dirty="0">
                <a:latin typeface="Times New Roman" panose="02020603050405020304" pitchFamily="18" charset="0"/>
              </a:rPr>
              <a:t>g = a</a:t>
            </a:r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67828"/>
              </p:ext>
            </p:extLst>
          </p:nvPr>
        </p:nvGraphicFramePr>
        <p:xfrm>
          <a:off x="1388534" y="211209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1600200"/>
            <a:ext cx="2387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</a:rPr>
              <a:t>e)       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a, b, c</a:t>
            </a:r>
            <a:r>
              <a:rPr lang="en-US" sz="2000" b="1" dirty="0">
                <a:latin typeface="Times New Roman" panose="02020603050405020304" pitchFamily="18" charset="0"/>
              </a:rPr>
              <a:t>} </a:t>
            </a:r>
            <a:endParaRPr lang="cs-CZ" sz="2000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F03F2381-5DA3-4C11-AE1D-DDCFB748F731}"/>
              </a:ext>
            </a:extLst>
          </p:cNvPr>
          <p:cNvSpPr/>
          <p:nvPr/>
        </p:nvSpPr>
        <p:spPr>
          <a:xfrm>
            <a:off x="468924" y="4290764"/>
            <a:ext cx="43375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u="sng" dirty="0">
                <a:latin typeface="Times New Roman" panose="02020603050405020304" pitchFamily="18" charset="0"/>
              </a:rPr>
              <a:t>ND</a:t>
            </a:r>
            <a:r>
              <a:rPr lang="cs-CZ" sz="2000" b="1" dirty="0">
                <a:latin typeface="Times New Roman" panose="02020603050405020304" pitchFamily="18" charset="0"/>
              </a:rPr>
              <a:t>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sz="2000" b="1" dirty="0">
                <a:latin typeface="Times New Roman" panose="02020603050405020304" pitchFamily="18" charset="0"/>
              </a:rPr>
              <a:t>  A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sz="2000" b="1" dirty="0">
                <a:latin typeface="Times New Roman" panose="02020603050405020304" pitchFamily="18" charset="0"/>
              </a:rPr>
              <a:t>K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sz="2000" b="1" dirty="0">
                <a:latin typeface="Times New Roman" panose="02020603050405020304" pitchFamily="18" charset="0"/>
              </a:rPr>
              <a:t>   EN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sz="2000" b="1" dirty="0">
                <a:latin typeface="Times New Roman" panose="02020603050405020304" pitchFamily="18" charset="0"/>
              </a:rPr>
              <a:t>EI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sz="2000" b="1" dirty="0">
                <a:latin typeface="Times New Roman" panose="02020603050405020304" pitchFamily="18" charset="0"/>
              </a:rPr>
              <a:t>  ZR</a:t>
            </a:r>
          </a:p>
          <a:p>
            <a:r>
              <a:rPr lang="cs-CZ" sz="2000" b="1" dirty="0">
                <a:latin typeface="Times New Roman" panose="02020603050405020304" pitchFamily="18" charset="0"/>
              </a:rPr>
              <a:t> </a:t>
            </a:r>
          </a:p>
          <a:p>
            <a:r>
              <a:rPr lang="cs-CZ" sz="2000" b="1" dirty="0">
                <a:latin typeface="Times New Roman" panose="02020603050405020304" pitchFamily="18" charset="0"/>
              </a:rPr>
              <a:t>g = a </a:t>
            </a:r>
            <a:r>
              <a:rPr lang="cs-CZ" dirty="0"/>
              <a:t>(agresivní prvek)</a:t>
            </a:r>
          </a:p>
          <a:p>
            <a:endParaRPr lang="cs-CZ" dirty="0">
              <a:latin typeface="Times New Roman" panose="02020603050405020304" pitchFamily="18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endParaRPr lang="cs-CZ" sz="1600" i="1" dirty="0">
              <a:latin typeface="Lucida Calligraphy" panose="03010101010101010101" pitchFamily="66" charset="0"/>
            </a:endParaRPr>
          </a:p>
          <a:p>
            <a:endParaRPr lang="cs-CZ" dirty="0">
              <a:latin typeface="Times New Roman" panose="02020603050405020304" pitchFamily="18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endParaRPr lang="cs-CZ" dirty="0"/>
          </a:p>
          <a:p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6454006" y="5257800"/>
            <a:ext cx="43375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</a:t>
            </a:r>
          </a:p>
          <a:p>
            <a:r>
              <a:rPr lang="cs-CZ" sz="2000" dirty="0"/>
              <a:t>0     1        0       1       0</a:t>
            </a:r>
          </a:p>
          <a:p>
            <a:r>
              <a:rPr lang="cs-CZ" sz="2000" dirty="0"/>
              <a:t>1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C647DF9-28B4-43E3-9513-72C74B92E6D8}"/>
              </a:ext>
            </a:extLst>
          </p:cNvPr>
          <p:cNvSpPr/>
          <p:nvPr/>
        </p:nvSpPr>
        <p:spPr>
          <a:xfrm>
            <a:off x="7983416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F33DB29-F6C6-4714-8A8B-5A79F2F61F49}"/>
              </a:ext>
            </a:extLst>
          </p:cNvPr>
          <p:cNvSpPr/>
          <p:nvPr/>
        </p:nvSpPr>
        <p:spPr>
          <a:xfrm>
            <a:off x="6454006" y="5634517"/>
            <a:ext cx="316522" cy="35394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5FE8340-4C53-4EF8-BF8D-33429FA8B6BC}"/>
              </a:ext>
            </a:extLst>
          </p:cNvPr>
          <p:cNvSpPr/>
          <p:nvPr/>
        </p:nvSpPr>
        <p:spPr>
          <a:xfrm>
            <a:off x="6849434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604F54AC-1C35-457E-84C1-28E258143EB9}"/>
              </a:ext>
            </a:extLst>
          </p:cNvPr>
          <p:cNvSpPr/>
          <p:nvPr/>
        </p:nvSpPr>
        <p:spPr>
          <a:xfrm>
            <a:off x="6454006" y="5975591"/>
            <a:ext cx="316522" cy="3693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B4C5C53-0A4B-499F-BB45-1CD1C050B133}"/>
              </a:ext>
            </a:extLst>
          </p:cNvPr>
          <p:cNvSpPr/>
          <p:nvPr/>
        </p:nvSpPr>
        <p:spPr>
          <a:xfrm>
            <a:off x="1247608" y="4529693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6172D0C-37E3-4893-9FDD-719731CAAFE3}"/>
              </a:ext>
            </a:extLst>
          </p:cNvPr>
          <p:cNvSpPr/>
          <p:nvPr/>
        </p:nvSpPr>
        <p:spPr>
          <a:xfrm>
            <a:off x="5946083" y="5647527"/>
            <a:ext cx="639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CD0A9387-A73B-4286-ACC7-F6379384A987}"/>
              </a:ext>
            </a:extLst>
          </p:cNvPr>
          <p:cNvCxnSpPr>
            <a:cxnSpLocks/>
          </p:cNvCxnSpPr>
          <p:nvPr/>
        </p:nvCxnSpPr>
        <p:spPr>
          <a:xfrm flipV="1">
            <a:off x="1913790" y="432083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096578BD-B9EE-49E2-A7B0-821DCE00177F}"/>
              </a:ext>
            </a:extLst>
          </p:cNvPr>
          <p:cNvCxnSpPr>
            <a:cxnSpLocks/>
          </p:cNvCxnSpPr>
          <p:nvPr/>
        </p:nvCxnSpPr>
        <p:spPr>
          <a:xfrm flipV="1">
            <a:off x="2686656" y="431167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5AFE0C2-88D9-471A-9A5B-DA862E1EF531}"/>
              </a:ext>
            </a:extLst>
          </p:cNvPr>
          <p:cNvCxnSpPr>
            <a:cxnSpLocks/>
          </p:cNvCxnSpPr>
          <p:nvPr/>
        </p:nvCxnSpPr>
        <p:spPr>
          <a:xfrm flipV="1">
            <a:off x="3514888" y="4344673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EC020D6E-9C7D-405E-A738-39BA5E685AB2}"/>
              </a:ext>
            </a:extLst>
          </p:cNvPr>
          <p:cNvCxnSpPr>
            <a:cxnSpLocks/>
          </p:cNvCxnSpPr>
          <p:nvPr/>
        </p:nvCxnSpPr>
        <p:spPr>
          <a:xfrm flipV="1">
            <a:off x="4235735" y="430782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309CE1D8-E1ED-48A2-8950-302A8C59BE88}"/>
              </a:ext>
            </a:extLst>
          </p:cNvPr>
          <p:cNvCxnSpPr>
            <a:cxnSpLocks/>
          </p:cNvCxnSpPr>
          <p:nvPr/>
        </p:nvCxnSpPr>
        <p:spPr>
          <a:xfrm flipV="1">
            <a:off x="5533662" y="1927645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2DB9A8BA-A2CE-4130-AB27-CD379DCB5693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621694" y="4690874"/>
            <a:ext cx="4324389" cy="1279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DF52952D-543F-4C49-98AD-C5CF92CB9AE1}"/>
              </a:ext>
            </a:extLst>
          </p:cNvPr>
          <p:cNvCxnSpPr>
            <a:cxnSpLocks/>
          </p:cNvCxnSpPr>
          <p:nvPr/>
        </p:nvCxnSpPr>
        <p:spPr>
          <a:xfrm flipV="1">
            <a:off x="5580431" y="223515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ulka 2">
            <a:extLst>
              <a:ext uri="{FF2B5EF4-FFF2-40B4-BE49-F238E27FC236}">
                <a16:creationId xmlns:a16="http://schemas.microsoft.com/office/drawing/2014/main" id="{D251CCB4-FFBC-4ADD-965F-925EB1308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403475"/>
              </p:ext>
            </p:extLst>
          </p:nvPr>
        </p:nvGraphicFramePr>
        <p:xfrm>
          <a:off x="5478014" y="3160271"/>
          <a:ext cx="5302287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143">
                  <a:extLst>
                    <a:ext uri="{9D8B030D-6E8A-4147-A177-3AD203B41FA5}">
                      <a16:colId xmlns:a16="http://schemas.microsoft.com/office/drawing/2014/main" val="67564113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49149564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417196828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963730556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768164867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21555449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113784435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93985002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831870339"/>
                    </a:ext>
                  </a:extLst>
                </a:gridCol>
              </a:tblGrid>
              <a:tr h="650501">
                <a:tc>
                  <a:txBody>
                    <a:bodyPr/>
                    <a:lstStyle/>
                    <a:p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760609"/>
                  </a:ext>
                </a:extLst>
              </a:tr>
              <a:tr h="650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50352"/>
                  </a:ext>
                </a:extLst>
              </a:tr>
              <a:tr h="650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86552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765720-49BE-443A-B738-2F1DCBD76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27"/>
    </mc:Choice>
    <mc:Fallback xmlns="">
      <p:transition spd="slow" advTm="15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654756"/>
            <a:ext cx="98213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Zůstalo celkem 8 trojic: </a:t>
            </a:r>
            <a:r>
              <a:rPr lang="cs-CZ" sz="2000" i="1" dirty="0" err="1">
                <a:highlight>
                  <a:srgbClr val="FFFFFF"/>
                </a:highlight>
              </a:rPr>
              <a:t>bbb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bbc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bcb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cbb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bcc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cbc</a:t>
            </a:r>
            <a:r>
              <a:rPr lang="cs-CZ" sz="2000" dirty="0"/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ccb</a:t>
            </a:r>
            <a:r>
              <a:rPr lang="cs-CZ" sz="2000" i="1" dirty="0">
                <a:highlight>
                  <a:srgbClr val="FFFFFF"/>
                </a:highlight>
              </a:rPr>
              <a:t>, </a:t>
            </a:r>
            <a:r>
              <a:rPr lang="cs-CZ" sz="2000" i="1" dirty="0" err="1">
                <a:highlight>
                  <a:srgbClr val="FFFFFF"/>
                </a:highlight>
              </a:rPr>
              <a:t>ccc</a:t>
            </a:r>
            <a:r>
              <a:rPr lang="cs-CZ" sz="2000" i="1" dirty="0">
                <a:highlight>
                  <a:srgbClr val="FFFFFF"/>
                </a:highlight>
              </a:rPr>
              <a:t> </a:t>
            </a:r>
            <a:r>
              <a:rPr lang="cs-CZ" sz="2000" dirty="0"/>
              <a:t>u kterých je třeba vyšetřit asociativitu dle definice, tj. (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sz="2000" dirty="0"/>
              <a:t> </a:t>
            </a:r>
            <a:r>
              <a:rPr lang="cs-CZ" sz="2000" i="1" dirty="0"/>
              <a:t>a, b, c </a:t>
            </a:r>
            <a:r>
              <a:rPr lang="el-G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M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a ○ b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sz="2000" i="1" dirty="0"/>
              <a:t> ○ c = a ○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sz="2000" i="1" dirty="0"/>
              <a:t>b ○ c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cs-CZ" sz="2000" dirty="0">
                <a:latin typeface="Times New Roman" panose="02020603050405020304" pitchFamily="18" charset="0"/>
              </a:rPr>
              <a:t> </a:t>
            </a:r>
          </a:p>
          <a:p>
            <a:endParaRPr lang="cs-CZ" sz="2000" dirty="0">
              <a:latin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</a:rPr>
              <a:t>e)</a:t>
            </a:r>
            <a:endParaRPr lang="cs-CZ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2000" dirty="0">
              <a:highlight>
                <a:srgbClr val="FFFFFF"/>
              </a:highlight>
            </a:endParaRPr>
          </a:p>
          <a:p>
            <a:pPr marL="457200" indent="-457200">
              <a:buFont typeface="+mj-lt"/>
              <a:buAutoNum type="arabicPeriod"/>
            </a:pPr>
            <a:endParaRPr lang="cs-CZ" sz="2000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6172D0C-37E3-4893-9FDD-719731CAAFE3}"/>
              </a:ext>
            </a:extLst>
          </p:cNvPr>
          <p:cNvSpPr/>
          <p:nvPr/>
        </p:nvSpPr>
        <p:spPr>
          <a:xfrm>
            <a:off x="5946083" y="5647527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EEC0422-4F9E-4E1A-9B23-8EC2F6995977}"/>
              </a:ext>
            </a:extLst>
          </p:cNvPr>
          <p:cNvSpPr/>
          <p:nvPr/>
        </p:nvSpPr>
        <p:spPr>
          <a:xfrm>
            <a:off x="490032" y="3822852"/>
            <a:ext cx="33410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err="1"/>
              <a:t>bbb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b  =  b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 </a:t>
            </a:r>
            <a:r>
              <a:rPr lang="cs-CZ" i="1" dirty="0">
                <a:highlight>
                  <a:srgbClr val="FFFFFF"/>
                </a:highlight>
              </a:rPr>
              <a:t> b ○ b =  b ○ b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b = b</a:t>
            </a:r>
            <a:r>
              <a:rPr lang="cs-CZ" i="1" dirty="0"/>
              <a:t>      </a:t>
            </a:r>
            <a:r>
              <a:rPr lang="cs-CZ" b="1" i="1" dirty="0"/>
              <a:t>A</a:t>
            </a:r>
            <a:r>
              <a:rPr lang="cs-CZ" i="1" dirty="0"/>
              <a:t> </a:t>
            </a:r>
          </a:p>
          <a:p>
            <a:r>
              <a:rPr lang="cs-CZ" i="1" dirty="0" err="1"/>
              <a:t>bbc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b </a:t>
            </a:r>
            <a:r>
              <a:rPr lang="cs-CZ" i="1" dirty="0">
                <a:highlight>
                  <a:srgbClr val="FFFFFF"/>
                </a:highlight>
              </a:rPr>
              <a:t>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c  =  b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c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cs-CZ" i="1" dirty="0">
                <a:highlight>
                  <a:srgbClr val="FFFFFF"/>
                </a:highlight>
              </a:rPr>
              <a:t>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>
                <a:highlight>
                  <a:srgbClr val="FFFFFF"/>
                </a:highlight>
              </a:rPr>
              <a:t>○ c =  b ○ a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a = a</a:t>
            </a:r>
            <a:r>
              <a:rPr lang="cs-CZ" i="1" dirty="0"/>
              <a:t>      </a:t>
            </a:r>
            <a:r>
              <a:rPr lang="cs-CZ" b="1" i="1" dirty="0" err="1"/>
              <a:t>A</a:t>
            </a:r>
            <a:r>
              <a:rPr lang="cs-CZ" i="1" dirty="0"/>
              <a:t> </a:t>
            </a:r>
          </a:p>
          <a:p>
            <a:r>
              <a:rPr lang="cs-CZ" i="1" dirty="0" err="1"/>
              <a:t>bcb</a:t>
            </a:r>
            <a:r>
              <a:rPr lang="cs-CZ" i="1" dirty="0">
                <a:highlight>
                  <a:srgbClr val="FFFFFF"/>
                </a:highlight>
              </a:rPr>
              <a:t>: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b ○ c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>
                <a:highlight>
                  <a:srgbClr val="FFFFFF"/>
                </a:highlight>
              </a:rPr>
              <a:t> ○ b  =  b ○ 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highlight>
                  <a:srgbClr val="FFFFFF"/>
                </a:highlight>
              </a:rPr>
              <a:t>c ○ b</a:t>
            </a:r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cs-CZ" dirty="0">
                <a:highlight>
                  <a:srgbClr val="FFFFFF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	 </a:t>
            </a:r>
            <a:r>
              <a:rPr lang="cs-CZ" i="1" dirty="0">
                <a:highlight>
                  <a:srgbClr val="FFFFFF"/>
                </a:highlight>
              </a:rPr>
              <a:t> a ○ b =  b ○ b</a:t>
            </a:r>
          </a:p>
          <a:p>
            <a:r>
              <a:rPr lang="cs-CZ" i="1" dirty="0">
                <a:highlight>
                  <a:srgbClr val="FFFFFF"/>
                </a:highlight>
              </a:rPr>
              <a:t>                          </a:t>
            </a:r>
            <a:r>
              <a:rPr lang="cs-CZ" i="1" u="sng" dirty="0">
                <a:highlight>
                  <a:srgbClr val="FFFFFF"/>
                </a:highlight>
              </a:rPr>
              <a:t>a = b</a:t>
            </a:r>
            <a:r>
              <a:rPr lang="cs-CZ" i="1" dirty="0"/>
              <a:t>      </a:t>
            </a:r>
            <a:r>
              <a:rPr lang="cs-CZ" b="1" i="1" dirty="0"/>
              <a:t>A</a:t>
            </a:r>
            <a:r>
              <a:rPr lang="cs-CZ" i="1" dirty="0"/>
              <a:t> </a:t>
            </a:r>
          </a:p>
          <a:p>
            <a:endParaRPr lang="cs-CZ" i="1" dirty="0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16D342C2-2130-46C3-A2AB-D55BAC0235D2}"/>
              </a:ext>
            </a:extLst>
          </p:cNvPr>
          <p:cNvSpPr/>
          <p:nvPr/>
        </p:nvSpPr>
        <p:spPr>
          <a:xfrm>
            <a:off x="3153783" y="4419600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97A0F36F-D443-4248-B866-39EB51B05089}"/>
              </a:ext>
            </a:extLst>
          </p:cNvPr>
          <p:cNvSpPr/>
          <p:nvPr/>
        </p:nvSpPr>
        <p:spPr>
          <a:xfrm>
            <a:off x="3153783" y="5239839"/>
            <a:ext cx="304615" cy="223491"/>
          </a:xfrm>
          <a:custGeom>
            <a:avLst/>
            <a:gdLst>
              <a:gd name="connsiteX0" fmla="*/ 11538 w 304615"/>
              <a:gd name="connsiteY0" fmla="*/ 58615 h 223491"/>
              <a:gd name="connsiteX1" fmla="*/ 34984 w 304615"/>
              <a:gd name="connsiteY1" fmla="*/ 222738 h 223491"/>
              <a:gd name="connsiteX2" fmla="*/ 304615 w 304615"/>
              <a:gd name="connsiteY2" fmla="*/ 0 h 223491"/>
              <a:gd name="connsiteX3" fmla="*/ 304615 w 304615"/>
              <a:gd name="connsiteY3" fmla="*/ 0 h 22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615" h="223491">
                <a:moveTo>
                  <a:pt x="11538" y="58615"/>
                </a:moveTo>
                <a:cubicBezTo>
                  <a:pt x="-1162" y="145561"/>
                  <a:pt x="-13862" y="232507"/>
                  <a:pt x="34984" y="222738"/>
                </a:cubicBezTo>
                <a:cubicBezTo>
                  <a:pt x="83830" y="212969"/>
                  <a:pt x="304615" y="0"/>
                  <a:pt x="304615" y="0"/>
                </a:cubicBezTo>
                <a:lnTo>
                  <a:pt x="30461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BC529C82-6F5E-4573-A6D0-BB277BF14A95}"/>
              </a:ext>
            </a:extLst>
          </p:cNvPr>
          <p:cNvSpPr/>
          <p:nvPr/>
        </p:nvSpPr>
        <p:spPr>
          <a:xfrm>
            <a:off x="5520266" y="3832956"/>
            <a:ext cx="4337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u="sng" dirty="0">
                <a:latin typeface="Times New Roman" panose="02020603050405020304" pitchFamily="18" charset="0"/>
              </a:rPr>
              <a:t>ND</a:t>
            </a:r>
            <a:r>
              <a:rPr lang="cs-CZ" sz="2000" b="1" dirty="0">
                <a:latin typeface="Times New Roman" panose="02020603050405020304" pitchFamily="18" charset="0"/>
              </a:rPr>
              <a:t>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sz="2000" b="1" dirty="0">
                <a:latin typeface="Times New Roman" panose="02020603050405020304" pitchFamily="18" charset="0"/>
              </a:rPr>
              <a:t>  A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sz="2000" b="1" dirty="0">
                <a:latin typeface="Times New Roman" panose="02020603050405020304" pitchFamily="18" charset="0"/>
              </a:rPr>
              <a:t>K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sz="2000" b="1" dirty="0">
                <a:latin typeface="Times New Roman" panose="02020603050405020304" pitchFamily="18" charset="0"/>
              </a:rPr>
              <a:t>   EN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sz="2000" b="1" dirty="0">
                <a:latin typeface="Times New Roman" panose="02020603050405020304" pitchFamily="18" charset="0"/>
              </a:rPr>
              <a:t>EI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sz="2000" b="1" dirty="0">
                <a:latin typeface="Times New Roman" panose="02020603050405020304" pitchFamily="18" charset="0"/>
              </a:rPr>
              <a:t>  ZR</a:t>
            </a:r>
          </a:p>
          <a:p>
            <a:r>
              <a:rPr lang="cs-CZ" sz="2000" b="1" dirty="0">
                <a:latin typeface="Times New Roman" panose="02020603050405020304" pitchFamily="18" charset="0"/>
              </a:rPr>
              <a:t> </a:t>
            </a:r>
          </a:p>
          <a:p>
            <a:r>
              <a:rPr lang="cs-CZ" sz="2000" b="1" dirty="0">
                <a:latin typeface="Times New Roman" panose="02020603050405020304" pitchFamily="18" charset="0"/>
              </a:rPr>
              <a:t>g = </a:t>
            </a:r>
            <a:r>
              <a:rPr lang="cs-CZ" sz="2000" i="1" dirty="0"/>
              <a:t>a</a:t>
            </a:r>
            <a:r>
              <a:rPr lang="cs-CZ" sz="2000" b="1" dirty="0">
                <a:latin typeface="Times New Roman" panose="02020603050405020304" pitchFamily="18" charset="0"/>
              </a:rPr>
              <a:t> </a:t>
            </a:r>
            <a:r>
              <a:rPr lang="cs-CZ" dirty="0"/>
              <a:t>(agresivní prvek)</a:t>
            </a:r>
          </a:p>
          <a:p>
            <a:endParaRPr lang="cs-CZ" dirty="0"/>
          </a:p>
          <a:p>
            <a:r>
              <a:rPr lang="cs-CZ" b="1" dirty="0"/>
              <a:t>(M, </a:t>
            </a:r>
            <a:r>
              <a:rPr lang="cs-CZ" b="1" i="1" dirty="0"/>
              <a:t>○</a:t>
            </a:r>
            <a:r>
              <a:rPr lang="cs-CZ" b="1" dirty="0"/>
              <a:t>) </a:t>
            </a:r>
            <a:r>
              <a:rPr lang="cs-CZ" b="1" dirty="0" err="1"/>
              <a:t>grupoid</a:t>
            </a:r>
            <a:endParaRPr lang="cs-CZ" b="1" dirty="0"/>
          </a:p>
          <a:p>
            <a:endParaRPr lang="cs-CZ" dirty="0">
              <a:latin typeface="Times New Roman" panose="02020603050405020304" pitchFamily="18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endParaRPr lang="cs-CZ" sz="1600" i="1" dirty="0">
              <a:latin typeface="Lucida Calligraphy" panose="03010101010101010101" pitchFamily="66" charset="0"/>
            </a:endParaRPr>
          </a:p>
          <a:p>
            <a:endParaRPr lang="cs-CZ" dirty="0">
              <a:latin typeface="Times New Roman" panose="02020603050405020304" pitchFamily="18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endParaRPr lang="cs-CZ" dirty="0"/>
          </a:p>
          <a:p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graphicFrame>
        <p:nvGraphicFramePr>
          <p:cNvPr id="17" name="Tabulka 11">
            <a:extLst>
              <a:ext uri="{FF2B5EF4-FFF2-40B4-BE49-F238E27FC236}">
                <a16:creationId xmlns:a16="http://schemas.microsoft.com/office/drawing/2014/main" id="{460DE095-22A3-4722-870D-2E24D4046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073263"/>
              </p:ext>
            </p:extLst>
          </p:nvPr>
        </p:nvGraphicFramePr>
        <p:xfrm>
          <a:off x="1026207" y="1716166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54128018-9A89-4A0C-9B12-88EE47AFCC5B}"/>
              </a:ext>
            </a:extLst>
          </p:cNvPr>
          <p:cNvCxnSpPr/>
          <p:nvPr/>
        </p:nvCxnSpPr>
        <p:spPr>
          <a:xfrm>
            <a:off x="3024554" y="6028267"/>
            <a:ext cx="129229" cy="239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F1B7B4AA-BB4A-41D6-A518-03AE62C7E9CE}"/>
              </a:ext>
            </a:extLst>
          </p:cNvPr>
          <p:cNvCxnSpPr>
            <a:cxnSpLocks/>
          </p:cNvCxnSpPr>
          <p:nvPr/>
        </p:nvCxnSpPr>
        <p:spPr>
          <a:xfrm flipV="1">
            <a:off x="3004444" y="6060078"/>
            <a:ext cx="169448" cy="2264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72C300A-F178-4E9A-9D36-0A259D5FEB9F}"/>
              </a:ext>
            </a:extLst>
          </p:cNvPr>
          <p:cNvCxnSpPr>
            <a:cxnSpLocks/>
          </p:cNvCxnSpPr>
          <p:nvPr/>
        </p:nvCxnSpPr>
        <p:spPr>
          <a:xfrm flipV="1">
            <a:off x="6320290" y="389421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21E4F580-6466-442B-9EB2-8B17C932DF9B}"/>
              </a:ext>
            </a:extLst>
          </p:cNvPr>
          <p:cNvCxnSpPr>
            <a:cxnSpLocks/>
          </p:cNvCxnSpPr>
          <p:nvPr/>
        </p:nvCxnSpPr>
        <p:spPr>
          <a:xfrm flipV="1">
            <a:off x="6978158" y="386703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5E5FA7B0-4065-4DC2-B2C5-D9E3B31553AA}"/>
              </a:ext>
            </a:extLst>
          </p:cNvPr>
          <p:cNvCxnSpPr>
            <a:cxnSpLocks/>
          </p:cNvCxnSpPr>
          <p:nvPr/>
        </p:nvCxnSpPr>
        <p:spPr>
          <a:xfrm flipV="1">
            <a:off x="7760113" y="3869103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2F740D2-F367-410B-A530-B6867890B3E9}"/>
              </a:ext>
            </a:extLst>
          </p:cNvPr>
          <p:cNvCxnSpPr>
            <a:cxnSpLocks/>
          </p:cNvCxnSpPr>
          <p:nvPr/>
        </p:nvCxnSpPr>
        <p:spPr>
          <a:xfrm flipV="1">
            <a:off x="8542068" y="3874589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DB9D0432-CFCA-4C51-B215-D6F0705FDAA6}"/>
              </a:ext>
            </a:extLst>
          </p:cNvPr>
          <p:cNvCxnSpPr>
            <a:cxnSpLocks/>
          </p:cNvCxnSpPr>
          <p:nvPr/>
        </p:nvCxnSpPr>
        <p:spPr>
          <a:xfrm flipV="1">
            <a:off x="9324023" y="3811805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ulka 2">
            <a:extLst>
              <a:ext uri="{FF2B5EF4-FFF2-40B4-BE49-F238E27FC236}">
                <a16:creationId xmlns:a16="http://schemas.microsoft.com/office/drawing/2014/main" id="{BE38CB5A-2DFE-4AD4-A0F0-05C2E2005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366804"/>
              </p:ext>
            </p:extLst>
          </p:nvPr>
        </p:nvGraphicFramePr>
        <p:xfrm>
          <a:off x="4413037" y="1523999"/>
          <a:ext cx="6290136" cy="21932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8904">
                  <a:extLst>
                    <a:ext uri="{9D8B030D-6E8A-4147-A177-3AD203B41FA5}">
                      <a16:colId xmlns:a16="http://schemas.microsoft.com/office/drawing/2014/main" val="675641130"/>
                    </a:ext>
                  </a:extLst>
                </a:gridCol>
                <a:gridCol w="698904">
                  <a:extLst>
                    <a:ext uri="{9D8B030D-6E8A-4147-A177-3AD203B41FA5}">
                      <a16:colId xmlns:a16="http://schemas.microsoft.com/office/drawing/2014/main" val="2491495640"/>
                    </a:ext>
                  </a:extLst>
                </a:gridCol>
                <a:gridCol w="698904">
                  <a:extLst>
                    <a:ext uri="{9D8B030D-6E8A-4147-A177-3AD203B41FA5}">
                      <a16:colId xmlns:a16="http://schemas.microsoft.com/office/drawing/2014/main" val="417196828"/>
                    </a:ext>
                  </a:extLst>
                </a:gridCol>
                <a:gridCol w="698904">
                  <a:extLst>
                    <a:ext uri="{9D8B030D-6E8A-4147-A177-3AD203B41FA5}">
                      <a16:colId xmlns:a16="http://schemas.microsoft.com/office/drawing/2014/main" val="2963730556"/>
                    </a:ext>
                  </a:extLst>
                </a:gridCol>
                <a:gridCol w="698904">
                  <a:extLst>
                    <a:ext uri="{9D8B030D-6E8A-4147-A177-3AD203B41FA5}">
                      <a16:colId xmlns:a16="http://schemas.microsoft.com/office/drawing/2014/main" val="768164867"/>
                    </a:ext>
                  </a:extLst>
                </a:gridCol>
                <a:gridCol w="698904">
                  <a:extLst>
                    <a:ext uri="{9D8B030D-6E8A-4147-A177-3AD203B41FA5}">
                      <a16:colId xmlns:a16="http://schemas.microsoft.com/office/drawing/2014/main" val="2215554490"/>
                    </a:ext>
                  </a:extLst>
                </a:gridCol>
                <a:gridCol w="698904">
                  <a:extLst>
                    <a:ext uri="{9D8B030D-6E8A-4147-A177-3AD203B41FA5}">
                      <a16:colId xmlns:a16="http://schemas.microsoft.com/office/drawing/2014/main" val="3113784435"/>
                    </a:ext>
                  </a:extLst>
                </a:gridCol>
                <a:gridCol w="698904">
                  <a:extLst>
                    <a:ext uri="{9D8B030D-6E8A-4147-A177-3AD203B41FA5}">
                      <a16:colId xmlns:a16="http://schemas.microsoft.com/office/drawing/2014/main" val="939850020"/>
                    </a:ext>
                  </a:extLst>
                </a:gridCol>
                <a:gridCol w="698904">
                  <a:extLst>
                    <a:ext uri="{9D8B030D-6E8A-4147-A177-3AD203B41FA5}">
                      <a16:colId xmlns:a16="http://schemas.microsoft.com/office/drawing/2014/main" val="3831870339"/>
                    </a:ext>
                  </a:extLst>
                </a:gridCol>
              </a:tblGrid>
              <a:tr h="746115">
                <a:tc>
                  <a:txBody>
                    <a:bodyPr/>
                    <a:lstStyle/>
                    <a:p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760609"/>
                  </a:ext>
                </a:extLst>
              </a:tr>
              <a:tr h="636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50352"/>
                  </a:ext>
                </a:extLst>
              </a:tr>
              <a:tr h="746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86552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711A054-539D-40BB-ABFF-517264969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00"/>
    </mc:Choice>
    <mc:Fallback xmlns="">
      <p:transition spd="slow" advTm="10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5169225" y="1367015"/>
            <a:ext cx="641317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Pro určení asociativity využijeme pomocná pravidla:</a:t>
            </a:r>
          </a:p>
          <a:p>
            <a:pPr marL="342900" indent="-342900">
              <a:buAutoNum type="arabicPeriod"/>
            </a:pPr>
            <a:r>
              <a:rPr lang="cs-CZ" sz="2000" b="1" u="sng" dirty="0"/>
              <a:t>EN</a:t>
            </a:r>
            <a:r>
              <a:rPr lang="cs-CZ" dirty="0"/>
              <a:t> ….</a:t>
            </a:r>
            <a:r>
              <a:rPr lang="cs-CZ" b="1" dirty="0">
                <a:latin typeface="Times New Roman" panose="02020603050405020304" pitchFamily="18" charset="0"/>
              </a:rPr>
              <a:t> e = </a:t>
            </a:r>
            <a:r>
              <a:rPr lang="cs-CZ" b="1" i="1" dirty="0"/>
              <a:t>a</a:t>
            </a:r>
            <a:r>
              <a:rPr lang="cs-CZ" b="1" dirty="0">
                <a:latin typeface="Times New Roman" panose="02020603050405020304" pitchFamily="18" charset="0"/>
              </a:rPr>
              <a:t>,</a:t>
            </a:r>
            <a:r>
              <a:rPr lang="cs-CZ" dirty="0"/>
              <a:t>  pravidlo využijeme</a:t>
            </a:r>
          </a:p>
          <a:p>
            <a:pPr marL="342900" indent="-342900">
              <a:buAutoNum type="arabicPeriod"/>
            </a:pPr>
            <a:r>
              <a:rPr lang="cs-CZ" sz="2000" b="1" u="sng" dirty="0"/>
              <a:t>K</a:t>
            </a:r>
            <a:r>
              <a:rPr lang="cs-CZ" sz="2000" dirty="0"/>
              <a:t> </a:t>
            </a:r>
            <a:r>
              <a:rPr lang="cs-CZ" dirty="0"/>
              <a:t>………pravidlo nevyužijeme</a:t>
            </a:r>
          </a:p>
          <a:p>
            <a:pPr marL="342900" indent="-342900">
              <a:buAutoNum type="arabicPeriod"/>
            </a:pPr>
            <a:r>
              <a:rPr lang="cs-CZ" b="1" u="sng" dirty="0"/>
              <a:t>AG</a:t>
            </a:r>
            <a:r>
              <a:rPr lang="cs-CZ" dirty="0"/>
              <a:t> …… pravidlo využijeme, </a:t>
            </a:r>
            <a:r>
              <a:rPr lang="cs-CZ" b="1" dirty="0">
                <a:latin typeface="Times New Roman" panose="02020603050405020304" pitchFamily="18" charset="0"/>
              </a:rPr>
              <a:t>g = b</a:t>
            </a:r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27651"/>
              </p:ext>
            </p:extLst>
          </p:nvPr>
        </p:nvGraphicFramePr>
        <p:xfrm>
          <a:off x="1388534" y="211209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1600200"/>
            <a:ext cx="2387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</a:rPr>
              <a:t>f)       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a, b, c</a:t>
            </a:r>
            <a:r>
              <a:rPr lang="en-US" sz="2000" b="1" dirty="0">
                <a:latin typeface="Times New Roman" panose="02020603050405020304" pitchFamily="18" charset="0"/>
              </a:rPr>
              <a:t>} </a:t>
            </a:r>
            <a:endParaRPr lang="cs-CZ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/>
              <p:nvPr/>
            </p:nvSpPr>
            <p:spPr>
              <a:xfrm>
                <a:off x="468924" y="4290764"/>
                <a:ext cx="4337538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000" b="1" u="sng" dirty="0">
                    <a:latin typeface="Times New Roman" panose="02020603050405020304" pitchFamily="18" charset="0"/>
                  </a:rPr>
                  <a:t>ND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A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K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EI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ZR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cs-CZ" sz="2400" b="1" dirty="0">
                    <a:latin typeface="Times New Roman" panose="02020603050405020304" pitchFamily="18" charset="0"/>
                  </a:rPr>
                  <a:t>e = </a:t>
                </a:r>
                <a:r>
                  <a:rPr lang="cs-CZ" sz="2400" b="1" i="1" dirty="0"/>
                  <a:t>a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</a:t>
                </a:r>
                <a:r>
                  <a:rPr lang="cs-CZ" sz="2000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cs-CZ" sz="2400" b="1" i="1" dirty="0"/>
                  <a:t>a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g = b </a:t>
                </a:r>
                <a:r>
                  <a:rPr lang="cs-CZ" sz="2000" dirty="0"/>
                  <a:t>(agresivní prvek)</a:t>
                </a: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4" y="4290764"/>
                <a:ext cx="4337538" cy="3416320"/>
              </a:xfrm>
              <a:prstGeom prst="rect">
                <a:avLst/>
              </a:prstGeom>
              <a:blipFill>
                <a:blip r:embed="rId5"/>
                <a:stretch>
                  <a:fillRect l="-2250" t="-107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6454006" y="5257800"/>
            <a:ext cx="43375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</a:t>
            </a:r>
          </a:p>
          <a:p>
            <a:r>
              <a:rPr lang="cs-CZ" sz="2000" dirty="0"/>
              <a:t>0     1        0       1       0</a:t>
            </a:r>
          </a:p>
          <a:p>
            <a:r>
              <a:rPr lang="cs-CZ" sz="2000" dirty="0"/>
              <a:t>1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C647DF9-28B4-43E3-9513-72C74B92E6D8}"/>
              </a:ext>
            </a:extLst>
          </p:cNvPr>
          <p:cNvSpPr/>
          <p:nvPr/>
        </p:nvSpPr>
        <p:spPr>
          <a:xfrm>
            <a:off x="7983416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F33DB29-F6C6-4714-8A8B-5A79F2F61F49}"/>
              </a:ext>
            </a:extLst>
          </p:cNvPr>
          <p:cNvSpPr/>
          <p:nvPr/>
        </p:nvSpPr>
        <p:spPr>
          <a:xfrm>
            <a:off x="6454006" y="5634517"/>
            <a:ext cx="316522" cy="35394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5FE8340-4C53-4EF8-BF8D-33429FA8B6BC}"/>
              </a:ext>
            </a:extLst>
          </p:cNvPr>
          <p:cNvSpPr/>
          <p:nvPr/>
        </p:nvSpPr>
        <p:spPr>
          <a:xfrm>
            <a:off x="6849434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604F54AC-1C35-457E-84C1-28E258143EB9}"/>
              </a:ext>
            </a:extLst>
          </p:cNvPr>
          <p:cNvSpPr/>
          <p:nvPr/>
        </p:nvSpPr>
        <p:spPr>
          <a:xfrm>
            <a:off x="6454006" y="5975591"/>
            <a:ext cx="316522" cy="3693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B4C5C53-0A4B-499F-BB45-1CD1C050B133}"/>
              </a:ext>
            </a:extLst>
          </p:cNvPr>
          <p:cNvSpPr/>
          <p:nvPr/>
        </p:nvSpPr>
        <p:spPr>
          <a:xfrm>
            <a:off x="1247608" y="4529693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6172D0C-37E3-4893-9FDD-719731CAAFE3}"/>
              </a:ext>
            </a:extLst>
          </p:cNvPr>
          <p:cNvSpPr/>
          <p:nvPr/>
        </p:nvSpPr>
        <p:spPr>
          <a:xfrm>
            <a:off x="5946083" y="5647527"/>
            <a:ext cx="639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5AFE0C2-88D9-471A-9A5B-DA862E1EF531}"/>
              </a:ext>
            </a:extLst>
          </p:cNvPr>
          <p:cNvCxnSpPr>
            <a:cxnSpLocks/>
          </p:cNvCxnSpPr>
          <p:nvPr/>
        </p:nvCxnSpPr>
        <p:spPr>
          <a:xfrm flipV="1">
            <a:off x="3514888" y="4344673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EC020D6E-9C7D-405E-A738-39BA5E685AB2}"/>
              </a:ext>
            </a:extLst>
          </p:cNvPr>
          <p:cNvCxnSpPr>
            <a:cxnSpLocks/>
          </p:cNvCxnSpPr>
          <p:nvPr/>
        </p:nvCxnSpPr>
        <p:spPr>
          <a:xfrm flipV="1">
            <a:off x="4235735" y="430782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2DB9A8BA-A2CE-4130-AB27-CD379DCB5693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621694" y="4690874"/>
            <a:ext cx="4324389" cy="1279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ulka 2">
            <a:extLst>
              <a:ext uri="{FF2B5EF4-FFF2-40B4-BE49-F238E27FC236}">
                <a16:creationId xmlns:a16="http://schemas.microsoft.com/office/drawing/2014/main" id="{D251CCB4-FFBC-4ADD-965F-925EB1308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7569"/>
              </p:ext>
            </p:extLst>
          </p:nvPr>
        </p:nvGraphicFramePr>
        <p:xfrm>
          <a:off x="5478014" y="3160271"/>
          <a:ext cx="5302287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143">
                  <a:extLst>
                    <a:ext uri="{9D8B030D-6E8A-4147-A177-3AD203B41FA5}">
                      <a16:colId xmlns:a16="http://schemas.microsoft.com/office/drawing/2014/main" val="67564113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49149564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417196828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963730556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768164867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21555449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113784435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93985002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831870339"/>
                    </a:ext>
                  </a:extLst>
                </a:gridCol>
              </a:tblGrid>
              <a:tr h="650501">
                <a:tc>
                  <a:txBody>
                    <a:bodyPr/>
                    <a:lstStyle/>
                    <a:p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760609"/>
                  </a:ext>
                </a:extLst>
              </a:tr>
              <a:tr h="650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50352"/>
                  </a:ext>
                </a:extLst>
              </a:tr>
              <a:tr h="650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03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03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786552"/>
                  </a:ext>
                </a:extLst>
              </a:tr>
            </a:tbl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8155B0D-CC81-416E-B320-979005887E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3.65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86"/>
    </mc:Choice>
    <mc:Fallback xmlns="">
      <p:transition spd="slow" advTm="15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5169225" y="1367015"/>
            <a:ext cx="641317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Pro určení asociativity využijeme pomocná pravidla:</a:t>
            </a:r>
          </a:p>
          <a:p>
            <a:pPr marL="342900" indent="-342900">
              <a:buAutoNum type="arabicPeriod"/>
            </a:pPr>
            <a:r>
              <a:rPr lang="cs-CZ" sz="2000" u="sng" dirty="0"/>
              <a:t>EN</a:t>
            </a:r>
            <a:r>
              <a:rPr lang="cs-CZ" dirty="0"/>
              <a:t> ….</a:t>
            </a:r>
            <a:r>
              <a:rPr lang="cs-CZ" b="1" dirty="0">
                <a:latin typeface="Times New Roman" panose="02020603050405020304" pitchFamily="18" charset="0"/>
              </a:rPr>
              <a:t> e = </a:t>
            </a:r>
            <a:r>
              <a:rPr lang="cs-CZ" b="1" i="1" dirty="0"/>
              <a:t>a</a:t>
            </a:r>
            <a:r>
              <a:rPr lang="cs-CZ" b="1" dirty="0">
                <a:latin typeface="Times New Roman" panose="02020603050405020304" pitchFamily="18" charset="0"/>
              </a:rPr>
              <a:t>,</a:t>
            </a:r>
            <a:r>
              <a:rPr lang="cs-CZ" dirty="0"/>
              <a:t>  pravidlo využijeme</a:t>
            </a:r>
          </a:p>
          <a:p>
            <a:pPr marL="342900" indent="-342900">
              <a:buAutoNum type="arabicPeriod"/>
            </a:pPr>
            <a:r>
              <a:rPr lang="cs-CZ" sz="2000" u="sng" dirty="0"/>
              <a:t>K</a:t>
            </a:r>
            <a:r>
              <a:rPr lang="cs-CZ" sz="2000" dirty="0"/>
              <a:t> </a:t>
            </a:r>
            <a:r>
              <a:rPr lang="cs-CZ" dirty="0"/>
              <a:t>………pravidlo využijeme</a:t>
            </a:r>
          </a:p>
          <a:p>
            <a:pPr marL="342900" indent="-342900">
              <a:buAutoNum type="arabicPeriod"/>
            </a:pPr>
            <a:r>
              <a:rPr lang="cs-CZ" u="sng" dirty="0"/>
              <a:t>AG</a:t>
            </a:r>
            <a:r>
              <a:rPr lang="cs-CZ" dirty="0"/>
              <a:t> </a:t>
            </a:r>
            <a:r>
              <a:rPr lang="cs-CZ"/>
              <a:t>…… </a:t>
            </a:r>
            <a:r>
              <a:rPr lang="cs-CZ" b="1">
                <a:latin typeface="Times New Roman" panose="02020603050405020304" pitchFamily="18" charset="0"/>
              </a:rPr>
              <a:t>g = b, </a:t>
            </a:r>
            <a:r>
              <a:rPr lang="cs-CZ"/>
              <a:t>pravidlo </a:t>
            </a:r>
            <a:r>
              <a:rPr lang="cs-CZ" dirty="0"/>
              <a:t>využijeme</a:t>
            </a:r>
            <a:r>
              <a:rPr lang="cs-CZ"/>
              <a:t>, </a:t>
            </a:r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/>
        </p:nvGraphicFramePr>
        <p:xfrm>
          <a:off x="1388534" y="211209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1600200"/>
            <a:ext cx="2387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</a:rPr>
              <a:t>f)       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a, b, c</a:t>
            </a:r>
            <a:r>
              <a:rPr lang="en-US" sz="2000" b="1" dirty="0">
                <a:latin typeface="Times New Roman" panose="02020603050405020304" pitchFamily="18" charset="0"/>
              </a:rPr>
              <a:t>} </a:t>
            </a:r>
            <a:endParaRPr lang="cs-CZ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/>
              <p:nvPr/>
            </p:nvSpPr>
            <p:spPr>
              <a:xfrm>
                <a:off x="468923" y="4290764"/>
                <a:ext cx="9976339" cy="3724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000" b="1" u="sng" dirty="0">
                    <a:latin typeface="Times New Roman" panose="02020603050405020304" pitchFamily="18" charset="0"/>
                  </a:rPr>
                  <a:t>ND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A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K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EI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ZR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cs-CZ" sz="2400" b="1" dirty="0">
                    <a:latin typeface="Times New Roman" panose="02020603050405020304" pitchFamily="18" charset="0"/>
                  </a:rPr>
                  <a:t>e = </a:t>
                </a:r>
                <a:r>
                  <a:rPr lang="cs-CZ" sz="2400" b="1" i="1" dirty="0"/>
                  <a:t>a</a:t>
                </a:r>
                <a:r>
                  <a:rPr lang="cs-CZ" sz="2400" b="1" dirty="0">
                    <a:latin typeface="Times New Roman" panose="02020603050405020304" pitchFamily="18" charset="0"/>
                  </a:rPr>
                  <a:t> </a:t>
                </a:r>
                <a:r>
                  <a:rPr lang="cs-CZ" sz="2000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cs-CZ" sz="2400" b="1" i="1" dirty="0"/>
                  <a:t>a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g = b </a:t>
                </a:r>
                <a:r>
                  <a:rPr lang="cs-CZ" sz="2000" dirty="0"/>
                  <a:t>(agresivní prvek)                               </a:t>
                </a:r>
                <a:r>
                  <a:rPr lang="cs-CZ" sz="2000" b="1" dirty="0"/>
                  <a:t>(M, </a:t>
                </a:r>
                <a:r>
                  <a:rPr lang="cs-CZ" sz="2000" b="1" i="1" dirty="0"/>
                  <a:t>○</a:t>
                </a:r>
                <a:r>
                  <a:rPr lang="cs-CZ" sz="2000" b="1" dirty="0"/>
                  <a:t>) komutativní pologrupa s neutrálním prvkem</a:t>
                </a:r>
              </a:p>
              <a:p>
                <a:endParaRPr lang="cs-CZ" sz="2000" dirty="0"/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3" y="4290764"/>
                <a:ext cx="9976339" cy="3724096"/>
              </a:xfrm>
              <a:prstGeom prst="rect">
                <a:avLst/>
              </a:prstGeom>
              <a:blipFill>
                <a:blip r:embed="rId5"/>
                <a:stretch>
                  <a:fillRect l="-978" t="-9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5AFE0C2-88D9-471A-9A5B-DA862E1EF531}"/>
              </a:ext>
            </a:extLst>
          </p:cNvPr>
          <p:cNvCxnSpPr>
            <a:cxnSpLocks/>
          </p:cNvCxnSpPr>
          <p:nvPr/>
        </p:nvCxnSpPr>
        <p:spPr>
          <a:xfrm flipV="1">
            <a:off x="3514888" y="4344673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EC020D6E-9C7D-405E-A738-39BA5E685AB2}"/>
              </a:ext>
            </a:extLst>
          </p:cNvPr>
          <p:cNvCxnSpPr>
            <a:cxnSpLocks/>
          </p:cNvCxnSpPr>
          <p:nvPr/>
        </p:nvCxnSpPr>
        <p:spPr>
          <a:xfrm flipV="1">
            <a:off x="4235735" y="4307822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ulka 2">
            <a:extLst>
              <a:ext uri="{FF2B5EF4-FFF2-40B4-BE49-F238E27FC236}">
                <a16:creationId xmlns:a16="http://schemas.microsoft.com/office/drawing/2014/main" id="{D251CCB4-FFBC-4ADD-965F-925EB130865B}"/>
              </a:ext>
            </a:extLst>
          </p:cNvPr>
          <p:cNvGraphicFramePr>
            <a:graphicFrameLocks noGrp="1"/>
          </p:cNvGraphicFramePr>
          <p:nvPr/>
        </p:nvGraphicFramePr>
        <p:xfrm>
          <a:off x="5478014" y="3160271"/>
          <a:ext cx="5302287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143">
                  <a:extLst>
                    <a:ext uri="{9D8B030D-6E8A-4147-A177-3AD203B41FA5}">
                      <a16:colId xmlns:a16="http://schemas.microsoft.com/office/drawing/2014/main" val="67564113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49149564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417196828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963730556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768164867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221555449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113784435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939850020"/>
                    </a:ext>
                  </a:extLst>
                </a:gridCol>
                <a:gridCol w="589143">
                  <a:extLst>
                    <a:ext uri="{9D8B030D-6E8A-4147-A177-3AD203B41FA5}">
                      <a16:colId xmlns:a16="http://schemas.microsoft.com/office/drawing/2014/main" val="3831870339"/>
                    </a:ext>
                  </a:extLst>
                </a:gridCol>
              </a:tblGrid>
              <a:tr h="650501">
                <a:tc>
                  <a:txBody>
                    <a:bodyPr/>
                    <a:lstStyle/>
                    <a:p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760609"/>
                  </a:ext>
                </a:extLst>
              </a:tr>
              <a:tr h="650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cca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bac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</a:t>
                      </a:r>
                    </a:p>
                    <a:p>
                      <a:endParaRPr lang="cs-CZ" sz="20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50352"/>
                  </a:ext>
                </a:extLst>
              </a:tr>
              <a:tr h="650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cba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03E2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cbc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ccb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ccc</a:t>
                      </a:r>
                      <a:endParaRPr lang="cs-CZ" sz="20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>
                    <a:solidFill>
                      <a:srgbClr val="03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786552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740FE4-F481-4143-ABE8-E234D6890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2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1"/>
    </mc:Choice>
    <mc:Fallback xmlns="">
      <p:transition spd="slow" advTm="5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7" y="1326600"/>
            <a:ext cx="5450867" cy="1963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Binární operace určené tabulkou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algebry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aritmetiky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předmět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IMAp02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Petra Bušková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6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BA3F0A3B-8852-45BB-A40D-5ACC8A88B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90"/>
    </mc:Choice>
    <mc:Fallback>
      <p:transition spd="slow" advTm="74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Binární operace dané tabulkou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838199" y="1690688"/>
            <a:ext cx="996526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Uvažujme binární operaci </a:t>
            </a: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○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 množině M zapsanou pomocí operační tabulky, viz příklad:</a:t>
            </a:r>
          </a:p>
          <a:p>
            <a:r>
              <a:rPr lang="cs-CZ" b="1" i="1" dirty="0"/>
              <a:t>Příklad 1: </a:t>
            </a:r>
            <a:r>
              <a:rPr lang="cs-CZ" dirty="0">
                <a:latin typeface="Times New Roman" panose="02020603050405020304" pitchFamily="18" charset="0"/>
              </a:rPr>
              <a:t>Je dána množina </a:t>
            </a:r>
            <a:r>
              <a:rPr lang="en-US" sz="2400" b="1" dirty="0">
                <a:latin typeface="Times New Roman" panose="02020603050405020304" pitchFamily="18" charset="0"/>
              </a:rPr>
              <a:t>M = {</a:t>
            </a:r>
            <a:r>
              <a:rPr lang="cs-CZ" sz="2400" b="1" dirty="0">
                <a:latin typeface="Times New Roman" panose="02020603050405020304" pitchFamily="18" charset="0"/>
              </a:rPr>
              <a:t>a, b, c</a:t>
            </a:r>
            <a:r>
              <a:rPr lang="en-US" sz="2400" b="1" dirty="0">
                <a:latin typeface="Times New Roman" panose="02020603050405020304" pitchFamily="18" charset="0"/>
              </a:rPr>
              <a:t>} </a:t>
            </a:r>
            <a:r>
              <a:rPr lang="en-US" dirty="0">
                <a:latin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○</a:t>
            </a:r>
            <a:r>
              <a:rPr lang="cs-CZ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v </a:t>
            </a:r>
            <a:r>
              <a:rPr lang="en-US" dirty="0" err="1">
                <a:latin typeface="Times New Roman" panose="02020603050405020304" pitchFamily="18" charset="0"/>
              </a:rPr>
              <a:t>množině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daná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tabulkou</a:t>
            </a:r>
            <a:r>
              <a:rPr lang="en-US" dirty="0">
                <a:latin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</a:rPr>
              <a:t>Určete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vlastnosti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operace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</a:rPr>
              <a:t>○. Pokud existuje neutrální nebo agresivní prvek, určete je. K jednotlivým prvkům stanovte prvky inverzní, pokud existují. Rozhodněte o typu algebraické struktury </a:t>
            </a:r>
            <a:r>
              <a:rPr lang="cs-CZ" sz="2000" b="1" dirty="0">
                <a:latin typeface="Times New Roman" panose="02020603050405020304" pitchFamily="18" charset="0"/>
              </a:rPr>
              <a:t>(M, ○)</a:t>
            </a:r>
            <a:r>
              <a:rPr lang="cs-CZ" sz="2000" dirty="0">
                <a:latin typeface="Times New Roman" panose="02020603050405020304" pitchFamily="18" charset="0"/>
              </a:rPr>
              <a:t>.</a:t>
            </a:r>
          </a:p>
          <a:p>
            <a:endParaRPr lang="cs-CZ" dirty="0"/>
          </a:p>
          <a:p>
            <a:r>
              <a:rPr lang="cs-CZ" sz="2000" dirty="0"/>
              <a:t>a)</a:t>
            </a:r>
          </a:p>
          <a:p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474323"/>
              </p:ext>
            </p:extLst>
          </p:nvPr>
        </p:nvGraphicFramePr>
        <p:xfrm>
          <a:off x="1489483" y="3313039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cs-CZ" dirty="0">
                          <a:highlight>
                            <a:srgbClr val="FFFF00"/>
                          </a:highlight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cs-CZ" dirty="0">
                          <a:highlight>
                            <a:srgbClr val="00FF00"/>
                          </a:highlight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  <a:r>
                        <a:rPr lang="cs-CZ" dirty="0">
                          <a:highlight>
                            <a:srgbClr val="FF00FF"/>
                          </a:highlight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343" y="3016251"/>
            <a:ext cx="7085457" cy="3160712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řádek     sloupec     výsledek operace</a:t>
            </a:r>
          </a:p>
          <a:p>
            <a:pPr marL="457200" lvl="1" indent="0">
              <a:buNone/>
            </a:pPr>
            <a:endParaRPr lang="cs-CZ" b="1" dirty="0"/>
          </a:p>
          <a:p>
            <a:pPr marL="457200" lvl="1" indent="0">
              <a:buNone/>
            </a:pPr>
            <a:r>
              <a:rPr lang="cs-CZ" b="1" dirty="0"/>
              <a:t>                                        a </a:t>
            </a:r>
            <a:r>
              <a:rPr lang="cs-CZ" dirty="0"/>
              <a:t> </a:t>
            </a:r>
            <a:r>
              <a:rPr lang="cs-CZ" dirty="0">
                <a:ln cmpd="sng">
                  <a:solidFill>
                    <a:schemeClr val="tx1"/>
                  </a:solidFill>
                </a:ln>
              </a:rPr>
              <a:t>○  a  = </a:t>
            </a:r>
            <a:r>
              <a:rPr lang="cs-CZ" dirty="0">
                <a:ln cmpd="sng">
                  <a:solidFill>
                    <a:schemeClr val="tx1"/>
                  </a:solidFill>
                </a:ln>
                <a:solidFill>
                  <a:srgbClr val="3333CC"/>
                </a:solidFill>
              </a:rPr>
              <a:t> </a:t>
            </a:r>
            <a:r>
              <a:rPr lang="cs-CZ" dirty="0">
                <a:ln cmpd="sng">
                  <a:solidFill>
                    <a:schemeClr val="tx1"/>
                  </a:solidFill>
                </a:ln>
                <a:solidFill>
                  <a:srgbClr val="3333CC"/>
                </a:solidFill>
                <a:highlight>
                  <a:srgbClr val="FFFF00"/>
                </a:highlight>
              </a:rPr>
              <a:t>b</a:t>
            </a:r>
          </a:p>
          <a:p>
            <a:pPr marL="457200" lvl="1" indent="0">
              <a:buNone/>
            </a:pPr>
            <a:r>
              <a:rPr lang="cs-CZ" b="1" dirty="0"/>
              <a:t>			       a </a:t>
            </a:r>
            <a:r>
              <a:rPr lang="cs-CZ" dirty="0"/>
              <a:t> </a:t>
            </a:r>
            <a:r>
              <a:rPr lang="cs-CZ" dirty="0">
                <a:ln cmpd="sng">
                  <a:solidFill>
                    <a:schemeClr val="tx1"/>
                  </a:solidFill>
                </a:ln>
              </a:rPr>
              <a:t>○  b  =  </a:t>
            </a:r>
            <a:r>
              <a:rPr lang="cs-CZ" dirty="0">
                <a:ln cmpd="sng">
                  <a:solidFill>
                    <a:schemeClr val="tx1"/>
                  </a:solidFill>
                </a:ln>
                <a:highlight>
                  <a:srgbClr val="00FF00"/>
                </a:highlight>
              </a:rPr>
              <a:t>c</a:t>
            </a:r>
          </a:p>
          <a:p>
            <a:pPr marL="457200" lvl="1" indent="0">
              <a:buNone/>
            </a:pPr>
            <a:r>
              <a:rPr lang="cs-CZ" dirty="0"/>
              <a:t>			       </a:t>
            </a:r>
            <a:r>
              <a:rPr lang="cs-CZ" b="1" dirty="0"/>
              <a:t>c</a:t>
            </a:r>
            <a:r>
              <a:rPr lang="cs-CZ" dirty="0"/>
              <a:t>  </a:t>
            </a:r>
            <a:r>
              <a:rPr lang="cs-CZ" dirty="0">
                <a:ln cmpd="sng">
                  <a:solidFill>
                    <a:schemeClr val="tx1"/>
                  </a:solidFill>
                </a:ln>
              </a:rPr>
              <a:t>○  b  =  </a:t>
            </a:r>
            <a:r>
              <a:rPr lang="cs-CZ" dirty="0">
                <a:ln cmpd="sng">
                  <a:solidFill>
                    <a:schemeClr val="tx1"/>
                  </a:solidFill>
                </a:ln>
                <a:highlight>
                  <a:srgbClr val="FF00FF"/>
                </a:highlight>
              </a:rPr>
              <a:t>b</a:t>
            </a:r>
            <a:r>
              <a:rPr lang="cs-CZ" dirty="0">
                <a:ln cmpd="sng">
                  <a:solidFill>
                    <a:schemeClr val="tx1"/>
                  </a:solidFill>
                </a:ln>
              </a:rPr>
              <a:t> </a:t>
            </a:r>
            <a:endParaRPr lang="cs-CZ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D0C4CE2E-163B-4EF4-ABCD-98D1A26C68F8}"/>
              </a:ext>
            </a:extLst>
          </p:cNvPr>
          <p:cNvCxnSpPr>
            <a:cxnSpLocks/>
          </p:cNvCxnSpPr>
          <p:nvPr/>
        </p:nvCxnSpPr>
        <p:spPr>
          <a:xfrm>
            <a:off x="4382639" y="3775366"/>
            <a:ext cx="1614853" cy="134598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ulka 11">
            <a:extLst>
              <a:ext uri="{FF2B5EF4-FFF2-40B4-BE49-F238E27FC236}">
                <a16:creationId xmlns:a16="http://schemas.microsoft.com/office/drawing/2014/main" id="{3B16A6D1-A710-45CE-A4AD-2FB2AD400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12954"/>
              </p:ext>
            </p:extLst>
          </p:nvPr>
        </p:nvGraphicFramePr>
        <p:xfrm>
          <a:off x="3863566" y="3313039"/>
          <a:ext cx="2120414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9482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01968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9482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9482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7C088DA4-32C1-425F-8A9E-4C57E705AF93}"/>
              </a:ext>
            </a:extLst>
          </p:cNvPr>
          <p:cNvCxnSpPr/>
          <p:nvPr/>
        </p:nvCxnSpPr>
        <p:spPr>
          <a:xfrm>
            <a:off x="6893169" y="3429000"/>
            <a:ext cx="586154" cy="5216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9AD9F894-17F6-4B60-B49D-876E39307A12}"/>
              </a:ext>
            </a:extLst>
          </p:cNvPr>
          <p:cNvCxnSpPr>
            <a:cxnSpLocks/>
          </p:cNvCxnSpPr>
          <p:nvPr/>
        </p:nvCxnSpPr>
        <p:spPr>
          <a:xfrm>
            <a:off x="8200945" y="3358835"/>
            <a:ext cx="0" cy="509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F93BFD59-854F-46D7-A5ED-A71C45AD12FB}"/>
              </a:ext>
            </a:extLst>
          </p:cNvPr>
          <p:cNvCxnSpPr>
            <a:cxnSpLocks/>
          </p:cNvCxnSpPr>
          <p:nvPr/>
        </p:nvCxnSpPr>
        <p:spPr>
          <a:xfrm flipH="1">
            <a:off x="8939499" y="3358835"/>
            <a:ext cx="544470" cy="515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C786780F-F1F5-4654-9331-5F866BC444F7}"/>
              </a:ext>
            </a:extLst>
          </p:cNvPr>
          <p:cNvCxnSpPr>
            <a:cxnSpLocks/>
          </p:cNvCxnSpPr>
          <p:nvPr/>
        </p:nvCxnSpPr>
        <p:spPr>
          <a:xfrm flipV="1">
            <a:off x="5404338" y="5005755"/>
            <a:ext cx="416494" cy="757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A5F0EF11-FDDC-4577-9E20-4BDF64666767}"/>
              </a:ext>
            </a:extLst>
          </p:cNvPr>
          <p:cNvSpPr txBox="1"/>
          <p:nvPr/>
        </p:nvSpPr>
        <p:spPr>
          <a:xfrm>
            <a:off x="4682146" y="5763435"/>
            <a:ext cx="212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diagonála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32201C2-651B-4B1B-8829-5D39CCAEB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66"/>
    </mc:Choice>
    <mc:Fallback xmlns="">
      <p:transition spd="slow" advTm="26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5169225" y="1367015"/>
            <a:ext cx="64131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ND</a:t>
            </a:r>
            <a:r>
              <a:rPr lang="cs-CZ" dirty="0"/>
              <a:t>    tabulka je celá vyplněna prvky množiny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 </a:t>
            </a:r>
            <a:r>
              <a:rPr lang="cs-CZ" dirty="0"/>
              <a:t>      z tabulky obvykle nepoznáme (určíme z definice nebo ze    </a:t>
            </a:r>
          </a:p>
          <a:p>
            <a:r>
              <a:rPr lang="cs-CZ" dirty="0"/>
              <a:t>               vztahu  A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cs-CZ" dirty="0"/>
              <a:t>(ZR ⇔ 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  </a:t>
            </a:r>
            <a:r>
              <a:rPr lang="cs-CZ" dirty="0"/>
              <a:t>     prvky tabulky, která je celá vyplněna prvky množiny M,      </a:t>
            </a:r>
          </a:p>
          <a:p>
            <a:r>
              <a:rPr lang="cs-CZ" dirty="0"/>
              <a:t>               jsou souměrně rozloženy podle hl.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EN</a:t>
            </a:r>
            <a:r>
              <a:rPr lang="cs-CZ" dirty="0"/>
              <a:t>    alespoň jeden řádek a jeden sloupec jsou stejné jako   </a:t>
            </a:r>
          </a:p>
          <a:p>
            <a:r>
              <a:rPr lang="cs-CZ" dirty="0"/>
              <a:t>               záhlaví tabulky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EI</a:t>
            </a:r>
            <a:r>
              <a:rPr lang="cs-CZ" dirty="0"/>
              <a:t>      každý řádek a každý sloupec obsahuje neutrální prvky tak, </a:t>
            </a:r>
          </a:p>
          <a:p>
            <a:pPr lvl="1"/>
            <a:r>
              <a:rPr lang="cs-CZ" dirty="0"/>
              <a:t>      že ve všech řádcích a všech sloupcích existují takové, že  </a:t>
            </a:r>
          </a:p>
          <a:p>
            <a:pPr lvl="1"/>
            <a:r>
              <a:rPr lang="cs-CZ" dirty="0"/>
              <a:t>      jsou rozloženy podle hlavní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ZR</a:t>
            </a:r>
            <a:r>
              <a:rPr lang="cs-CZ" dirty="0"/>
              <a:t>     každý řádek a každý sloupec obsahují všechny prvky    </a:t>
            </a:r>
          </a:p>
          <a:p>
            <a:r>
              <a:rPr lang="cs-CZ" dirty="0"/>
              <a:t>               množiny M</a:t>
            </a:r>
          </a:p>
          <a:p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74976"/>
              </p:ext>
            </p:extLst>
          </p:nvPr>
        </p:nvGraphicFramePr>
        <p:xfrm>
          <a:off x="1388534" y="211209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351692" y="1600200"/>
            <a:ext cx="3915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a)                  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a, b, c</a:t>
            </a:r>
            <a:r>
              <a:rPr lang="en-US" sz="2000" b="1" dirty="0">
                <a:latin typeface="Times New Roman" panose="02020603050405020304" pitchFamily="18" charset="0"/>
              </a:rPr>
              <a:t>} </a:t>
            </a:r>
            <a:endParaRPr lang="cs-CZ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/>
              <p:nvPr/>
            </p:nvSpPr>
            <p:spPr>
              <a:xfrm>
                <a:off x="468924" y="4290764"/>
                <a:ext cx="4337538" cy="3828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000" b="1" u="sng" dirty="0">
                    <a:latin typeface="Times New Roman" panose="02020603050405020304" pitchFamily="18" charset="0"/>
                  </a:rPr>
                  <a:t>ND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A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K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EI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ZR</a:t>
                </a:r>
              </a:p>
              <a:p>
                <a:endParaRPr lang="cs-CZ" sz="2000" b="1" dirty="0">
                  <a:latin typeface="Times New Roman" panose="02020603050405020304" pitchFamily="18" charset="0"/>
                </a:endParaRP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e = c </a:t>
                </a:r>
                <a:r>
                  <a:rPr lang="cs-CZ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b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cs-CZ" sz="2000" b="1" i="1" dirty="0">
                    <a:latin typeface="Book Antiqua" panose="02040602050305030304" pitchFamily="18" charset="0"/>
                  </a:rPr>
                  <a:t>a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b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c</a:t>
                </a: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4" y="4290764"/>
                <a:ext cx="4337538" cy="3828612"/>
              </a:xfrm>
              <a:prstGeom prst="rect">
                <a:avLst/>
              </a:prstGeom>
              <a:blipFill>
                <a:blip r:embed="rId6"/>
                <a:stretch>
                  <a:fillRect l="-1547" t="-9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7AD39BDE-54CA-41FB-A86B-C1EAE9308D4C}"/>
              </a:ext>
            </a:extLst>
          </p:cNvPr>
          <p:cNvCxnSpPr/>
          <p:nvPr/>
        </p:nvCxnSpPr>
        <p:spPr>
          <a:xfrm flipV="1">
            <a:off x="4149563" y="4290764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29ED801A-780C-4A23-8913-B0E310599A21}"/>
              </a:ext>
            </a:extLst>
          </p:cNvPr>
          <p:cNvCxnSpPr>
            <a:cxnSpLocks/>
          </p:cNvCxnSpPr>
          <p:nvPr/>
        </p:nvCxnSpPr>
        <p:spPr>
          <a:xfrm flipV="1">
            <a:off x="1311683" y="432718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6454006" y="5257800"/>
            <a:ext cx="4337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</a:t>
            </a:r>
          </a:p>
          <a:p>
            <a:r>
              <a:rPr lang="cs-CZ" sz="2000" dirty="0"/>
              <a:t>0     1        0       0       1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C647DF9-28B4-43E3-9513-72C74B92E6D8}"/>
              </a:ext>
            </a:extLst>
          </p:cNvPr>
          <p:cNvSpPr/>
          <p:nvPr/>
        </p:nvSpPr>
        <p:spPr>
          <a:xfrm>
            <a:off x="7983416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F33DB29-F6C6-4714-8A8B-5A79F2F61F49}"/>
              </a:ext>
            </a:extLst>
          </p:cNvPr>
          <p:cNvSpPr/>
          <p:nvPr/>
        </p:nvSpPr>
        <p:spPr>
          <a:xfrm>
            <a:off x="6454006" y="5634517"/>
            <a:ext cx="316522" cy="3847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5FE8340-4C53-4EF8-BF8D-33429FA8B6BC}"/>
              </a:ext>
            </a:extLst>
          </p:cNvPr>
          <p:cNvSpPr/>
          <p:nvPr/>
        </p:nvSpPr>
        <p:spPr>
          <a:xfrm>
            <a:off x="6849434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562C117A-73BD-420E-A3C1-A7A46712AA83}"/>
              </a:ext>
            </a:extLst>
          </p:cNvPr>
          <p:cNvCxnSpPr/>
          <p:nvPr/>
        </p:nvCxnSpPr>
        <p:spPr>
          <a:xfrm>
            <a:off x="1621694" y="4690874"/>
            <a:ext cx="4720491" cy="1053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avá složená závorka 18">
            <a:extLst>
              <a:ext uri="{FF2B5EF4-FFF2-40B4-BE49-F238E27FC236}">
                <a16:creationId xmlns:a16="http://schemas.microsoft.com/office/drawing/2014/main" id="{DAA26FD7-A1D4-4769-AC09-9EA74CAF0535}"/>
              </a:ext>
            </a:extLst>
          </p:cNvPr>
          <p:cNvSpPr/>
          <p:nvPr/>
        </p:nvSpPr>
        <p:spPr>
          <a:xfrm>
            <a:off x="1084368" y="5300160"/>
            <a:ext cx="163240" cy="105343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335459A-4EEF-4F9E-AC7C-54510C81BE52}"/>
              </a:ext>
            </a:extLst>
          </p:cNvPr>
          <p:cNvSpPr txBox="1"/>
          <p:nvPr/>
        </p:nvSpPr>
        <p:spPr>
          <a:xfrm>
            <a:off x="1311683" y="5619128"/>
            <a:ext cx="179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inverzní prvky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0AB3820-059B-4C11-89F1-015A260D705B}"/>
              </a:ext>
            </a:extLst>
          </p:cNvPr>
          <p:cNvSpPr txBox="1"/>
          <p:nvPr/>
        </p:nvSpPr>
        <p:spPr>
          <a:xfrm>
            <a:off x="3002153" y="5915936"/>
            <a:ext cx="307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(M, </a:t>
            </a:r>
            <a:r>
              <a:rPr lang="cs-CZ" b="1" dirty="0">
                <a:ln cmpd="sng">
                  <a:solidFill>
                    <a:schemeClr val="tx1"/>
                  </a:solidFill>
                </a:ln>
              </a:rPr>
              <a:t>○</a:t>
            </a:r>
            <a:r>
              <a:rPr lang="cs-CZ" b="1" dirty="0"/>
              <a:t>) komutativní </a:t>
            </a:r>
            <a:r>
              <a:rPr lang="cs-CZ" b="1" dirty="0" err="1"/>
              <a:t>grupoid</a:t>
            </a:r>
            <a:r>
              <a:rPr lang="cs-CZ" b="1" dirty="0"/>
              <a:t> 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69D3E99-8541-45DD-9D99-8498A320F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30"/>
    </mc:Choice>
    <mc:Fallback xmlns="">
      <p:transition spd="slow" advTm="64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5169225" y="1367015"/>
            <a:ext cx="64131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ND</a:t>
            </a:r>
            <a:r>
              <a:rPr lang="cs-CZ" dirty="0"/>
              <a:t>    tabulka je celá vyplněna prvky množiny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 </a:t>
            </a:r>
            <a:r>
              <a:rPr lang="cs-CZ" dirty="0"/>
              <a:t>      z tabulky obvykle nepoznáme (určíme z definice nebo ze    </a:t>
            </a:r>
          </a:p>
          <a:p>
            <a:r>
              <a:rPr lang="cs-CZ" dirty="0"/>
              <a:t>               vztahu  A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cs-CZ" dirty="0"/>
              <a:t>(ZR ⇔ 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  </a:t>
            </a:r>
            <a:r>
              <a:rPr lang="cs-CZ" dirty="0"/>
              <a:t>     prvky tabulky, která je celá vyplněna prvky množiny M,      </a:t>
            </a:r>
          </a:p>
          <a:p>
            <a:r>
              <a:rPr lang="cs-CZ" dirty="0"/>
              <a:t>               jsou souměrně rozloženy podle hl.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EN</a:t>
            </a:r>
            <a:r>
              <a:rPr lang="cs-CZ" dirty="0"/>
              <a:t>    alespoň jeden řádek a jeden sloupec jsou stejné jako   </a:t>
            </a:r>
          </a:p>
          <a:p>
            <a:r>
              <a:rPr lang="cs-CZ" dirty="0"/>
              <a:t>               záhlaví tabulky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EI</a:t>
            </a:r>
            <a:r>
              <a:rPr lang="cs-CZ" dirty="0"/>
              <a:t>      každý řádek a každý sloupec obsahuje neutrální prvky tak, </a:t>
            </a:r>
          </a:p>
          <a:p>
            <a:pPr lvl="1"/>
            <a:r>
              <a:rPr lang="cs-CZ" dirty="0"/>
              <a:t>      že ve všech řádcích a všech sloupcích existují takové, že  </a:t>
            </a:r>
          </a:p>
          <a:p>
            <a:pPr lvl="1"/>
            <a:r>
              <a:rPr lang="cs-CZ" dirty="0"/>
              <a:t>      jsou rozloženy podle hlavní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ZR</a:t>
            </a:r>
            <a:r>
              <a:rPr lang="cs-CZ" dirty="0"/>
              <a:t>     každý řádek a každý sloupec obsahují všechny prvky    </a:t>
            </a:r>
          </a:p>
          <a:p>
            <a:r>
              <a:rPr lang="cs-CZ" dirty="0"/>
              <a:t>               množiny M</a:t>
            </a:r>
          </a:p>
          <a:p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752796"/>
              </p:ext>
            </p:extLst>
          </p:nvPr>
        </p:nvGraphicFramePr>
        <p:xfrm>
          <a:off x="1388534" y="211209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468924" y="1600200"/>
            <a:ext cx="25277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</a:rPr>
              <a:t>b)      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a, b, c</a:t>
            </a:r>
            <a:r>
              <a:rPr lang="en-US" sz="2000" b="1" dirty="0">
                <a:latin typeface="Times New Roman" panose="02020603050405020304" pitchFamily="18" charset="0"/>
              </a:rPr>
              <a:t>} </a:t>
            </a:r>
            <a:endParaRPr lang="cs-CZ" sz="2000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F03F2381-5DA3-4C11-AE1D-DDCFB748F731}"/>
              </a:ext>
            </a:extLst>
          </p:cNvPr>
          <p:cNvSpPr/>
          <p:nvPr/>
        </p:nvSpPr>
        <p:spPr>
          <a:xfrm>
            <a:off x="468924" y="4290764"/>
            <a:ext cx="433753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u="sng" dirty="0">
                <a:latin typeface="Times New Roman" panose="02020603050405020304" pitchFamily="18" charset="0"/>
              </a:rPr>
              <a:t>ND</a:t>
            </a:r>
            <a:r>
              <a:rPr lang="cs-CZ" sz="2000" b="1" dirty="0">
                <a:latin typeface="Times New Roman" panose="02020603050405020304" pitchFamily="18" charset="0"/>
              </a:rPr>
              <a:t>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</a:t>
            </a:r>
            <a:r>
              <a:rPr lang="cs-CZ" sz="2000" b="1" dirty="0">
                <a:latin typeface="Times New Roman" panose="02020603050405020304" pitchFamily="18" charset="0"/>
              </a:rPr>
              <a:t>  A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   </a:t>
            </a:r>
            <a:r>
              <a:rPr lang="cs-CZ" sz="2000" b="1" dirty="0">
                <a:latin typeface="Times New Roman" panose="02020603050405020304" pitchFamily="18" charset="0"/>
              </a:rPr>
              <a:t>K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sz="2000" b="1" dirty="0">
                <a:latin typeface="Times New Roman" panose="02020603050405020304" pitchFamily="18" charset="0"/>
              </a:rPr>
              <a:t>   EN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⋀    </a:t>
            </a:r>
            <a:r>
              <a:rPr lang="cs-CZ" sz="2000" b="1" dirty="0">
                <a:latin typeface="Times New Roman" panose="02020603050405020304" pitchFamily="18" charset="0"/>
              </a:rPr>
              <a:t>EI   </a:t>
            </a:r>
            <a:r>
              <a:rPr lang="cs-CZ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⋀</a:t>
            </a:r>
            <a:r>
              <a:rPr lang="cs-CZ" sz="2000" b="1" dirty="0">
                <a:latin typeface="Times New Roman" panose="02020603050405020304" pitchFamily="18" charset="0"/>
              </a:rPr>
              <a:t>  </a:t>
            </a:r>
            <a:r>
              <a:rPr lang="cs-CZ" sz="2000" b="1" u="sng" dirty="0">
                <a:latin typeface="Times New Roman" panose="02020603050405020304" pitchFamily="18" charset="0"/>
              </a:rPr>
              <a:t>ZR</a:t>
            </a:r>
          </a:p>
          <a:p>
            <a:endParaRPr lang="cs-CZ" sz="2000" b="1" dirty="0">
              <a:latin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endParaRPr lang="cs-CZ" sz="1600" i="1" dirty="0">
              <a:latin typeface="Lucida Calligraphy" panose="03010101010101010101" pitchFamily="66" charset="0"/>
            </a:endParaRPr>
          </a:p>
          <a:p>
            <a:endParaRPr lang="cs-CZ" dirty="0">
              <a:latin typeface="Times New Roman" panose="02020603050405020304" pitchFamily="18" charset="0"/>
              <a:ea typeface="Batang" panose="020B0503020000020004" pitchFamily="18" charset="-127"/>
              <a:cs typeface="Times New Roman" panose="02020603050405020304" pitchFamily="18" charset="0"/>
            </a:endParaRPr>
          </a:p>
          <a:p>
            <a:endParaRPr lang="cs-CZ" dirty="0"/>
          </a:p>
          <a:p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29ED801A-780C-4A23-8913-B0E310599A21}"/>
              </a:ext>
            </a:extLst>
          </p:cNvPr>
          <p:cNvCxnSpPr>
            <a:cxnSpLocks/>
          </p:cNvCxnSpPr>
          <p:nvPr/>
        </p:nvCxnSpPr>
        <p:spPr>
          <a:xfrm flipV="1">
            <a:off x="1311683" y="432718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6454006" y="5257800"/>
            <a:ext cx="4337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</a:t>
            </a:r>
          </a:p>
          <a:p>
            <a:r>
              <a:rPr lang="cs-CZ" sz="2000" dirty="0"/>
              <a:t>0     1        1       0       0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C647DF9-28B4-43E3-9513-72C74B92E6D8}"/>
              </a:ext>
            </a:extLst>
          </p:cNvPr>
          <p:cNvSpPr/>
          <p:nvPr/>
        </p:nvSpPr>
        <p:spPr>
          <a:xfrm>
            <a:off x="7983416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F33DB29-F6C6-4714-8A8B-5A79F2F61F49}"/>
              </a:ext>
            </a:extLst>
          </p:cNvPr>
          <p:cNvSpPr/>
          <p:nvPr/>
        </p:nvSpPr>
        <p:spPr>
          <a:xfrm>
            <a:off x="6454006" y="5634517"/>
            <a:ext cx="316522" cy="3847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5FE8340-4C53-4EF8-BF8D-33429FA8B6BC}"/>
              </a:ext>
            </a:extLst>
          </p:cNvPr>
          <p:cNvSpPr/>
          <p:nvPr/>
        </p:nvSpPr>
        <p:spPr>
          <a:xfrm>
            <a:off x="6849434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562C117A-73BD-420E-A3C1-A7A46712AA83}"/>
              </a:ext>
            </a:extLst>
          </p:cNvPr>
          <p:cNvCxnSpPr/>
          <p:nvPr/>
        </p:nvCxnSpPr>
        <p:spPr>
          <a:xfrm>
            <a:off x="1621694" y="4690874"/>
            <a:ext cx="4720491" cy="1053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0AB3820-059B-4C11-89F1-015A260D705B}"/>
              </a:ext>
            </a:extLst>
          </p:cNvPr>
          <p:cNvSpPr txBox="1"/>
          <p:nvPr/>
        </p:nvSpPr>
        <p:spPr>
          <a:xfrm>
            <a:off x="3002153" y="5915936"/>
            <a:ext cx="307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(M, </a:t>
            </a:r>
            <a:r>
              <a:rPr lang="cs-CZ" b="1" dirty="0">
                <a:ln cmpd="sng">
                  <a:solidFill>
                    <a:schemeClr val="tx1"/>
                  </a:solidFill>
                </a:ln>
              </a:rPr>
              <a:t>○</a:t>
            </a:r>
            <a:r>
              <a:rPr lang="cs-CZ" b="1" dirty="0"/>
              <a:t>)  </a:t>
            </a:r>
            <a:r>
              <a:rPr lang="cs-CZ" b="1" dirty="0" err="1"/>
              <a:t>grupoid</a:t>
            </a:r>
            <a:r>
              <a:rPr lang="cs-CZ" b="1" dirty="0"/>
              <a:t> s </a:t>
            </a:r>
            <a:r>
              <a:rPr lang="cs-CZ" b="1" dirty="0" err="1"/>
              <a:t>vlasností</a:t>
            </a:r>
            <a:r>
              <a:rPr lang="cs-CZ" b="1" dirty="0"/>
              <a:t> ZR  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CC1F7F0B-6B75-4B23-AB95-1DAE92D37C5B}"/>
              </a:ext>
            </a:extLst>
          </p:cNvPr>
          <p:cNvCxnSpPr>
            <a:cxnSpLocks/>
          </p:cNvCxnSpPr>
          <p:nvPr/>
        </p:nvCxnSpPr>
        <p:spPr>
          <a:xfrm flipV="1">
            <a:off x="1940171" y="430413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5C8703D2-39BD-4DF3-9A46-194D2466A7EB}"/>
              </a:ext>
            </a:extLst>
          </p:cNvPr>
          <p:cNvCxnSpPr>
            <a:cxnSpLocks/>
          </p:cNvCxnSpPr>
          <p:nvPr/>
        </p:nvCxnSpPr>
        <p:spPr>
          <a:xfrm flipV="1">
            <a:off x="3476789" y="430413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069C12B-C229-4518-9F89-C5B03FE383F8}"/>
              </a:ext>
            </a:extLst>
          </p:cNvPr>
          <p:cNvCxnSpPr>
            <a:cxnSpLocks/>
          </p:cNvCxnSpPr>
          <p:nvPr/>
        </p:nvCxnSpPr>
        <p:spPr>
          <a:xfrm flipV="1">
            <a:off x="2689263" y="4327468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DBF4801-0484-482C-A243-A7CB0BEF1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44"/>
    </mc:Choice>
    <mc:Fallback xmlns="">
      <p:transition spd="slow" advTm="22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5169225" y="1367015"/>
            <a:ext cx="64131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ND</a:t>
            </a:r>
            <a:r>
              <a:rPr lang="cs-CZ" dirty="0"/>
              <a:t>    tabulka je celá vyplněna prvky množiny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 </a:t>
            </a:r>
            <a:r>
              <a:rPr lang="cs-CZ" dirty="0"/>
              <a:t>      z tabulky obvykle nepoznáme (určíme z definice nebo ze    </a:t>
            </a:r>
          </a:p>
          <a:p>
            <a:r>
              <a:rPr lang="cs-CZ" dirty="0"/>
              <a:t>               vztahu  A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cs-CZ" dirty="0"/>
              <a:t>(ZR ⇔ 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  </a:t>
            </a:r>
            <a:r>
              <a:rPr lang="cs-CZ" dirty="0"/>
              <a:t>     prvky tabulky, která je celá vyplněna prvky množiny M,      </a:t>
            </a:r>
          </a:p>
          <a:p>
            <a:r>
              <a:rPr lang="cs-CZ" dirty="0"/>
              <a:t>               jsou souměrně rozloženy podle hl.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EN</a:t>
            </a:r>
            <a:r>
              <a:rPr lang="cs-CZ" dirty="0"/>
              <a:t>    alespoň jeden řádek a jeden sloupec jsou stejné jako   </a:t>
            </a:r>
          </a:p>
          <a:p>
            <a:r>
              <a:rPr lang="cs-CZ" dirty="0"/>
              <a:t>               záhlaví tabulky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EI</a:t>
            </a:r>
            <a:r>
              <a:rPr lang="cs-CZ" dirty="0"/>
              <a:t>      každý řádek a každý sloupec obsahuje neutrální prvky tak, </a:t>
            </a:r>
          </a:p>
          <a:p>
            <a:pPr lvl="1"/>
            <a:r>
              <a:rPr lang="cs-CZ" dirty="0"/>
              <a:t>      že ve všech řádcích a všech sloupcích existují takové, že  </a:t>
            </a:r>
          </a:p>
          <a:p>
            <a:pPr lvl="1"/>
            <a:r>
              <a:rPr lang="cs-CZ" dirty="0"/>
              <a:t>      jsou rozloženy podle hlavní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ZR</a:t>
            </a:r>
            <a:r>
              <a:rPr lang="cs-CZ" dirty="0"/>
              <a:t>     každý řádek a každý sloupec obsahují všechny prvky    </a:t>
            </a:r>
          </a:p>
          <a:p>
            <a:r>
              <a:rPr lang="cs-CZ" dirty="0"/>
              <a:t>               množiny M</a:t>
            </a:r>
          </a:p>
          <a:p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685666"/>
              </p:ext>
            </p:extLst>
          </p:nvPr>
        </p:nvGraphicFramePr>
        <p:xfrm>
          <a:off x="1388534" y="211209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1600200"/>
            <a:ext cx="2387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</a:rPr>
              <a:t>c)       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a, b, c</a:t>
            </a:r>
            <a:r>
              <a:rPr lang="en-US" sz="2000" b="1" dirty="0">
                <a:latin typeface="Times New Roman" panose="02020603050405020304" pitchFamily="18" charset="0"/>
              </a:rPr>
              <a:t>} </a:t>
            </a:r>
            <a:endParaRPr lang="cs-CZ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/>
              <p:nvPr/>
            </p:nvSpPr>
            <p:spPr>
              <a:xfrm>
                <a:off x="468924" y="4290764"/>
                <a:ext cx="4337538" cy="3514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000" b="1" dirty="0">
                    <a:latin typeface="Times New Roman" panose="02020603050405020304" pitchFamily="18" charset="0"/>
                  </a:rPr>
                  <a:t>ND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A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K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EI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ZR</a:t>
                </a:r>
              </a:p>
              <a:p>
                <a:endParaRPr lang="cs-CZ" sz="2000" b="1" dirty="0">
                  <a:latin typeface="Times New Roman" panose="02020603050405020304" pitchFamily="18" charset="0"/>
                </a:endParaRP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e = c </a:t>
                </a:r>
                <a:r>
                  <a:rPr lang="cs-CZ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</a:t>
                </a:r>
                <a:r>
                  <a:rPr lang="cs-CZ" b="1" i="1" dirty="0">
                    <a:latin typeface="Book Antiqua" panose="02040602050305030304" pitchFamily="18" charset="0"/>
                  </a:rPr>
                  <a:t>a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b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c</a:t>
                </a: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4" y="4290764"/>
                <a:ext cx="4337538" cy="3514937"/>
              </a:xfrm>
              <a:prstGeom prst="rect">
                <a:avLst/>
              </a:prstGeom>
              <a:blipFill>
                <a:blip r:embed="rId6"/>
                <a:stretch>
                  <a:fillRect l="-1547" t="-104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7AD39BDE-54CA-41FB-A86B-C1EAE9308D4C}"/>
              </a:ext>
            </a:extLst>
          </p:cNvPr>
          <p:cNvCxnSpPr/>
          <p:nvPr/>
        </p:nvCxnSpPr>
        <p:spPr>
          <a:xfrm flipV="1">
            <a:off x="4149563" y="4290764"/>
            <a:ext cx="398585" cy="40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29ED801A-780C-4A23-8913-B0E310599A21}"/>
              </a:ext>
            </a:extLst>
          </p:cNvPr>
          <p:cNvCxnSpPr>
            <a:cxnSpLocks/>
          </p:cNvCxnSpPr>
          <p:nvPr/>
        </p:nvCxnSpPr>
        <p:spPr>
          <a:xfrm flipV="1">
            <a:off x="1311683" y="432718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6454006" y="5257800"/>
            <a:ext cx="4337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</a:t>
            </a:r>
          </a:p>
          <a:p>
            <a:r>
              <a:rPr lang="cs-CZ" sz="2000" dirty="0"/>
              <a:t>0     1        0       0       1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C647DF9-28B4-43E3-9513-72C74B92E6D8}"/>
              </a:ext>
            </a:extLst>
          </p:cNvPr>
          <p:cNvSpPr/>
          <p:nvPr/>
        </p:nvSpPr>
        <p:spPr>
          <a:xfrm>
            <a:off x="7983416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F33DB29-F6C6-4714-8A8B-5A79F2F61F49}"/>
              </a:ext>
            </a:extLst>
          </p:cNvPr>
          <p:cNvSpPr/>
          <p:nvPr/>
        </p:nvSpPr>
        <p:spPr>
          <a:xfrm>
            <a:off x="6454006" y="5634517"/>
            <a:ext cx="316522" cy="3847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5FE8340-4C53-4EF8-BF8D-33429FA8B6BC}"/>
              </a:ext>
            </a:extLst>
          </p:cNvPr>
          <p:cNvSpPr/>
          <p:nvPr/>
        </p:nvSpPr>
        <p:spPr>
          <a:xfrm>
            <a:off x="6849434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562C117A-73BD-420E-A3C1-A7A46712AA83}"/>
              </a:ext>
            </a:extLst>
          </p:cNvPr>
          <p:cNvCxnSpPr/>
          <p:nvPr/>
        </p:nvCxnSpPr>
        <p:spPr>
          <a:xfrm>
            <a:off x="1621694" y="4690874"/>
            <a:ext cx="4720491" cy="1053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avá složená závorka 18">
            <a:extLst>
              <a:ext uri="{FF2B5EF4-FFF2-40B4-BE49-F238E27FC236}">
                <a16:creationId xmlns:a16="http://schemas.microsoft.com/office/drawing/2014/main" id="{DAA26FD7-A1D4-4769-AC09-9EA74CAF0535}"/>
              </a:ext>
            </a:extLst>
          </p:cNvPr>
          <p:cNvSpPr/>
          <p:nvPr/>
        </p:nvSpPr>
        <p:spPr>
          <a:xfrm>
            <a:off x="1084368" y="5300160"/>
            <a:ext cx="163240" cy="105343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335459A-4EEF-4F9E-AC7C-54510C81BE52}"/>
              </a:ext>
            </a:extLst>
          </p:cNvPr>
          <p:cNvSpPr txBox="1"/>
          <p:nvPr/>
        </p:nvSpPr>
        <p:spPr>
          <a:xfrm>
            <a:off x="1311683" y="5619128"/>
            <a:ext cx="179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inverzní prvky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0AB3820-059B-4C11-89F1-015A260D705B}"/>
              </a:ext>
            </a:extLst>
          </p:cNvPr>
          <p:cNvSpPr txBox="1"/>
          <p:nvPr/>
        </p:nvSpPr>
        <p:spPr>
          <a:xfrm>
            <a:off x="3002153" y="5915936"/>
            <a:ext cx="307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(M, </a:t>
            </a:r>
            <a:r>
              <a:rPr lang="cs-CZ" b="1" dirty="0">
                <a:ln cmpd="sng">
                  <a:solidFill>
                    <a:schemeClr val="tx1"/>
                  </a:solidFill>
                </a:ln>
              </a:rPr>
              <a:t>○</a:t>
            </a:r>
            <a:r>
              <a:rPr lang="cs-CZ" b="1" dirty="0"/>
              <a:t>) algebraická struktura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A915E48-CA78-4F09-ADF2-50BF5AE74320}"/>
              </a:ext>
            </a:extLst>
          </p:cNvPr>
          <p:cNvCxnSpPr>
            <a:cxnSpLocks/>
          </p:cNvCxnSpPr>
          <p:nvPr/>
        </p:nvCxnSpPr>
        <p:spPr>
          <a:xfrm flipV="1">
            <a:off x="580293" y="4327180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A2196C3-167E-403C-B9CC-F615121F15F2}"/>
              </a:ext>
            </a:extLst>
          </p:cNvPr>
          <p:cNvCxnSpPr>
            <a:cxnSpLocks/>
          </p:cNvCxnSpPr>
          <p:nvPr/>
        </p:nvCxnSpPr>
        <p:spPr>
          <a:xfrm flipV="1">
            <a:off x="1884486" y="4342564"/>
            <a:ext cx="310011" cy="37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6571E47-FC08-450B-BEC6-88F21A2A0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13"/>
    </mc:Choice>
    <mc:Fallback xmlns="">
      <p:transition spd="slow" advTm="17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686"/>
            <a:ext cx="7924800" cy="1121942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Binární operace dané tabulkou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6462" y="2426677"/>
            <a:ext cx="6775938" cy="2831123"/>
          </a:xfrm>
        </p:spPr>
        <p:txBody>
          <a:bodyPr/>
          <a:lstStyle/>
          <a:p>
            <a:pPr marL="457200" lvl="1" indent="0">
              <a:buNone/>
            </a:pPr>
            <a:r>
              <a:rPr lang="cs-CZ" dirty="0"/>
              <a:t>                        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F2E9AA-AC55-4612-9C66-C8434533F8BC}"/>
              </a:ext>
            </a:extLst>
          </p:cNvPr>
          <p:cNvSpPr/>
          <p:nvPr/>
        </p:nvSpPr>
        <p:spPr>
          <a:xfrm>
            <a:off x="5169225" y="1367015"/>
            <a:ext cx="64131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ND</a:t>
            </a:r>
            <a:r>
              <a:rPr lang="cs-CZ" dirty="0"/>
              <a:t>    tabulka je celá vyplněna prvky množiny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 </a:t>
            </a:r>
            <a:r>
              <a:rPr lang="cs-CZ" dirty="0"/>
              <a:t>      z tabulky obvykle nepoznáme (určíme z definice nebo ze    </a:t>
            </a:r>
          </a:p>
          <a:p>
            <a:r>
              <a:rPr lang="cs-CZ" dirty="0"/>
              <a:t>               vztahu  A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cs-CZ" dirty="0"/>
              <a:t>(ZR ⇔ 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K  </a:t>
            </a:r>
            <a:r>
              <a:rPr lang="cs-CZ" dirty="0"/>
              <a:t>     prvky tabulky, která je celá vyplněna prvky množiny M,      </a:t>
            </a:r>
          </a:p>
          <a:p>
            <a:r>
              <a:rPr lang="cs-CZ" dirty="0"/>
              <a:t>               jsou souměrně rozloženy podle hl.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EN</a:t>
            </a:r>
            <a:r>
              <a:rPr lang="cs-CZ" dirty="0"/>
              <a:t>    alespoň jeden řádek a jeden sloupec jsou stejné jako   </a:t>
            </a:r>
          </a:p>
          <a:p>
            <a:r>
              <a:rPr lang="cs-CZ" dirty="0"/>
              <a:t>               záhlaví tabulky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EI</a:t>
            </a:r>
            <a:r>
              <a:rPr lang="cs-CZ" dirty="0"/>
              <a:t>      každý řádek a každý sloupec obsahuje neutrální prvky tak, </a:t>
            </a:r>
          </a:p>
          <a:p>
            <a:pPr lvl="1"/>
            <a:r>
              <a:rPr lang="cs-CZ" dirty="0"/>
              <a:t>      že ve všech řádcích a všech sloupcích existují takové, že  </a:t>
            </a:r>
          </a:p>
          <a:p>
            <a:pPr lvl="1"/>
            <a:r>
              <a:rPr lang="cs-CZ" dirty="0"/>
              <a:t>      jsou rozloženy podle hlavní diagonály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ZR</a:t>
            </a:r>
            <a:r>
              <a:rPr lang="cs-CZ" dirty="0"/>
              <a:t>     každý řádek a každý sloupec obsahují všechny prvky    </a:t>
            </a:r>
          </a:p>
          <a:p>
            <a:r>
              <a:rPr lang="cs-CZ" dirty="0"/>
              <a:t>               množiny M</a:t>
            </a:r>
          </a:p>
          <a:p>
            <a:endParaRPr lang="cs-CZ" dirty="0"/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3CA2D35-B963-4AEA-80D2-342D1069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831390"/>
              </p:ext>
            </p:extLst>
          </p:nvPr>
        </p:nvGraphicFramePr>
        <p:xfrm>
          <a:off x="1388534" y="2112095"/>
          <a:ext cx="2127576" cy="1808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894">
                  <a:extLst>
                    <a:ext uri="{9D8B030D-6E8A-4147-A177-3AD203B41FA5}">
                      <a16:colId xmlns:a16="http://schemas.microsoft.com/office/drawing/2014/main" val="4395733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866549128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3770524461"/>
                    </a:ext>
                  </a:extLst>
                </a:gridCol>
                <a:gridCol w="531894">
                  <a:extLst>
                    <a:ext uri="{9D8B030D-6E8A-4147-A177-3AD203B41FA5}">
                      <a16:colId xmlns:a16="http://schemas.microsoft.com/office/drawing/2014/main" val="704751437"/>
                    </a:ext>
                  </a:extLst>
                </a:gridCol>
              </a:tblGrid>
              <a:tr h="452078">
                <a:tc>
                  <a:txBody>
                    <a:bodyPr/>
                    <a:lstStyle/>
                    <a:p>
                      <a:r>
                        <a:rPr lang="cs-CZ" sz="180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cs-CZ" sz="1800" b="0" dirty="0">
                          <a:ln cmpd="sng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○</a:t>
                      </a:r>
                      <a:endParaRPr lang="cs-CZ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0643252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872454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762035"/>
                  </a:ext>
                </a:extLst>
              </a:tr>
              <a:tr h="452078">
                <a:tc>
                  <a:txBody>
                    <a:bodyPr/>
                    <a:lstStyle/>
                    <a:p>
                      <a:r>
                        <a:rPr lang="cs-CZ" dirty="0"/>
                        <a:t>  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c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153902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8C8B63F-30AD-49F9-927D-290A51B23889}"/>
              </a:ext>
            </a:extLst>
          </p:cNvPr>
          <p:cNvSpPr/>
          <p:nvPr/>
        </p:nvSpPr>
        <p:spPr>
          <a:xfrm>
            <a:off x="609600" y="1600200"/>
            <a:ext cx="2387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</a:rPr>
              <a:t>d)        </a:t>
            </a:r>
            <a:r>
              <a:rPr lang="en-US" sz="2000" b="1" dirty="0">
                <a:latin typeface="Times New Roman" panose="02020603050405020304" pitchFamily="18" charset="0"/>
              </a:rPr>
              <a:t>M = {</a:t>
            </a:r>
            <a:r>
              <a:rPr lang="cs-CZ" sz="2000" b="1" dirty="0">
                <a:latin typeface="Times New Roman" panose="02020603050405020304" pitchFamily="18" charset="0"/>
              </a:rPr>
              <a:t>a, b, c</a:t>
            </a:r>
            <a:r>
              <a:rPr lang="en-US" sz="2000" b="1" dirty="0">
                <a:latin typeface="Times New Roman" panose="02020603050405020304" pitchFamily="18" charset="0"/>
              </a:rPr>
              <a:t>} </a:t>
            </a:r>
            <a:endParaRPr lang="cs-CZ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/>
              <p:nvPr/>
            </p:nvSpPr>
            <p:spPr>
              <a:xfrm>
                <a:off x="468924" y="4290764"/>
                <a:ext cx="4337538" cy="3545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000" b="1" u="sng" dirty="0">
                    <a:latin typeface="Times New Roman" panose="02020603050405020304" pitchFamily="18" charset="0"/>
                  </a:rPr>
                  <a:t>ND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A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K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EN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⋀  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EI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 </a:t>
                </a:r>
                <a:r>
                  <a:rPr lang="cs-CZ" sz="16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⋀</a:t>
                </a:r>
                <a:r>
                  <a:rPr lang="cs-CZ" sz="2000" b="1" dirty="0">
                    <a:latin typeface="Times New Roman" panose="02020603050405020304" pitchFamily="18" charset="0"/>
                  </a:rPr>
                  <a:t>  </a:t>
                </a:r>
                <a:r>
                  <a:rPr lang="cs-CZ" sz="2000" b="1" u="sng" dirty="0">
                    <a:latin typeface="Times New Roman" panose="02020603050405020304" pitchFamily="18" charset="0"/>
                  </a:rPr>
                  <a:t>ZR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cs-CZ" sz="2000" b="1" dirty="0">
                    <a:latin typeface="Times New Roman" panose="02020603050405020304" pitchFamily="18" charset="0"/>
                  </a:rPr>
                  <a:t>e = c </a:t>
                </a:r>
                <a:r>
                  <a:rPr lang="cs-CZ" dirty="0"/>
                  <a:t>(neutrální prvek)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= b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b="1" i="1" dirty="0">
                    <a:latin typeface="Book Antiqua" panose="02040602050305030304" pitchFamily="18" charset="0"/>
                  </a:rPr>
                  <a:t>a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cs-CZ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 </a:t>
                </a:r>
                <a:r>
                  <a:rPr lang="cs-CZ" sz="16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= </a:t>
                </a:r>
                <a:r>
                  <a:rPr lang="cs-CZ" sz="2000" b="1" dirty="0">
                    <a:latin typeface="Times New Roman" panose="02020603050405020304" pitchFamily="18" charset="0"/>
                    <a:ea typeface="Batang" panose="020B0503020000020004" pitchFamily="18" charset="-127"/>
                    <a:cs typeface="Times New Roman" panose="02020603050405020304" pitchFamily="18" charset="0"/>
                  </a:rPr>
                  <a:t>c</a:t>
                </a: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sz="1600" i="1" dirty="0">
                  <a:latin typeface="Lucida Calligraphy" panose="03010101010101010101" pitchFamily="66" charset="0"/>
                </a:endParaRPr>
              </a:p>
              <a:p>
                <a:endParaRPr lang="cs-CZ" dirty="0">
                  <a:latin typeface="Times New Roman" panose="02020603050405020304" pitchFamily="18" charset="0"/>
                  <a:ea typeface="Batang" panose="020B0503020000020004" pitchFamily="18" charset="-127"/>
                  <a:cs typeface="Times New Roman" panose="02020603050405020304" pitchFamily="18" charset="0"/>
                </a:endParaRPr>
              </a:p>
              <a:p>
                <a:endParaRPr lang="cs-CZ" dirty="0"/>
              </a:p>
              <a:p>
                <a:r>
                  <a:rPr lang="en-US" sz="2000" b="1" dirty="0">
                    <a:latin typeface="Times New Roman" panose="02020603050405020304" pitchFamily="18" charset="0"/>
                  </a:rPr>
                  <a:t> </a:t>
                </a:r>
                <a:endParaRPr lang="cs-CZ" sz="2000" dirty="0"/>
              </a:p>
            </p:txBody>
          </p:sp>
        </mc:Choice>
        <mc:Fallback xmlns=""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F03F2381-5DA3-4C11-AE1D-DDCFB748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24" y="4290764"/>
                <a:ext cx="4337538" cy="3545714"/>
              </a:xfrm>
              <a:prstGeom prst="rect">
                <a:avLst/>
              </a:prstGeom>
              <a:blipFill>
                <a:blip r:embed="rId6"/>
                <a:stretch>
                  <a:fillRect l="-1547" t="-103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6454006" y="5257800"/>
            <a:ext cx="43375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</a:t>
            </a:r>
          </a:p>
          <a:p>
            <a:r>
              <a:rPr lang="cs-CZ" sz="2000" dirty="0"/>
              <a:t>0     1        1       1       1</a:t>
            </a:r>
          </a:p>
          <a:p>
            <a:r>
              <a:rPr lang="cs-CZ" sz="2000" dirty="0"/>
              <a:t>1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C647DF9-28B4-43E3-9513-72C74B92E6D8}"/>
              </a:ext>
            </a:extLst>
          </p:cNvPr>
          <p:cNvSpPr/>
          <p:nvPr/>
        </p:nvSpPr>
        <p:spPr>
          <a:xfrm>
            <a:off x="7983416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F33DB29-F6C6-4714-8A8B-5A79F2F61F49}"/>
              </a:ext>
            </a:extLst>
          </p:cNvPr>
          <p:cNvSpPr/>
          <p:nvPr/>
        </p:nvSpPr>
        <p:spPr>
          <a:xfrm>
            <a:off x="6454006" y="5634517"/>
            <a:ext cx="316522" cy="35394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E5FE8340-4C53-4EF8-BF8D-33429FA8B6BC}"/>
              </a:ext>
            </a:extLst>
          </p:cNvPr>
          <p:cNvSpPr/>
          <p:nvPr/>
        </p:nvSpPr>
        <p:spPr>
          <a:xfrm>
            <a:off x="6849434" y="5642520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Pravá složená závorka 18">
            <a:extLst>
              <a:ext uri="{FF2B5EF4-FFF2-40B4-BE49-F238E27FC236}">
                <a16:creationId xmlns:a16="http://schemas.microsoft.com/office/drawing/2014/main" id="{DAA26FD7-A1D4-4769-AC09-9EA74CAF0535}"/>
              </a:ext>
            </a:extLst>
          </p:cNvPr>
          <p:cNvSpPr/>
          <p:nvPr/>
        </p:nvSpPr>
        <p:spPr>
          <a:xfrm>
            <a:off x="1127044" y="5300160"/>
            <a:ext cx="120564" cy="8427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335459A-4EEF-4F9E-AC7C-54510C81BE52}"/>
              </a:ext>
            </a:extLst>
          </p:cNvPr>
          <p:cNvSpPr txBox="1"/>
          <p:nvPr/>
        </p:nvSpPr>
        <p:spPr>
          <a:xfrm>
            <a:off x="1319305" y="5536860"/>
            <a:ext cx="1794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inverzní prvky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604F54AC-1C35-457E-84C1-28E258143EB9}"/>
              </a:ext>
            </a:extLst>
          </p:cNvPr>
          <p:cNvSpPr/>
          <p:nvPr/>
        </p:nvSpPr>
        <p:spPr>
          <a:xfrm>
            <a:off x="6454006" y="5975591"/>
            <a:ext cx="316522" cy="3693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B4C5C53-0A4B-499F-BB45-1CD1C050B133}"/>
              </a:ext>
            </a:extLst>
          </p:cNvPr>
          <p:cNvSpPr/>
          <p:nvPr/>
        </p:nvSpPr>
        <p:spPr>
          <a:xfrm>
            <a:off x="1247608" y="4529693"/>
            <a:ext cx="639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6172D0C-37E3-4893-9FDD-719731CAAFE3}"/>
              </a:ext>
            </a:extLst>
          </p:cNvPr>
          <p:cNvSpPr/>
          <p:nvPr/>
        </p:nvSpPr>
        <p:spPr>
          <a:xfrm>
            <a:off x="5946083" y="5647527"/>
            <a:ext cx="639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endParaRPr lang="cs-CZ" sz="2000" dirty="0"/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FAE82E53-D309-40EB-99BE-1C20C40A9481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621694" y="4690874"/>
            <a:ext cx="4324389" cy="1279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025F053-B25D-43E1-95BC-F9B1B9BD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0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91"/>
    </mc:Choice>
    <mc:Fallback xmlns="">
      <p:transition spd="slow" advTm="12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724" y="564142"/>
            <a:ext cx="5873262" cy="753329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Problém asociativity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69477"/>
            <a:ext cx="9144000" cy="3288323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 Platí    </a:t>
            </a:r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                                                                  </a:t>
            </a:r>
          </a:p>
          <a:p>
            <a:pPr lvl="1" algn="l"/>
            <a:r>
              <a:rPr lang="cs-CZ" dirty="0"/>
              <a:t>	           0     1        1       0       0</a:t>
            </a:r>
          </a:p>
          <a:p>
            <a:pPr lvl="1" algn="l"/>
            <a:r>
              <a:rPr lang="cs-CZ" dirty="0"/>
              <a:t>                   0     1        0       0       1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914400" lvl="1" indent="-457200" algn="l">
              <a:buAutoNum type="arabicParenR"/>
            </a:pPr>
            <a:r>
              <a:rPr lang="cs-CZ" dirty="0"/>
              <a:t>Má-li operace </a:t>
            </a:r>
            <a:r>
              <a:rPr lang="cs-CZ" b="1" dirty="0">
                <a:ln cmpd="sng">
                  <a:solidFill>
                    <a:schemeClr val="tx1"/>
                  </a:solidFill>
                </a:ln>
              </a:rPr>
              <a:t>○ </a:t>
            </a:r>
            <a:r>
              <a:rPr lang="cs-CZ" dirty="0"/>
              <a:t>právě jednu z vlastností ZR, EI, pak není A.</a:t>
            </a:r>
          </a:p>
          <a:p>
            <a:pPr lvl="6" algn="l"/>
            <a:r>
              <a:rPr lang="cs-CZ" sz="2000" u="sng" dirty="0"/>
              <a:t>ZR</a:t>
            </a:r>
            <a:r>
              <a:rPr lang="cs-CZ" sz="2000" dirty="0"/>
              <a:t>  </a:t>
            </a:r>
            <a:r>
              <a:rPr lang="cs-CZ" sz="1800" dirty="0"/>
              <a:t>⋀</a:t>
            </a:r>
            <a:r>
              <a:rPr lang="cs-CZ" sz="2000" dirty="0"/>
              <a:t>   EI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cs-CZ" sz="2000" dirty="0"/>
              <a:t>A</a:t>
            </a:r>
          </a:p>
          <a:p>
            <a:pPr lvl="6" algn="l"/>
            <a:r>
              <a:rPr lang="cs-CZ" sz="2000" dirty="0"/>
              <a:t>ZR  </a:t>
            </a:r>
            <a:r>
              <a:rPr lang="cs-CZ" sz="1800" dirty="0"/>
              <a:t>⋀</a:t>
            </a:r>
            <a:r>
              <a:rPr lang="cs-CZ" sz="2000" dirty="0"/>
              <a:t>   </a:t>
            </a:r>
            <a:r>
              <a:rPr lang="cs-CZ" sz="2000" u="sng" dirty="0"/>
              <a:t>EI</a:t>
            </a:r>
            <a:r>
              <a:rPr lang="cs-CZ" sz="2000" dirty="0"/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cs-CZ" sz="2000" dirty="0"/>
              <a:t>A</a:t>
            </a:r>
          </a:p>
          <a:p>
            <a:pPr marL="457200" lvl="6" algn="l"/>
            <a:r>
              <a:rPr lang="cs-CZ" sz="2000" dirty="0"/>
              <a:t>2)    Jestliže operace </a:t>
            </a:r>
            <a:r>
              <a:rPr lang="cs-CZ" sz="2000" b="1" dirty="0">
                <a:ln cmpd="sng">
                  <a:solidFill>
                    <a:schemeClr val="tx1"/>
                  </a:solidFill>
                </a:ln>
              </a:rPr>
              <a:t>○ </a:t>
            </a:r>
            <a:r>
              <a:rPr lang="cs-CZ" sz="2000" dirty="0"/>
              <a:t>má nebo nemá současně obě z vlastností ZR, EI, může nebo 	nemusí být A.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4305527" y="4774212"/>
            <a:ext cx="43375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</a:t>
            </a:r>
          </a:p>
          <a:p>
            <a:r>
              <a:rPr lang="cs-CZ" sz="2000" dirty="0"/>
              <a:t>0     1        1       1       1</a:t>
            </a:r>
          </a:p>
          <a:p>
            <a:pPr marL="457200" indent="-457200">
              <a:buAutoNum type="arabicPlain"/>
            </a:pPr>
            <a:r>
              <a:rPr lang="cs-CZ" sz="2000" dirty="0"/>
              <a:t>1       1       1       1</a:t>
            </a:r>
          </a:p>
          <a:p>
            <a:r>
              <a:rPr lang="cs-CZ" sz="2000" dirty="0"/>
              <a:t>0     1        0       1       0</a:t>
            </a:r>
          </a:p>
          <a:p>
            <a:r>
              <a:rPr lang="cs-CZ" sz="2000" dirty="0"/>
              <a:t>1     1        0       1       0</a:t>
            </a:r>
          </a:p>
          <a:p>
            <a:pPr marL="457200" indent="-457200">
              <a:buAutoNum type="arabicPlain"/>
            </a:pPr>
            <a:endParaRPr lang="cs-CZ" sz="2000" dirty="0"/>
          </a:p>
          <a:p>
            <a:pPr marL="457200" indent="-457200">
              <a:buAutoNum type="arabicPlain"/>
            </a:pPr>
            <a:endParaRPr lang="cs-CZ" sz="2000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CC4295CA-E04E-4F6F-8977-A4B98A9BDBDB}"/>
              </a:ext>
            </a:extLst>
          </p:cNvPr>
          <p:cNvSpPr/>
          <p:nvPr/>
        </p:nvSpPr>
        <p:spPr>
          <a:xfrm>
            <a:off x="4607170" y="2348335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FE95A999-6F5C-4017-AEEA-CEAA5EE514EE}"/>
              </a:ext>
            </a:extLst>
          </p:cNvPr>
          <p:cNvSpPr/>
          <p:nvPr/>
        </p:nvSpPr>
        <p:spPr>
          <a:xfrm>
            <a:off x="3493478" y="2348334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40660CC4-E0FB-4560-A46C-0323E8222481}"/>
              </a:ext>
            </a:extLst>
          </p:cNvPr>
          <p:cNvSpPr/>
          <p:nvPr/>
        </p:nvSpPr>
        <p:spPr>
          <a:xfrm>
            <a:off x="3053412" y="2348334"/>
            <a:ext cx="316522" cy="35394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D05C735F-4700-413B-B18E-76BC679B115D}"/>
              </a:ext>
            </a:extLst>
          </p:cNvPr>
          <p:cNvSpPr/>
          <p:nvPr/>
        </p:nvSpPr>
        <p:spPr>
          <a:xfrm>
            <a:off x="4582824" y="2691676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D1036080-3547-473B-87B9-703283F483F1}"/>
              </a:ext>
            </a:extLst>
          </p:cNvPr>
          <p:cNvSpPr/>
          <p:nvPr/>
        </p:nvSpPr>
        <p:spPr>
          <a:xfrm>
            <a:off x="3493478" y="2691675"/>
            <a:ext cx="316522" cy="38472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4F1525F8-0B74-4744-81E0-53C1BC2023E1}"/>
              </a:ext>
            </a:extLst>
          </p:cNvPr>
          <p:cNvSpPr/>
          <p:nvPr/>
        </p:nvSpPr>
        <p:spPr>
          <a:xfrm>
            <a:off x="3053412" y="2709971"/>
            <a:ext cx="316522" cy="35394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2B622B25-E8B9-4AC0-A6E9-6880F090E816}"/>
              </a:ext>
            </a:extLst>
          </p:cNvPr>
          <p:cNvCxnSpPr>
            <a:cxnSpLocks/>
          </p:cNvCxnSpPr>
          <p:nvPr/>
        </p:nvCxnSpPr>
        <p:spPr>
          <a:xfrm>
            <a:off x="5017477" y="3751385"/>
            <a:ext cx="246185" cy="2696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420C2F3D-0BB2-4A95-B31A-1BA6A14D87F3}"/>
              </a:ext>
            </a:extLst>
          </p:cNvPr>
          <p:cNvCxnSpPr>
            <a:cxnSpLocks/>
          </p:cNvCxnSpPr>
          <p:nvPr/>
        </p:nvCxnSpPr>
        <p:spPr>
          <a:xfrm>
            <a:off x="5521569" y="3751385"/>
            <a:ext cx="246185" cy="2696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7BEF73D3-4B2D-4AAA-B4E8-409419E4FE58}"/>
              </a:ext>
            </a:extLst>
          </p:cNvPr>
          <p:cNvCxnSpPr>
            <a:cxnSpLocks/>
          </p:cNvCxnSpPr>
          <p:nvPr/>
        </p:nvCxnSpPr>
        <p:spPr>
          <a:xfrm>
            <a:off x="4360985" y="4126377"/>
            <a:ext cx="246185" cy="2696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D7E6AC0F-F8B6-4924-BD44-8080D7B77305}"/>
              </a:ext>
            </a:extLst>
          </p:cNvPr>
          <p:cNvCxnSpPr>
            <a:cxnSpLocks/>
          </p:cNvCxnSpPr>
          <p:nvPr/>
        </p:nvCxnSpPr>
        <p:spPr>
          <a:xfrm>
            <a:off x="5521569" y="4110280"/>
            <a:ext cx="246185" cy="2696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ál 40">
            <a:extLst>
              <a:ext uri="{FF2B5EF4-FFF2-40B4-BE49-F238E27FC236}">
                <a16:creationId xmlns:a16="http://schemas.microsoft.com/office/drawing/2014/main" id="{9EBCB69F-35F1-4BF1-88B9-557F09C143E0}"/>
              </a:ext>
            </a:extLst>
          </p:cNvPr>
          <p:cNvSpPr/>
          <p:nvPr/>
        </p:nvSpPr>
        <p:spPr>
          <a:xfrm>
            <a:off x="5275385" y="5110072"/>
            <a:ext cx="316522" cy="6928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D5A56029-D087-41F1-AC5F-6FB2C27C5475}"/>
              </a:ext>
            </a:extLst>
          </p:cNvPr>
          <p:cNvSpPr/>
          <p:nvPr/>
        </p:nvSpPr>
        <p:spPr>
          <a:xfrm>
            <a:off x="6316035" y="5123137"/>
            <a:ext cx="316522" cy="6928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vál 43">
            <a:extLst>
              <a:ext uri="{FF2B5EF4-FFF2-40B4-BE49-F238E27FC236}">
                <a16:creationId xmlns:a16="http://schemas.microsoft.com/office/drawing/2014/main" id="{5BE6246B-519E-43DF-8ED3-A6E4D9357563}"/>
              </a:ext>
            </a:extLst>
          </p:cNvPr>
          <p:cNvSpPr/>
          <p:nvPr/>
        </p:nvSpPr>
        <p:spPr>
          <a:xfrm>
            <a:off x="5275385" y="5750282"/>
            <a:ext cx="316522" cy="6928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A173C48A-49CD-4188-BC7A-31A0D45DF5FD}"/>
              </a:ext>
            </a:extLst>
          </p:cNvPr>
          <p:cNvSpPr/>
          <p:nvPr/>
        </p:nvSpPr>
        <p:spPr>
          <a:xfrm>
            <a:off x="6344817" y="5815988"/>
            <a:ext cx="316522" cy="6682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26232D37-DF37-4BC1-A918-74D70F4B4C09}"/>
              </a:ext>
            </a:extLst>
          </p:cNvPr>
          <p:cNvSpPr/>
          <p:nvPr/>
        </p:nvSpPr>
        <p:spPr>
          <a:xfrm>
            <a:off x="4325816" y="5138964"/>
            <a:ext cx="316522" cy="6639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C01FA4BC-E2FF-4A5D-8F60-125FA394EEBF}"/>
              </a:ext>
            </a:extLst>
          </p:cNvPr>
          <p:cNvSpPr/>
          <p:nvPr/>
        </p:nvSpPr>
        <p:spPr>
          <a:xfrm>
            <a:off x="4315673" y="5838188"/>
            <a:ext cx="316522" cy="6639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3565ADF-C97F-49F6-945E-7F8DFBC88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96"/>
    </mc:Choice>
    <mc:Fallback xmlns="">
      <p:transition spd="slow" advTm="10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Nadpis 33">
            <a:extLst>
              <a:ext uri="{FF2B5EF4-FFF2-40B4-BE49-F238E27FC236}">
                <a16:creationId xmlns:a16="http://schemas.microsoft.com/office/drawing/2014/main" id="{6EA2048D-417F-452D-9B96-EEB558E57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724" y="564142"/>
            <a:ext cx="5873262" cy="753329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Problém asociativity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1180ABFD-11BD-4375-88FE-CC18C0607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69477"/>
            <a:ext cx="9144000" cy="4431323"/>
          </a:xfrm>
        </p:spPr>
        <p:txBody>
          <a:bodyPr/>
          <a:lstStyle/>
          <a:p>
            <a:pPr marL="457200" lvl="6" algn="l"/>
            <a:r>
              <a:rPr lang="cs-CZ" sz="2000" dirty="0"/>
              <a:t>2)    Jestliže operace </a:t>
            </a:r>
            <a:r>
              <a:rPr lang="cs-CZ" sz="2000" b="1" dirty="0">
                <a:ln cmpd="sng">
                  <a:solidFill>
                    <a:schemeClr val="tx1"/>
                  </a:solidFill>
                </a:ln>
              </a:rPr>
              <a:t>○ </a:t>
            </a:r>
            <a:r>
              <a:rPr lang="cs-CZ" sz="2000" dirty="0"/>
              <a:t>má nebo nemá současně obě z vlastností ZR, EI, může nebo 	nemusí být A.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dirty="0"/>
              <a:t>Vlastnost asociativity vyšetříme přímo z definice:</a:t>
            </a:r>
          </a:p>
          <a:p>
            <a:pPr lvl="1" algn="l"/>
            <a:r>
              <a:rPr lang="cs-CZ" dirty="0"/>
              <a:t>	(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∀</a:t>
            </a:r>
            <a:r>
              <a:rPr lang="cs-CZ" dirty="0"/>
              <a:t> </a:t>
            </a:r>
            <a:r>
              <a:rPr lang="cs-CZ" i="1" dirty="0"/>
              <a:t>a, b, c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ϵ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/>
              <a:t>M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/>
              <a:t>a ○ b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cs-CZ" i="1" dirty="0"/>
              <a:t> ○ c = a ○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cs-CZ" i="1" dirty="0"/>
              <a:t> ○ c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i="1" dirty="0">
                <a:latin typeface="Cambria Math" panose="02040503050406030204" pitchFamily="18" charset="0"/>
                <a:ea typeface="Cambria Math" panose="02040503050406030204" pitchFamily="18" charset="0"/>
              </a:rPr>
              <a:t>∼</a:t>
            </a:r>
            <a:r>
              <a:rPr lang="cs-CZ" i="1" dirty="0"/>
              <a:t>   </a:t>
            </a:r>
            <a:r>
              <a:rPr lang="cs-CZ" i="1" dirty="0" err="1">
                <a:highlight>
                  <a:srgbClr val="FFFF00"/>
                </a:highlight>
              </a:rPr>
              <a:t>abc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 algn="l"/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194AFFDC-B2AF-4FF2-B05D-E01AB6E4FE8A}"/>
              </a:ext>
            </a:extLst>
          </p:cNvPr>
          <p:cNvSpPr/>
          <p:nvPr/>
        </p:nvSpPr>
        <p:spPr>
          <a:xfrm>
            <a:off x="4176048" y="2400059"/>
            <a:ext cx="43375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A  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⇒   </a:t>
            </a:r>
            <a:r>
              <a:rPr lang="cs-CZ" sz="2400" dirty="0"/>
              <a:t>(ZR   ⇔   EI)</a:t>
            </a:r>
          </a:p>
          <a:p>
            <a:r>
              <a:rPr lang="cs-CZ" sz="2000" dirty="0"/>
              <a:t>0     1        1       1       1</a:t>
            </a:r>
          </a:p>
          <a:p>
            <a:pPr marL="457200" indent="-457200">
              <a:buAutoNum type="arabicPlain"/>
            </a:pPr>
            <a:r>
              <a:rPr lang="cs-CZ" sz="2000" dirty="0"/>
              <a:t>1       1       1       1</a:t>
            </a:r>
          </a:p>
          <a:p>
            <a:r>
              <a:rPr lang="cs-CZ" sz="2000" dirty="0"/>
              <a:t>0     1        0       1       0</a:t>
            </a:r>
          </a:p>
          <a:p>
            <a:r>
              <a:rPr lang="cs-CZ" sz="2000" dirty="0"/>
              <a:t>1     1        0       1       0</a:t>
            </a:r>
          </a:p>
          <a:p>
            <a:pPr marL="457200" indent="-457200">
              <a:buAutoNum type="arabicPlain"/>
            </a:pPr>
            <a:endParaRPr lang="cs-CZ" sz="2000" dirty="0"/>
          </a:p>
          <a:p>
            <a:pPr marL="457200" indent="-457200">
              <a:buAutoNum type="arabicPlain"/>
            </a:pPr>
            <a:endParaRPr lang="cs-CZ" sz="2000" dirty="0"/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9EBCB69F-35F1-4BF1-88B9-557F09C143E0}"/>
              </a:ext>
            </a:extLst>
          </p:cNvPr>
          <p:cNvSpPr/>
          <p:nvPr/>
        </p:nvSpPr>
        <p:spPr>
          <a:xfrm>
            <a:off x="5122985" y="2769303"/>
            <a:ext cx="316522" cy="6928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D5A56029-D087-41F1-AC5F-6FB2C27C5475}"/>
              </a:ext>
            </a:extLst>
          </p:cNvPr>
          <p:cNvSpPr/>
          <p:nvPr/>
        </p:nvSpPr>
        <p:spPr>
          <a:xfrm>
            <a:off x="6227587" y="2765041"/>
            <a:ext cx="316522" cy="6928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vál 43">
            <a:extLst>
              <a:ext uri="{FF2B5EF4-FFF2-40B4-BE49-F238E27FC236}">
                <a16:creationId xmlns:a16="http://schemas.microsoft.com/office/drawing/2014/main" id="{5BE6246B-519E-43DF-8ED3-A6E4D9357563}"/>
              </a:ext>
            </a:extLst>
          </p:cNvPr>
          <p:cNvSpPr/>
          <p:nvPr/>
        </p:nvSpPr>
        <p:spPr>
          <a:xfrm>
            <a:off x="5150713" y="3447555"/>
            <a:ext cx="316522" cy="6928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A173C48A-49CD-4188-BC7A-31A0D45DF5FD}"/>
              </a:ext>
            </a:extLst>
          </p:cNvPr>
          <p:cNvSpPr/>
          <p:nvPr/>
        </p:nvSpPr>
        <p:spPr>
          <a:xfrm>
            <a:off x="6227587" y="3447555"/>
            <a:ext cx="316522" cy="6682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26232D37-DF37-4BC1-A918-74D70F4B4C09}"/>
              </a:ext>
            </a:extLst>
          </p:cNvPr>
          <p:cNvSpPr/>
          <p:nvPr/>
        </p:nvSpPr>
        <p:spPr>
          <a:xfrm>
            <a:off x="4176048" y="2765041"/>
            <a:ext cx="316522" cy="6639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C01FA4BC-E2FF-4A5D-8F60-125FA394EEBF}"/>
              </a:ext>
            </a:extLst>
          </p:cNvPr>
          <p:cNvSpPr/>
          <p:nvPr/>
        </p:nvSpPr>
        <p:spPr>
          <a:xfrm>
            <a:off x="4148320" y="3462002"/>
            <a:ext cx="316522" cy="6639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A77D8AA-C894-4790-9E07-4BCC85447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1899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59"/>
    </mc:Choice>
    <mc:Fallback xmlns="">
      <p:transition spd="slow" advTm="7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2712</Words>
  <Application>Microsoft Office PowerPoint</Application>
  <PresentationFormat>Širokoúhlá obrazovka</PresentationFormat>
  <Paragraphs>749</Paragraphs>
  <Slides>17</Slides>
  <Notes>0</Notes>
  <HiddenSlides>4</HiddenSlides>
  <MMClips>16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5" baseType="lpstr">
      <vt:lpstr>Arial</vt:lpstr>
      <vt:lpstr>Book Antiqua</vt:lpstr>
      <vt:lpstr>Calibri</vt:lpstr>
      <vt:lpstr>Calibri Light</vt:lpstr>
      <vt:lpstr>Cambria Math</vt:lpstr>
      <vt:lpstr>Lucida Calligraphy</vt:lpstr>
      <vt:lpstr>Times New Roman</vt:lpstr>
      <vt:lpstr>Motiv Office</vt:lpstr>
      <vt:lpstr>Možnosti distanční výuky</vt:lpstr>
      <vt:lpstr>Binární operace určené tabulkou</vt:lpstr>
      <vt:lpstr>Binární operace dané tabulkou</vt:lpstr>
      <vt:lpstr>Binární operace dané tabulkou</vt:lpstr>
      <vt:lpstr>Binární operace dané tabulkou</vt:lpstr>
      <vt:lpstr>Binární operace dané tabulkou</vt:lpstr>
      <vt:lpstr>Binární operace dané tabulkou</vt:lpstr>
      <vt:lpstr>Problém asociativity</vt:lpstr>
      <vt:lpstr>Problém asociativity</vt:lpstr>
      <vt:lpstr>Problém asociativity</vt:lpstr>
      <vt:lpstr>Binární operace dané tabulkou</vt:lpstr>
      <vt:lpstr>Prezentace aplikace PowerPoint</vt:lpstr>
      <vt:lpstr>Prezentace aplikace PowerPoint</vt:lpstr>
      <vt:lpstr>Binární operace dané tabulkou</vt:lpstr>
      <vt:lpstr>Prezentace aplikace PowerPoint</vt:lpstr>
      <vt:lpstr>Binární operace dané tabulkou</vt:lpstr>
      <vt:lpstr>Binární operace dané tabulkou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130</cp:revision>
  <dcterms:created xsi:type="dcterms:W3CDTF">2020-03-16T22:04:37Z</dcterms:created>
  <dcterms:modified xsi:type="dcterms:W3CDTF">2020-04-01T23:59:34Z</dcterms:modified>
</cp:coreProperties>
</file>