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73" r:id="rId7"/>
    <p:sldId id="274" r:id="rId8"/>
    <p:sldId id="284" r:id="rId9"/>
    <p:sldId id="277" r:id="rId10"/>
    <p:sldId id="285" r:id="rId11"/>
    <p:sldId id="286" r:id="rId12"/>
    <p:sldId id="283" r:id="rId13"/>
    <p:sldId id="257" r:id="rId14"/>
    <p:sldId id="282" r:id="rId15"/>
    <p:sldId id="275" r:id="rId16"/>
    <p:sldId id="276" r:id="rId17"/>
    <p:sldId id="288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dirty="0"/>
              <a:t>8</a:t>
            </a:r>
            <a:r>
              <a:rPr lang="cs-CZ" sz="3200" dirty="0"/>
              <a:t>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Úlohy k opakování základů algebry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724" y="1533991"/>
            <a:ext cx="10481461" cy="4360182"/>
          </a:xfrm>
        </p:spPr>
        <p:txBody>
          <a:bodyPr vert="horz" lIns="0" tIns="0" rIns="0" bIns="0" numCol="2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Příklad 1:</a:t>
            </a:r>
            <a:br>
              <a:rPr lang="cs-CZ" sz="2000" b="1" dirty="0">
                <a:ea typeface="Times New Roman" panose="02020603050405020304" pitchFamily="18" charset="0"/>
              </a:rPr>
            </a:br>
            <a:r>
              <a:rPr lang="cs-CZ" sz="2000" dirty="0">
                <a:ea typeface="Times New Roman" panose="02020603050405020304" pitchFamily="18" charset="0"/>
              </a:rPr>
              <a:t>Uveďte, jaké vlastnosti má relace rovnosti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dirty="0">
                <a:ea typeface="Times New Roman" panose="02020603050405020304" pitchFamily="18" charset="0"/>
              </a:rPr>
              <a:t>ekvivalence nebo uspořádání</a:t>
            </a:r>
            <a:r>
              <a:rPr lang="cs-CZ" sz="2000" dirty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b="1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a typeface="Times New Roman" panose="02020603050405020304" pitchFamily="18" charset="0"/>
              </a:rPr>
              <a:t>Příklad 2: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Uveďte, jaké vlastnosti má relace menší nebo rovno.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dirty="0">
                <a:ea typeface="Times New Roman" panose="02020603050405020304" pitchFamily="18" charset="0"/>
              </a:rPr>
              <a:t>ekvivalence nebo uspořádání</a:t>
            </a:r>
            <a:r>
              <a:rPr lang="cs-CZ" sz="2000" dirty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endParaRPr lang="cs-CZ" sz="24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k opakování základů algebry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10753200" cy="4778999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dělitelnosti na množině přirozených čísel.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v relaci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platí: </a:t>
            </a:r>
            <a:r>
              <a:rPr lang="cs-CZ" sz="2000" i="1" u="sng" dirty="0"/>
              <a:t>a</a:t>
            </a:r>
            <a:r>
              <a:rPr lang="cs-CZ" sz="2000" u="sng" dirty="0"/>
              <a:t> dělí </a:t>
            </a:r>
            <a:r>
              <a:rPr lang="cs-CZ" sz="2000" i="1" u="sng" dirty="0"/>
              <a:t>b</a:t>
            </a:r>
          </a:p>
          <a:p>
            <a:pPr marL="72000" indent="0">
              <a:buNone/>
            </a:pPr>
            <a:r>
              <a:rPr lang="cs-CZ" sz="2000" i="1" dirty="0"/>
              <a:t>(tj. např. 3 dělí 3 --- dvojice 3, 3 je v relaci; 2 dělí 4, tj. dvojice 2, 4 je v relací,</a:t>
            </a:r>
          </a:p>
          <a:p>
            <a:pPr marL="72000" indent="0">
              <a:buNone/>
            </a:pPr>
            <a:r>
              <a:rPr lang="cs-CZ" sz="2000" i="1" dirty="0"/>
              <a:t>ale 4 nedělí 2, tj. dvojice 4, 2 v relaci není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kongruence na množině celých čísel. 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kongruentní modulo </a:t>
            </a:r>
            <a:r>
              <a:rPr lang="cs-CZ" sz="2000" i="1" u="sng" dirty="0"/>
              <a:t>m</a:t>
            </a:r>
            <a:r>
              <a:rPr lang="cs-CZ" sz="2000" u="sng" dirty="0"/>
              <a:t>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</a:t>
            </a:r>
            <a:r>
              <a:rPr lang="cs-CZ" sz="2000" i="1" u="sng" dirty="0"/>
              <a:t>a</a:t>
            </a:r>
            <a:r>
              <a:rPr lang="cs-CZ" sz="2000" u="sng" dirty="0"/>
              <a:t> i </a:t>
            </a:r>
            <a:r>
              <a:rPr lang="cs-CZ" sz="2000" i="1" u="sng" dirty="0"/>
              <a:t>b</a:t>
            </a:r>
            <a:r>
              <a:rPr lang="cs-CZ" sz="2000" u="sng" dirty="0"/>
              <a:t> dávají stejný zbytek po dělení číslem </a:t>
            </a:r>
            <a:r>
              <a:rPr lang="cs-CZ" sz="2000" i="1" u="sng" dirty="0"/>
              <a:t>m</a:t>
            </a:r>
            <a:r>
              <a:rPr lang="cs-CZ" sz="2000" u="sng" dirty="0"/>
              <a:t>.</a:t>
            </a:r>
            <a:endParaRPr lang="cs-CZ" sz="2000" i="1" u="sng" dirty="0"/>
          </a:p>
        </p:txBody>
      </p:sp>
    </p:spTree>
    <p:extLst>
      <p:ext uri="{BB962C8B-B14F-4D97-AF65-F5344CB8AC3E}">
        <p14:creationId xmlns:p14="http://schemas.microsoft.com/office/powerpoint/2010/main" val="238665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Kalendář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3383FB-1876-4741-9D28-1CD6E69C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0545"/>
            <a:ext cx="11555392" cy="4760695"/>
          </a:xfrm>
        </p:spPr>
        <p:txBody>
          <a:bodyPr/>
          <a:lstStyle/>
          <a:p>
            <a:pPr marL="72000" indent="0">
              <a:buNone/>
            </a:pPr>
            <a:r>
              <a:rPr lang="cs-CZ" sz="2400" b="0" dirty="0"/>
              <a:t>Když 1. ledna je pondělí, co je 			1. července?	- sobota</a:t>
            </a:r>
          </a:p>
          <a:p>
            <a:pPr marL="72000" indent="0">
              <a:buNone/>
            </a:pPr>
            <a:r>
              <a:rPr lang="cs-CZ" sz="2400" b="0" dirty="0"/>
              <a:t>1. února? 	- čtvrtek				1. srpna?	- úterý</a:t>
            </a:r>
          </a:p>
          <a:p>
            <a:pPr marL="72000" indent="0">
              <a:buNone/>
            </a:pPr>
            <a:r>
              <a:rPr lang="cs-CZ" sz="2400" dirty="0"/>
              <a:t>1. března?	- čtvrtek (nepřestupný rok)		1. září?	- pátek</a:t>
            </a:r>
          </a:p>
          <a:p>
            <a:pPr marL="72000" indent="0">
              <a:buNone/>
            </a:pPr>
            <a:r>
              <a:rPr lang="cs-CZ" sz="2400" b="0" dirty="0"/>
              <a:t>1. dubna?	</a:t>
            </a:r>
            <a:r>
              <a:rPr lang="cs-CZ" sz="2400" dirty="0"/>
              <a:t>- sobota 				1. října?	- pondělí</a:t>
            </a:r>
          </a:p>
          <a:p>
            <a:pPr marL="72000" indent="0">
              <a:buNone/>
            </a:pPr>
            <a:r>
              <a:rPr lang="cs-CZ" sz="2400" b="0" dirty="0"/>
              <a:t>1. května? 	- pondělí				1. listopadu?	- čtvrtek</a:t>
            </a:r>
          </a:p>
          <a:p>
            <a:pPr marL="72000" indent="0">
              <a:buNone/>
            </a:pPr>
            <a:r>
              <a:rPr lang="cs-CZ" sz="2400" dirty="0"/>
              <a:t>1. června? 	- čtvrtek				1. prosince?	- sobota</a:t>
            </a:r>
          </a:p>
          <a:p>
            <a:pPr marL="72000" indent="0">
              <a:buNone/>
            </a:pPr>
            <a:r>
              <a:rPr lang="cs-CZ" sz="2400" b="0" dirty="0"/>
              <a:t>					</a:t>
            </a:r>
          </a:p>
          <a:p>
            <a:pPr marL="72000" indent="0">
              <a:buNone/>
            </a:pPr>
            <a:r>
              <a:rPr lang="cs-CZ" sz="2400" dirty="0"/>
              <a:t>				Namátkou – loni bylo 1. září i 1. prosince </a:t>
            </a:r>
            <a:r>
              <a:rPr lang="cs-CZ" sz="2400" b="1" dirty="0"/>
              <a:t>úterý</a:t>
            </a:r>
            <a:endParaRPr lang="cs-CZ" sz="2400" b="0" dirty="0"/>
          </a:p>
          <a:p>
            <a:pPr marL="72000" indent="0">
              <a:buNone/>
            </a:pPr>
            <a:r>
              <a:rPr lang="cs-CZ" dirty="0"/>
              <a:t>				Letos – 1. ledna byl pátek, 1. března pondělí, také 					1. listopadu bude pondělí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C3E1802-77A3-42BE-9CE1-9A62D79D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4777"/>
              </p:ext>
            </p:extLst>
          </p:nvPr>
        </p:nvGraphicFramePr>
        <p:xfrm>
          <a:off x="540000" y="4204093"/>
          <a:ext cx="2870466" cy="172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822">
                  <a:extLst>
                    <a:ext uri="{9D8B030D-6E8A-4147-A177-3AD203B41FA5}">
                      <a16:colId xmlns:a16="http://schemas.microsoft.com/office/drawing/2014/main" val="1424226479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670966226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80241806"/>
                    </a:ext>
                  </a:extLst>
                </a:gridCol>
              </a:tblGrid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96890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15851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71819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33392"/>
                  </a:ext>
                </a:extLst>
              </a:tr>
            </a:tbl>
          </a:graphicData>
        </a:graphic>
      </p:graphicFrame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C22B9F3-B297-4DB1-939B-E7AF1FCB0C7D}"/>
              </a:ext>
            </a:extLst>
          </p:cNvPr>
          <p:cNvSpPr txBox="1">
            <a:spLocks/>
          </p:cNvSpPr>
          <p:nvPr/>
        </p:nvSpPr>
        <p:spPr>
          <a:xfrm>
            <a:off x="414000" y="1170546"/>
            <a:ext cx="11555392" cy="47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Když 1. ledna je pondělí, co je 			1. července?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února? 	- čtvrtek				1. srpna?	- úterý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března?	- čtvrtek (nepřestupný rok)		1. září?	- pátek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dubna?	- sobota 				1. října?	- pondělí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května? 	- pondělí				1. listopadu?	- čtvrtek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června? 	- čtvrtek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1. prosince?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	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94868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Přestupné roky a počáteční hodnota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1" y="1030228"/>
            <a:ext cx="11069798" cy="507401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Každý čtvrtý rok, tj. rok dělitelný 4, avšak nikoliv 100</a:t>
            </a:r>
          </a:p>
          <a:p>
            <a:pPr>
              <a:buFontTx/>
              <a:buChar char="-"/>
            </a:pPr>
            <a:r>
              <a:rPr lang="cs-CZ" sz="2400" dirty="0"/>
              <a:t>Rok 1900 přestupný nebyl</a:t>
            </a:r>
          </a:p>
          <a:p>
            <a:pPr>
              <a:buFontTx/>
              <a:buChar char="-"/>
            </a:pPr>
            <a:r>
              <a:rPr lang="cs-CZ" sz="2400" dirty="0"/>
              <a:t>Přestupné roky ve 20. století:</a:t>
            </a:r>
          </a:p>
          <a:p>
            <a:pPr marL="72000" indent="0">
              <a:buNone/>
            </a:pPr>
            <a:r>
              <a:rPr lang="cs-CZ" sz="2400" dirty="0"/>
              <a:t>	1904, 1908, …., 1992, 1996</a:t>
            </a:r>
          </a:p>
          <a:p>
            <a:pPr>
              <a:buFontTx/>
              <a:buChar char="-"/>
            </a:pPr>
            <a:r>
              <a:rPr lang="cs-CZ" sz="2400" dirty="0"/>
              <a:t>A co rok 2000? – vzhledem k potřebě další (zpětné) korekce jsou roky dělitelné 400 přestupné, tedy i rok 2000 byl přestupný</a:t>
            </a:r>
          </a:p>
          <a:p>
            <a:pPr>
              <a:buFontTx/>
              <a:buChar char="-"/>
            </a:pPr>
            <a:r>
              <a:rPr lang="cs-CZ" sz="2400" dirty="0"/>
              <a:t>Krása výpočtu dne podle data ve 20. století spočívá v tom, že 1. 1. 1900 bylo pondělí (výhoda viz výpočet v tabulce).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23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ve 20.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1900: </a:t>
            </a:r>
            <a:r>
              <a:rPr lang="en-US" sz="2000" dirty="0"/>
              <a:t> </a:t>
            </a:r>
            <a:r>
              <a:rPr lang="cs-CZ" sz="2000" dirty="0"/>
              <a:t>17. 11. 1989		výpočty modulo 7 – počet dnů v týdnu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to pondělí 	součet: 3 + 3 + 5 + 1 = 12 </a:t>
            </a:r>
            <a:r>
              <a:rPr lang="cs-CZ" sz="2000" dirty="0" err="1"/>
              <a:t>kongr</a:t>
            </a:r>
            <a:r>
              <a:rPr lang="cs-CZ" sz="2000" dirty="0"/>
              <a:t>. 5 … pátek </a:t>
            </a:r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63411"/>
              </p:ext>
            </p:extLst>
          </p:nvPr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17 …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89 …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88:4 = 22 …1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79206"/>
              </p:ext>
            </p:extLst>
          </p:nvPr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7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pro 21.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 / </a:t>
            </a:r>
            <a:r>
              <a:rPr lang="en-US" sz="2000" dirty="0"/>
              <a:t> </a:t>
            </a:r>
            <a:r>
              <a:rPr lang="cs-CZ" sz="2000" dirty="0"/>
              <a:t>11. 9. 2001 – jako pokračování 20. století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to pondělí 	součet: 4 + 5 + 3 + 4 = 16 </a:t>
            </a:r>
            <a:r>
              <a:rPr lang="cs-CZ" sz="2000" dirty="0" err="1"/>
              <a:t>kongr</a:t>
            </a:r>
            <a:r>
              <a:rPr lang="cs-CZ" sz="2000" dirty="0"/>
              <a:t>. </a:t>
            </a:r>
            <a:r>
              <a:rPr lang="cs-CZ" sz="2000"/>
              <a:t>2 </a:t>
            </a:r>
            <a:r>
              <a:rPr lang="cs-CZ" sz="2000" dirty="0"/>
              <a:t>… úterý </a:t>
            </a:r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79363"/>
              </p:ext>
            </p:extLst>
          </p:nvPr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11 …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101 …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101:4 = 25 …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98069"/>
              </p:ext>
            </p:extLst>
          </p:nvPr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39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Jaké relace na množině celých (přirozených) čísel již známe?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rovnost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,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značíme =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„menší nebo rovno“, značíme </a:t>
                </a:r>
                <a:r>
                  <a:rPr lang="en-GB" b="1" dirty="0">
                    <a:latin typeface="Arial Narrow" panose="020B0606020202030204" pitchFamily="34" charset="0"/>
                    <a:cs typeface="Arial"/>
                  </a:rPr>
                  <a:t>&lt;</a:t>
                </a:r>
                <a:endParaRPr lang="cs-CZ" b="1" dirty="0">
                  <a:latin typeface="Arial Narrow" panose="020B0606020202030204" pitchFamily="34" charset="0"/>
                  <a:cs typeface="Arial"/>
                </a:endParaRPr>
              </a:p>
              <a:p>
                <a:pPr marL="251460" indent="-179705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dělitelnost, značíme svislou čarou: a 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| b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– čteme „a dělí b“</a:t>
                </a:r>
              </a:p>
              <a:p>
                <a:pPr marL="251460" indent="-179705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zavedeme novou relaci: „dávat stejný zbytek po dělení m“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kongruence, značíme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≡</m:t>
                    </m:r>
                  </m:oMath>
                </a14:m>
                <a:endParaRPr lang="cs-CZ" b="1" dirty="0">
                  <a:latin typeface="Arial Narrow" panose="020B0606020202030204" pitchFamily="34" charset="0"/>
                  <a:ea typeface="Cambria Math" panose="02040503050406030204" pitchFamily="18" charset="0"/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i="1" u="sng" dirty="0">
                    <a:latin typeface="Arial Narrow" panose="020B0606020202030204" pitchFamily="34" charset="0"/>
                    <a:cs typeface="Arial"/>
                  </a:rPr>
                  <a:t>Příklady:</a:t>
                </a:r>
              </a:p>
              <a:p>
                <a:pPr marL="71755" indent="0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Číslo 7 dává stejný zbytek po dělení číslem 5 jako číslo 12 – zapíšeme: 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7 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≡12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𝑚𝑜𝑑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 5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Číslo 13 dává po dělení číslem 3 stejný zbytek ja</a:t>
                </a:r>
                <a:r>
                  <a:rPr lang="cs-CZ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ko číslo 22 – zapíšeme:</a:t>
                </a:r>
                <a:endParaRPr lang="cs-CZ" b="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13 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≡22 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𝑚𝑜𝑑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3)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  <a:blipFill>
                <a:blip r:embed="rId2"/>
                <a:stretch>
                  <a:fillRect l="-1304" t="-2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7007BEB-7939-4FC8-ADB7-0DAB4AECF60B}"/>
              </a:ext>
            </a:extLst>
          </p:cNvPr>
          <p:cNvSpPr/>
          <p:nvPr/>
        </p:nvSpPr>
        <p:spPr bwMode="auto">
          <a:xfrm>
            <a:off x="1569308" y="2974670"/>
            <a:ext cx="1544595" cy="6211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02173"/>
          </a:xfrm>
        </p:spPr>
        <p:txBody>
          <a:bodyPr/>
          <a:lstStyle/>
          <a:p>
            <a:r>
              <a:rPr lang="cs-CZ" dirty="0"/>
              <a:t>Připomenutí: věta o dělení se zbytkem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</p:spPr>
            <p:txBody>
              <a:bodyPr/>
              <a:lstStyle/>
              <a:p>
                <a:pPr marL="72000" indent="0">
                  <a:buNone/>
                </a:pPr>
                <a:endParaRPr lang="cs-CZ" sz="2400" b="1" u="sng" dirty="0"/>
              </a:p>
              <a:p>
                <a:pPr marL="72000" indent="0">
                  <a:buNone/>
                </a:pPr>
                <a:r>
                  <a:rPr lang="cs-CZ" sz="2400" b="1" u="sng" dirty="0"/>
                  <a:t>Věta: </a:t>
                </a:r>
              </a:p>
              <a:p>
                <a:pPr marL="72000" indent="0">
                  <a:buNone/>
                </a:pPr>
                <a:r>
                  <a:rPr lang="cs-CZ" sz="2400" dirty="0"/>
                  <a:t>Nechť a, b jsou celá čísla, b je různé od nuly. Potom existují čísla q, r splňující vztah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sz="2400" dirty="0"/>
                  <a:t>, kde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&lt;|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cs-CZ" sz="2400" dirty="0"/>
                  <a:t>, přičemž toto vyjádření je jednoznačné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q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podíl </a:t>
                </a:r>
                <a:r>
                  <a:rPr lang="cs-CZ" sz="2400" dirty="0"/>
                  <a:t>(někdy také </a:t>
                </a:r>
                <a:r>
                  <a:rPr lang="cs-CZ" sz="2400" b="1" dirty="0"/>
                  <a:t>kvocient</a:t>
                </a:r>
                <a:r>
                  <a:rPr lang="cs-CZ" sz="2400" dirty="0"/>
                  <a:t>)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r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zbytek</a:t>
                </a:r>
                <a:r>
                  <a:rPr lang="cs-CZ" sz="2400" dirty="0"/>
                  <a:t>. Zbytek </a:t>
                </a:r>
                <a:r>
                  <a:rPr lang="cs-CZ" sz="2400" i="1" dirty="0"/>
                  <a:t>r </a:t>
                </a:r>
                <a:r>
                  <a:rPr lang="cs-CZ" sz="2400" dirty="0"/>
                  <a:t>musí být vždy v rozmezí od </a:t>
                </a:r>
                <a:r>
                  <a:rPr lang="cs-CZ" sz="2400" i="1" dirty="0"/>
                  <a:t>0</a:t>
                </a:r>
                <a:r>
                  <a:rPr lang="cs-CZ" sz="2400" dirty="0"/>
                  <a:t> do </a:t>
                </a:r>
                <a:r>
                  <a:rPr lang="cs-CZ" sz="2400" i="1" dirty="0"/>
                  <a:t>(b-1)</a:t>
                </a:r>
                <a:r>
                  <a:rPr lang="cs-CZ" sz="2400" dirty="0"/>
                  <a:t>, a to včetně krajních hodnot, pouze přirozená čísla, tj. pro dělení číslem 4 dostáváme zbytky 0, 1, 2, 3; pro dělení číslem 5 zbytky 0, 1, 2, 3, 4, atd.</a:t>
                </a:r>
              </a:p>
              <a:p>
                <a:r>
                  <a:rPr lang="cs-CZ" sz="2400" dirty="0"/>
                  <a:t>Jednoznačnosti vyjádření jsme využívali při řešení </a:t>
                </a:r>
                <a:r>
                  <a:rPr lang="cs-CZ" sz="2400" dirty="0" err="1"/>
                  <a:t>diofantických</a:t>
                </a:r>
                <a:r>
                  <a:rPr lang="cs-CZ" sz="2400" dirty="0"/>
                  <a:t> rovnic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  <a:blipFill>
                <a:blip r:embed="rId2"/>
                <a:stretch>
                  <a:fillRect l="-1001" r="-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Kongruence a zbytkové třídy: jak souvisí?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57042A-9F07-4C73-9042-BDC2B9DB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0574"/>
            <a:ext cx="10753200" cy="4707426"/>
          </a:xfrm>
        </p:spPr>
        <p:txBody>
          <a:bodyPr/>
          <a:lstStyle/>
          <a:p>
            <a:r>
              <a:rPr lang="cs-CZ" dirty="0"/>
              <a:t>Někdy nás zajímá pouze zbytek po dělení, nikoliv podíl. </a:t>
            </a:r>
          </a:p>
          <a:p>
            <a:pPr marL="72000" indent="0">
              <a:buNone/>
            </a:pPr>
            <a:r>
              <a:rPr lang="cs-CZ" dirty="0"/>
              <a:t>V takovém případě můžeme použít kongruence.</a:t>
            </a:r>
          </a:p>
          <a:p>
            <a:pPr marL="72000" indent="0">
              <a:buNone/>
            </a:pPr>
            <a:endParaRPr lang="cs-CZ" dirty="0"/>
          </a:p>
          <a:p>
            <a:pPr lvl="1"/>
            <a:r>
              <a:rPr lang="cs-CZ" dirty="0"/>
              <a:t>Příklad 1: dny v týdnu se opakují po sedmi dnech. Víme-li, že např. 8. daného měsíce je středa, potom 15. bude také středa; dále 18. bude sobota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Příklad 2: potřebujeme rozdělit ovoce mezi tři děti, ale máme 17 kusů ovoce. Číslo 17 dává po dělení třemi zbytek 2, tedy když přidáme 1 nebo 4 nebo 7, … kusů ovoce, budeme mít počet kusů dělitelný třemi</a:t>
            </a:r>
          </a:p>
          <a:p>
            <a:r>
              <a:rPr lang="cs-CZ" dirty="0"/>
              <a:t>Všechna přirozená čísla můžeme rozdělit na třídy podle toho, jaký zbytek dávají po dělení číslem </a:t>
            </a:r>
            <a:r>
              <a:rPr lang="cs-CZ" i="1" dirty="0"/>
              <a:t>m</a:t>
            </a:r>
            <a:r>
              <a:rPr lang="cs-CZ" dirty="0"/>
              <a:t> – těmto třídám říkáme </a:t>
            </a:r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u="sng" dirty="0"/>
              <a:t>zbytkové třídy modulo </a:t>
            </a:r>
            <a:r>
              <a:rPr lang="cs-CZ" i="1" u="sng" dirty="0"/>
              <a:t>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50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3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			Komutativní, Neutrální prvek: 1</a:t>
            </a:r>
          </a:p>
          <a:p>
            <a:pPr marL="72000" indent="0">
              <a:buNone/>
            </a:pPr>
            <a:r>
              <a:rPr lang="cs-CZ" sz="2400" dirty="0"/>
              <a:t>Neutrální prvek: 0 	(agresivní prvek pro násobení)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 – 1 i 2 jsou inverzní samy k sobě</a:t>
            </a: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5E3670-75B4-40BD-9A06-585BD2EEE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64799"/>
              </p:ext>
            </p:extLst>
          </p:nvPr>
        </p:nvGraphicFramePr>
        <p:xfrm>
          <a:off x="1991360" y="1647689"/>
          <a:ext cx="34950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val="3060786157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1147481691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940086142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6235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7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6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3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0212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88C1E22-D820-4942-A444-E568D8440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24035"/>
              </p:ext>
            </p:extLst>
          </p:nvPr>
        </p:nvGraphicFramePr>
        <p:xfrm>
          <a:off x="6130722" y="1615515"/>
          <a:ext cx="39886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160">
                  <a:extLst>
                    <a:ext uri="{9D8B030D-6E8A-4147-A177-3AD203B41FA5}">
                      <a16:colId xmlns:a16="http://schemas.microsoft.com/office/drawing/2014/main" val="2799643124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935245320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56878693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723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771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1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47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8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2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4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			Komutativní</a:t>
            </a:r>
          </a:p>
          <a:p>
            <a:pPr marL="72000" indent="0">
              <a:buNone/>
            </a:pPr>
            <a:r>
              <a:rPr lang="cs-CZ" sz="2400" dirty="0"/>
              <a:t>Neutrální prvek: 0 			Neutrální prvek: 0 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ale ani 2 nemá inverzní prvek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C6C5D37-E22F-456D-BFCA-11AFE0A2E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04948"/>
              </p:ext>
            </p:extLst>
          </p:nvPr>
        </p:nvGraphicFramePr>
        <p:xfrm>
          <a:off x="2496692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10357CE-B3B8-4000-82F1-15C8FCAFA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25439"/>
              </p:ext>
            </p:extLst>
          </p:nvPr>
        </p:nvGraphicFramePr>
        <p:xfrm>
          <a:off x="7068534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3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5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Neutrální prvek: 0 	Komutativní, 	Neutrální prvek: 1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inverzní prvky existují pro čísla 1-4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B3309A-7E42-42E8-8960-F671A1E7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74642"/>
              </p:ext>
            </p:extLst>
          </p:nvPr>
        </p:nvGraphicFramePr>
        <p:xfrm>
          <a:off x="2286000" y="1093969"/>
          <a:ext cx="399288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445522240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317276633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06668656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76346576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740051553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4369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5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40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1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02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6161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1245079-A9D2-4740-9348-4E58EE00E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80730"/>
              </p:ext>
            </p:extLst>
          </p:nvPr>
        </p:nvGraphicFramePr>
        <p:xfrm>
          <a:off x="6939280" y="1093969"/>
          <a:ext cx="4084320" cy="221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125908122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71070937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74484500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940664717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3620802331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1279959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99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4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335129"/>
                  </a:ext>
                </a:extLst>
              </a:tr>
              <a:tr h="272551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4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4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6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Opět dopadá skoro všechno analogicky, nacházíme dva dělitele nuly: čísla 2 a 3.</a:t>
            </a:r>
          </a:p>
          <a:p>
            <a:pPr marL="72000" indent="0">
              <a:buNone/>
            </a:pPr>
            <a:r>
              <a:rPr lang="cs-CZ" dirty="0"/>
              <a:t>Nápad: pokud je modulo prvočíslo, </a:t>
            </a:r>
            <a:r>
              <a:rPr lang="cs-CZ" dirty="0" err="1"/>
              <a:t>dělitelé</a:t>
            </a:r>
            <a:r>
              <a:rPr lang="cs-CZ" dirty="0"/>
              <a:t> nuly nebudou, jinak ano – děliteli nuly budou vždy všichni </a:t>
            </a:r>
            <a:r>
              <a:rPr lang="cs-CZ" dirty="0" err="1"/>
              <a:t>dělitelé</a:t>
            </a:r>
            <a:r>
              <a:rPr lang="cs-CZ" dirty="0"/>
              <a:t> daného čísla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5FDA51-8B49-43A6-8603-21166D919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05071"/>
              </p:ext>
            </p:extLst>
          </p:nvPr>
        </p:nvGraphicFramePr>
        <p:xfrm>
          <a:off x="666000" y="1532466"/>
          <a:ext cx="5293358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194">
                  <a:extLst>
                    <a:ext uri="{9D8B030D-6E8A-4147-A177-3AD203B41FA5}">
                      <a16:colId xmlns:a16="http://schemas.microsoft.com/office/drawing/2014/main" val="167053952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727372010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23766791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114651574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70837764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41448259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67909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36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5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0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2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8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6558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A5E596-E7EA-43AC-B95B-E3ADA0F7F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04740"/>
              </p:ext>
            </p:extLst>
          </p:nvPr>
        </p:nvGraphicFramePr>
        <p:xfrm>
          <a:off x="6274163" y="1449492"/>
          <a:ext cx="573024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606">
                  <a:extLst>
                    <a:ext uri="{9D8B030D-6E8A-4147-A177-3AD203B41FA5}">
                      <a16:colId xmlns:a16="http://schemas.microsoft.com/office/drawing/2014/main" val="419607799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627252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869062269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4114695208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49195193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739453214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186436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4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6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8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4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30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1.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Víme, že číslo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sedmi zbytek 1. Jaký zbytek dává po dělení 7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cs-CZ" sz="2000" b="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r>
                  <a:rPr lang="cs-CZ" sz="2000" b="1" dirty="0"/>
                  <a:t>Příklad 2.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Číslo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čtyřmi zbytek 3. Jaký zbytek po dělení čtyřmi dává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cs-CZ" sz="20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49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762602-471B-4D1A-9456-40B4DA843C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248b50f-04c3-43c7-88f4-d651881e6eee"/>
    <ds:schemaRef ds:uri="aead6d3a-feb0-4a8c-9062-9bbd8c74d73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10647</TotalTime>
  <Words>1713</Words>
  <Application>Microsoft Office PowerPoint</Application>
  <PresentationFormat>Širokoúhlá obrazovka</PresentationFormat>
  <Paragraphs>389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Cambria Math</vt:lpstr>
      <vt:lpstr>Tahoma</vt:lpstr>
      <vt:lpstr>Wingdings</vt:lpstr>
      <vt:lpstr>Prezentace_MU_CZ</vt:lpstr>
      <vt:lpstr>Aritmetika 2 – jaro 2021  8. prezentace</vt:lpstr>
      <vt:lpstr>Jaké relace na množině celých (přirozených) čísel již známe?</vt:lpstr>
      <vt:lpstr>Připomenutí: věta o dělení se zbytkem</vt:lpstr>
      <vt:lpstr>Kongruence a zbytkové třídy: jak souvisí?</vt:lpstr>
      <vt:lpstr>Sčítání a násobení ve zbytkových třídách: m=3</vt:lpstr>
      <vt:lpstr>Sčítání a násobení ve zbytkových třídách: m=4</vt:lpstr>
      <vt:lpstr>Sčítání a násobení ve zbytkových třídách: m=5</vt:lpstr>
      <vt:lpstr>Sčítání a násobení ve zbytkových třídách: m=6</vt:lpstr>
      <vt:lpstr>Příklady</vt:lpstr>
      <vt:lpstr>Úlohy k opakování základů algebry 1</vt:lpstr>
      <vt:lpstr>Úlohy k opakování základů algebry 2</vt:lpstr>
      <vt:lpstr>Kalendář</vt:lpstr>
      <vt:lpstr>Přestupné roky a počáteční hodnota</vt:lpstr>
      <vt:lpstr>Postup výpočtu ve 20. století</vt:lpstr>
      <vt:lpstr>Postup výpočtu pro 21. století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Petra Bušková</cp:lastModifiedBy>
  <cp:revision>120</cp:revision>
  <dcterms:created xsi:type="dcterms:W3CDTF">2021-03-15T16:48:00Z</dcterms:created>
  <dcterms:modified xsi:type="dcterms:W3CDTF">2021-05-04T13:10:23Z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