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sldIdLst>
    <p:sldId id="267" r:id="rId5"/>
    <p:sldId id="266" r:id="rId6"/>
    <p:sldId id="269" r:id="rId7"/>
    <p:sldId id="265" r:id="rId8"/>
    <p:sldId id="270" r:id="rId9"/>
    <p:sldId id="268" r:id="rId10"/>
    <p:sldId id="258" r:id="rId11"/>
    <p:sldId id="257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FAB5D4-FA36-478C-B2D3-E57FC7CDFC18}" vWet="4" dt="2021-03-29T10:56:30.823"/>
    <p1510:client id="{63BB04F9-DE51-BF8E-8DE6-42E06B11A11A}" v="97" dt="2021-03-29T10:56:52.3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Aritmetika 2 – jaro 2021 </a:t>
            </a:r>
            <a:br>
              <a:rPr lang="cs-CZ"/>
            </a:br>
            <a:r>
              <a:rPr lang="cs-CZ" sz="3200"/>
              <a:t>5. prezentace</a:t>
            </a:r>
            <a:endParaRPr lang="cs-CZ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Mgr. Helena </a:t>
            </a:r>
            <a:r>
              <a:rPr lang="cs-CZ" err="1"/>
              <a:t>Durnová</a:t>
            </a:r>
            <a:r>
              <a:rPr lang="cs-CZ"/>
              <a:t>, Ph.D.</a:t>
            </a:r>
          </a:p>
          <a:p>
            <a:r>
              <a:rPr lang="cs-CZ"/>
              <a:t>RNDr. Petra Bušková</a:t>
            </a:r>
          </a:p>
        </p:txBody>
      </p:sp>
    </p:spTree>
    <p:extLst>
      <p:ext uri="{BB962C8B-B14F-4D97-AF65-F5344CB8AC3E}">
        <p14:creationId xmlns:p14="http://schemas.microsoft.com/office/powerpoint/2010/main" val="112812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/>
              <a:t>Nejmenší společný násobek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71432"/>
            <a:ext cx="10753200" cy="4515136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400">
                <a:cs typeface="Arial"/>
              </a:rPr>
              <a:t>Podobně jako u největšího společného dělitele, i zde je pojem intuitivní. Ze všech společných násobků dvou čísel (kterých je ovšem nekonečně mnoho) vybíráme právě ten nejmenší.</a:t>
            </a:r>
          </a:p>
          <a:p>
            <a:pPr marL="71755" indent="0">
              <a:buNone/>
            </a:pPr>
            <a:r>
              <a:rPr lang="cs-CZ" sz="2400">
                <a:cs typeface="Arial"/>
              </a:rPr>
              <a:t> </a:t>
            </a:r>
          </a:p>
          <a:p>
            <a:pPr marL="71755" indent="0">
              <a:buNone/>
            </a:pPr>
            <a:r>
              <a:rPr lang="cs-CZ" sz="2400">
                <a:cs typeface="Arial"/>
              </a:rPr>
              <a:t>Např. čísla 15 a 6 mají následující násobky:</a:t>
            </a:r>
            <a:br>
              <a:rPr lang="cs-CZ" sz="2400">
                <a:cs typeface="Arial"/>
              </a:rPr>
            </a:br>
            <a:r>
              <a:rPr lang="cs-CZ" sz="2400">
                <a:cs typeface="Arial"/>
              </a:rPr>
              <a:t>15 -&gt; 15; </a:t>
            </a:r>
            <a:r>
              <a:rPr lang="cs-CZ" sz="2400" b="1">
                <a:cs typeface="Arial"/>
              </a:rPr>
              <a:t>30</a:t>
            </a:r>
            <a:r>
              <a:rPr lang="cs-CZ" sz="2400">
                <a:cs typeface="Arial"/>
              </a:rPr>
              <a:t>; 45; </a:t>
            </a:r>
            <a:r>
              <a:rPr lang="cs-CZ" sz="2400" b="1">
                <a:cs typeface="Arial"/>
              </a:rPr>
              <a:t>60</a:t>
            </a:r>
            <a:r>
              <a:rPr lang="cs-CZ" sz="2400">
                <a:cs typeface="Arial"/>
              </a:rPr>
              <a:t>; 75; </a:t>
            </a:r>
            <a:r>
              <a:rPr lang="cs-CZ" sz="2400" b="1">
                <a:cs typeface="Arial"/>
              </a:rPr>
              <a:t>90</a:t>
            </a:r>
            <a:r>
              <a:rPr lang="cs-CZ" sz="2400">
                <a:cs typeface="Arial"/>
              </a:rPr>
              <a:t>; 105; 120; 135; 150; 165; 180 …</a:t>
            </a:r>
            <a:br>
              <a:rPr lang="cs-CZ" sz="2400">
                <a:cs typeface="Arial"/>
              </a:rPr>
            </a:br>
            <a:r>
              <a:rPr lang="cs-CZ" sz="2400">
                <a:cs typeface="Arial"/>
              </a:rPr>
              <a:t>6 -&gt; 6; 12; 18; 24; </a:t>
            </a:r>
            <a:r>
              <a:rPr lang="cs-CZ" sz="2400" b="1">
                <a:cs typeface="Arial"/>
              </a:rPr>
              <a:t>30</a:t>
            </a:r>
            <a:r>
              <a:rPr lang="cs-CZ" sz="2400">
                <a:cs typeface="Arial"/>
              </a:rPr>
              <a:t>; 36; 42; 48; 54; </a:t>
            </a:r>
            <a:r>
              <a:rPr lang="cs-CZ" sz="2400" b="1">
                <a:cs typeface="Arial"/>
              </a:rPr>
              <a:t>60</a:t>
            </a:r>
            <a:r>
              <a:rPr lang="cs-CZ" sz="2400">
                <a:cs typeface="Arial"/>
              </a:rPr>
              <a:t>; 66; 72; 78; 84; </a:t>
            </a:r>
            <a:r>
              <a:rPr lang="cs-CZ" sz="2400" b="1">
                <a:cs typeface="Arial"/>
              </a:rPr>
              <a:t>90</a:t>
            </a:r>
            <a:r>
              <a:rPr lang="cs-CZ" sz="2400">
                <a:cs typeface="Arial"/>
              </a:rPr>
              <a:t>; 96 …</a:t>
            </a:r>
          </a:p>
          <a:p>
            <a:pPr marL="71755" indent="0">
              <a:buNone/>
            </a:pPr>
            <a:endParaRPr lang="cs-CZ" sz="2400">
              <a:cs typeface="Arial"/>
            </a:endParaRPr>
          </a:p>
          <a:p>
            <a:pPr marL="71755" indent="0">
              <a:buNone/>
            </a:pPr>
            <a:r>
              <a:rPr lang="cs-CZ" sz="2400" b="1">
                <a:cs typeface="Arial"/>
              </a:rPr>
              <a:t>Nejmenší společný násobek čísel 6 a 15 je číslo 30</a:t>
            </a:r>
            <a:r>
              <a:rPr lang="cs-CZ" sz="2400">
                <a:cs typeface="Arial"/>
              </a:rPr>
              <a:t>. Dalšími společnými násobky jsou čísla 60, 90, 120, 150 … Je vidět, že nejmenší společný násobek dělí všechny společné násobky daných dvou čísel.</a:t>
            </a:r>
          </a:p>
          <a:p>
            <a:pPr marL="251460" indent="-179705">
              <a:buNone/>
            </a:pPr>
            <a:endParaRPr lang="cs-CZ" sz="2400" b="1">
              <a:ea typeface="+mn-lt"/>
              <a:cs typeface="+mn-lt"/>
            </a:endParaRPr>
          </a:p>
          <a:p>
            <a:pPr marL="71755" indent="0">
              <a:buNone/>
            </a:pPr>
            <a:endParaRPr lang="cs-CZ">
              <a:cs typeface="Arial"/>
            </a:endParaRPr>
          </a:p>
          <a:p>
            <a:pPr marL="71755" indent="0">
              <a:buNone/>
            </a:pPr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6467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761658-573A-4C99-B638-CC64195954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50DCA4-2AC0-48AB-9DBD-C3A042993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Definice n(</a:t>
            </a:r>
            <a:r>
              <a:rPr lang="cs-CZ" err="1"/>
              <a:t>a,b</a:t>
            </a:r>
            <a:r>
              <a:rPr lang="cs-CZ"/>
              <a:t>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51C6A61-5DD9-4CAE-BABE-A17907BA9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/>
              <a:t>Definice 7: </a:t>
            </a:r>
            <a:br>
              <a:rPr lang="cs-CZ"/>
            </a:br>
            <a:r>
              <a:rPr lang="cs-CZ" b="1"/>
              <a:t>Společný násobek </a:t>
            </a:r>
            <a:r>
              <a:rPr lang="cs-CZ"/>
              <a:t>přirozených čísel </a:t>
            </a:r>
            <a:r>
              <a:rPr lang="cs-CZ" i="1"/>
              <a:t>a, b</a:t>
            </a:r>
            <a:r>
              <a:rPr lang="cs-CZ"/>
              <a:t> je každé přirozené číslo </a:t>
            </a:r>
            <a:r>
              <a:rPr lang="cs-CZ" i="1"/>
              <a:t>m</a:t>
            </a:r>
            <a:r>
              <a:rPr lang="cs-CZ"/>
              <a:t>, které je dělitelné oběma čísly </a:t>
            </a:r>
            <a:r>
              <a:rPr lang="cs-CZ" i="1"/>
              <a:t>a, b</a:t>
            </a:r>
            <a:r>
              <a:rPr lang="cs-CZ"/>
              <a:t>, tedy </a:t>
            </a:r>
            <a:r>
              <a:rPr lang="cs-CZ" i="1" err="1"/>
              <a:t>a</a:t>
            </a:r>
            <a:r>
              <a:rPr lang="cs-CZ" err="1"/>
              <a:t>|</a:t>
            </a:r>
            <a:r>
              <a:rPr lang="cs-CZ" i="1" err="1"/>
              <a:t>m</a:t>
            </a:r>
            <a:r>
              <a:rPr lang="cs-CZ" i="1"/>
              <a:t> </a:t>
            </a:r>
            <a:r>
              <a:rPr lang="cs-CZ"/>
              <a:t>a </a:t>
            </a:r>
            <a:r>
              <a:rPr lang="cs-CZ" i="1" err="1"/>
              <a:t>b|m</a:t>
            </a:r>
            <a:r>
              <a:rPr lang="cs-CZ" i="1"/>
              <a:t>.</a:t>
            </a:r>
          </a:p>
          <a:p>
            <a:pPr marL="72000" indent="0">
              <a:buNone/>
            </a:pPr>
            <a:endParaRPr lang="cs-CZ" b="1" i="1"/>
          </a:p>
          <a:p>
            <a:pPr marL="72000" indent="0">
              <a:buNone/>
            </a:pPr>
            <a:r>
              <a:rPr lang="cs-CZ" b="1"/>
              <a:t>Definice 8:</a:t>
            </a:r>
          </a:p>
          <a:p>
            <a:pPr marL="72000" indent="0">
              <a:buNone/>
            </a:pPr>
            <a:r>
              <a:rPr lang="cs-CZ" b="1"/>
              <a:t>Nejmenší společný násobek </a:t>
            </a:r>
            <a:r>
              <a:rPr lang="cs-CZ"/>
              <a:t>přirozených čísel </a:t>
            </a:r>
            <a:r>
              <a:rPr lang="cs-CZ" i="1"/>
              <a:t>a, b</a:t>
            </a:r>
            <a:r>
              <a:rPr lang="cs-CZ"/>
              <a:t> je ten ze společných násobků, který je dělitelem všech společných násobků čísel </a:t>
            </a:r>
            <a:r>
              <a:rPr lang="cs-CZ" i="1"/>
              <a:t>a, b</a:t>
            </a:r>
            <a:r>
              <a:rPr lang="cs-CZ"/>
              <a:t>. Označujeme </a:t>
            </a:r>
            <a:r>
              <a:rPr lang="cs-CZ" b="1"/>
              <a:t>n(</a:t>
            </a:r>
            <a:r>
              <a:rPr lang="cs-CZ" b="1" i="1" err="1"/>
              <a:t>a,b</a:t>
            </a:r>
            <a:r>
              <a:rPr lang="cs-CZ" b="1" i="1"/>
              <a:t>)</a:t>
            </a:r>
            <a:endParaRPr lang="cs-CZ" b="1"/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FBEFCC71-DEC1-4087-8DC8-AB4418F18EEF}"/>
              </a:ext>
            </a:extLst>
          </p:cNvPr>
          <p:cNvSpPr/>
          <p:nvPr/>
        </p:nvSpPr>
        <p:spPr bwMode="auto">
          <a:xfrm>
            <a:off x="414000" y="1514475"/>
            <a:ext cx="11039475" cy="431752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93627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4D0F3E-F430-4CAA-B45C-5AAFF9232B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9B4FD4-7B68-4628-A01F-BB174A1A1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Nejmenší společný násobek</a:t>
            </a:r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A0C9DF8A-99FD-41AE-A2F5-C451D9055B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9400" y="1715448"/>
                <a:ext cx="10753200" cy="4585475"/>
              </a:xfrm>
            </p:spPr>
            <p:txBody>
              <a:bodyPr vert="horz" lIns="0" tIns="0" rIns="0" bIns="0" rtlCol="0" anchor="t">
                <a:noAutofit/>
              </a:bodyPr>
              <a:lstStyle/>
              <a:p>
                <a:pPr marL="528955" indent="-457200"/>
                <a:r>
                  <a:rPr lang="cs-CZ">
                    <a:cs typeface="Arial"/>
                  </a:rPr>
                  <a:t>V množině přirozených čísel platí, že n(</a:t>
                </a:r>
                <a:r>
                  <a:rPr lang="cs-CZ" i="1" err="1">
                    <a:cs typeface="Arial"/>
                  </a:rPr>
                  <a:t>a,b</a:t>
                </a:r>
                <a:r>
                  <a:rPr lang="cs-CZ">
                    <a:cs typeface="Arial"/>
                  </a:rPr>
                  <a:t>) je nejmenší číslo ze společných násobků čísel </a:t>
                </a:r>
                <a:r>
                  <a:rPr lang="cs-CZ" i="1">
                    <a:cs typeface="Arial"/>
                  </a:rPr>
                  <a:t>a, b.</a:t>
                </a:r>
              </a:p>
              <a:p>
                <a:pPr marL="528955" indent="-457200"/>
                <a:r>
                  <a:rPr lang="cs-CZ">
                    <a:cs typeface="Arial"/>
                  </a:rPr>
                  <a:t>Definice 7 i 8 lze rozšířit na libovolný počet přirozených čísel </a:t>
                </a:r>
                <a:r>
                  <a:rPr lang="cs-CZ" i="1">
                    <a:cs typeface="Arial"/>
                  </a:rPr>
                  <a:t>a</a:t>
                </a:r>
                <a:r>
                  <a:rPr lang="cs-CZ" i="1" baseline="-25000">
                    <a:cs typeface="Arial"/>
                  </a:rPr>
                  <a:t>1</a:t>
                </a:r>
                <a:r>
                  <a:rPr lang="cs-CZ" i="1">
                    <a:cs typeface="Arial"/>
                  </a:rPr>
                  <a:t>, a</a:t>
                </a:r>
                <a:r>
                  <a:rPr lang="cs-CZ" i="1" baseline="-25000">
                    <a:cs typeface="Arial"/>
                  </a:rPr>
                  <a:t>2</a:t>
                </a:r>
                <a:r>
                  <a:rPr lang="cs-CZ" i="1">
                    <a:cs typeface="Arial"/>
                  </a:rPr>
                  <a:t>, … , </a:t>
                </a:r>
                <a:r>
                  <a:rPr lang="cs-CZ" i="1" err="1">
                    <a:cs typeface="Arial"/>
                  </a:rPr>
                  <a:t>a</a:t>
                </a:r>
                <a:r>
                  <a:rPr lang="cs-CZ" i="1" baseline="-25000" err="1">
                    <a:cs typeface="Arial"/>
                  </a:rPr>
                  <a:t>n</a:t>
                </a:r>
                <a:r>
                  <a:rPr lang="cs-CZ">
                    <a:cs typeface="Arial"/>
                  </a:rPr>
                  <a:t>.</a:t>
                </a:r>
              </a:p>
              <a:p>
                <a:pPr marL="528955" indent="-457200"/>
                <a:endParaRPr lang="cs-CZ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b="1">
                    <a:cs typeface="Arial"/>
                  </a:rPr>
                  <a:t>Věta 6:</a:t>
                </a:r>
              </a:p>
              <a:p>
                <a:pPr marL="71755" indent="0">
                  <a:buNone/>
                </a:pPr>
                <a:r>
                  <a:rPr lang="cs-CZ">
                    <a:cs typeface="Arial"/>
                  </a:rPr>
                  <a:t>Pro každá dvě přirozená čísla </a:t>
                </a:r>
                <a:r>
                  <a:rPr lang="cs-CZ" i="1">
                    <a:cs typeface="Arial"/>
                  </a:rPr>
                  <a:t>a, b</a:t>
                </a:r>
                <a:r>
                  <a:rPr lang="cs-CZ">
                    <a:cs typeface="Arial"/>
                  </a:rPr>
                  <a:t> platí 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=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n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D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.</m:t>
                    </m:r>
                  </m:oMath>
                </a14:m>
                <a:endParaRPr lang="cs-CZ">
                  <a:cs typeface="Arial"/>
                </a:endParaRPr>
              </a:p>
              <a:p>
                <a:pPr marL="71755" indent="0">
                  <a:buNone/>
                </a:pPr>
                <a:endParaRPr lang="cs-CZ" i="1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>
                    <a:cs typeface="Arial"/>
                  </a:rPr>
                  <a:t>Pozor, Větu 6 nelze rozšířit na libovolný počet přirozených čísel!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A0C9DF8A-99FD-41AE-A2F5-C451D9055B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9400" y="1715448"/>
                <a:ext cx="10753200" cy="4585475"/>
              </a:xfrm>
              <a:blipFill>
                <a:blip r:embed="rId2"/>
                <a:stretch>
                  <a:fillRect l="-1304" t="-2523" r="-1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962BFDE2-ED1C-4BCC-A575-4304070CBAEB}"/>
              </a:ext>
            </a:extLst>
          </p:cNvPr>
          <p:cNvSpPr/>
          <p:nvPr/>
        </p:nvSpPr>
        <p:spPr bwMode="auto">
          <a:xfrm>
            <a:off x="540000" y="3875314"/>
            <a:ext cx="10753200" cy="128587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19271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14B670-CE71-4971-B764-442FDF5CE9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68000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5A1EC6-1902-40A7-80B5-9EDDD9A9B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Hledání n(</a:t>
            </a:r>
            <a:r>
              <a:rPr lang="cs-CZ" i="1" err="1"/>
              <a:t>a,b</a:t>
            </a:r>
            <a:r>
              <a:rPr lang="cs-CZ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AA5BA924-6CFB-4FA1-9DE8-3AC50EC3BE9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72000" indent="0">
                  <a:buNone/>
                </a:pPr>
                <a:r>
                  <a:rPr lang="cs-CZ"/>
                  <a:t>Nejmenší společný násobek čísel </a:t>
                </a:r>
                <a:r>
                  <a:rPr lang="cs-CZ" i="1"/>
                  <a:t>a, b</a:t>
                </a:r>
                <a:r>
                  <a:rPr lang="cs-CZ"/>
                  <a:t> můžeme určit třemi způsoby:</a:t>
                </a:r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/>
                  <a:t>využitím definice, tj. vypsáním násobků obou čísel a nalezením nejmenšího společného násobku,</a:t>
                </a:r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/>
                  <a:t>využitím vztahu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=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n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D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,</m:t>
                    </m:r>
                  </m:oMath>
                </a14:m>
                <a:endParaRPr lang="cs-CZ"/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/>
                  <a:t>pomocí rozkladu na součin prvočinitelů – n(</a:t>
                </a:r>
                <a:r>
                  <a:rPr lang="cs-CZ" i="1" err="1"/>
                  <a:t>a,b</a:t>
                </a:r>
                <a:r>
                  <a:rPr lang="cs-CZ"/>
                  <a:t>) musí obsahovat všechna prvočísla vyskytující se v rozkladu čísel </a:t>
                </a:r>
                <a:r>
                  <a:rPr lang="cs-CZ" i="1"/>
                  <a:t>a, b, </a:t>
                </a:r>
                <a:r>
                  <a:rPr lang="cs-CZ"/>
                  <a:t>a to </a:t>
                </a:r>
                <a:br>
                  <a:rPr lang="cs-CZ"/>
                </a:br>
                <a:r>
                  <a:rPr lang="cs-CZ"/>
                  <a:t>v nejvyšší mocnině, ve které se vyskytují.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AA5BA924-6CFB-4FA1-9DE8-3AC50EC3BE9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04" t="-2798" r="-2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1930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25FE97-3609-4E07-9C7D-3D44CB3F60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4D8C09-8565-465A-AACB-4EDF0EF89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06343"/>
            <a:ext cx="10753200" cy="451576"/>
          </a:xfrm>
        </p:spPr>
        <p:txBody>
          <a:bodyPr/>
          <a:lstStyle/>
          <a:p>
            <a:r>
              <a:rPr lang="cs-CZ">
                <a:cs typeface="Arial"/>
              </a:rPr>
              <a:t>Příklad</a:t>
            </a:r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2CE59BD-68D1-4FA9-9403-E499D3478BC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6000" y="869144"/>
                <a:ext cx="10981714" cy="4139998"/>
              </a:xfrm>
            </p:spPr>
            <p:txBody>
              <a:bodyPr vert="horz" lIns="0" tIns="0" rIns="0" bIns="0" rtlCol="0" anchor="t">
                <a:noAutofit/>
              </a:bodyPr>
              <a:lstStyle/>
              <a:p>
                <a:pPr marL="71755" indent="0">
                  <a:buNone/>
                </a:pPr>
                <a:r>
                  <a:rPr lang="cs-CZ" sz="2400">
                    <a:ea typeface="+mn-lt"/>
                    <a:cs typeface="+mn-lt"/>
                  </a:rPr>
                  <a:t>Najděte nejmenší společný násobek čísel 24 a 36.</a:t>
                </a:r>
                <a:endParaRPr lang="cs-CZ" sz="240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sz="2400" b="1" i="1">
                    <a:ea typeface="+mn-lt"/>
                    <a:cs typeface="+mn-lt"/>
                  </a:rPr>
                  <a:t>Řešení:</a:t>
                </a:r>
              </a:p>
              <a:p>
                <a:pPr marL="586105" indent="-514350">
                  <a:buFont typeface="+mj-lt"/>
                  <a:buAutoNum type="alphaLcParenR"/>
                </a:pPr>
                <a:r>
                  <a:rPr lang="cs-CZ" sz="2400">
                    <a:ea typeface="+mn-lt"/>
                    <a:cs typeface="+mn-lt"/>
                  </a:rPr>
                  <a:t>podle definice:</a:t>
                </a:r>
                <a:br>
                  <a:rPr lang="cs-CZ" sz="2400">
                    <a:ea typeface="+mn-lt"/>
                    <a:cs typeface="+mn-lt"/>
                  </a:rPr>
                </a:br>
                <a:r>
                  <a:rPr lang="cs-CZ" sz="2400">
                    <a:ea typeface="+mn-lt"/>
                    <a:cs typeface="+mn-lt"/>
                  </a:rPr>
                  <a:t>Násobky čísla 24: 24, 48, </a:t>
                </a:r>
                <a:r>
                  <a:rPr lang="cs-CZ" sz="2400" b="1">
                    <a:ea typeface="+mn-lt"/>
                    <a:cs typeface="+mn-lt"/>
                  </a:rPr>
                  <a:t>72</a:t>
                </a:r>
                <a:r>
                  <a:rPr lang="cs-CZ" sz="2400">
                    <a:ea typeface="+mn-lt"/>
                    <a:cs typeface="+mn-lt"/>
                  </a:rPr>
                  <a:t>, 96, 120, </a:t>
                </a:r>
                <a:r>
                  <a:rPr lang="cs-CZ" sz="2400" b="1">
                    <a:ea typeface="+mn-lt"/>
                    <a:cs typeface="+mn-lt"/>
                  </a:rPr>
                  <a:t>144</a:t>
                </a:r>
                <a:r>
                  <a:rPr lang="cs-CZ" sz="2400">
                    <a:ea typeface="+mn-lt"/>
                    <a:cs typeface="+mn-lt"/>
                  </a:rPr>
                  <a:t>, 168, 192, </a:t>
                </a:r>
                <a:r>
                  <a:rPr lang="cs-CZ" sz="2400" b="1">
                    <a:ea typeface="+mn-lt"/>
                    <a:cs typeface="+mn-lt"/>
                  </a:rPr>
                  <a:t>216</a:t>
                </a:r>
                <a:r>
                  <a:rPr lang="cs-CZ" sz="2400">
                    <a:ea typeface="+mn-lt"/>
                    <a:cs typeface="+mn-lt"/>
                  </a:rPr>
                  <a:t>, …</a:t>
                </a:r>
                <a:br>
                  <a:rPr lang="cs-CZ" sz="2400">
                    <a:ea typeface="+mn-lt"/>
                    <a:cs typeface="+mn-lt"/>
                  </a:rPr>
                </a:br>
                <a:r>
                  <a:rPr lang="cs-CZ" sz="2400">
                    <a:ea typeface="+mn-lt"/>
                    <a:cs typeface="+mn-lt"/>
                  </a:rPr>
                  <a:t>Násobky čísla 36: 36, </a:t>
                </a:r>
                <a:r>
                  <a:rPr lang="cs-CZ" sz="2400" b="1">
                    <a:ea typeface="+mn-lt"/>
                    <a:cs typeface="+mn-lt"/>
                  </a:rPr>
                  <a:t>72</a:t>
                </a:r>
                <a:r>
                  <a:rPr lang="cs-CZ" sz="2400">
                    <a:ea typeface="+mn-lt"/>
                    <a:cs typeface="+mn-lt"/>
                  </a:rPr>
                  <a:t>, 108, </a:t>
                </a:r>
                <a:r>
                  <a:rPr lang="cs-CZ" sz="2400" b="1">
                    <a:ea typeface="+mn-lt"/>
                    <a:cs typeface="+mn-lt"/>
                  </a:rPr>
                  <a:t>144</a:t>
                </a:r>
                <a:r>
                  <a:rPr lang="cs-CZ" sz="2400">
                    <a:ea typeface="+mn-lt"/>
                    <a:cs typeface="+mn-lt"/>
                  </a:rPr>
                  <a:t>, 180, </a:t>
                </a:r>
                <a:r>
                  <a:rPr lang="cs-CZ" sz="2400" b="1">
                    <a:ea typeface="+mn-lt"/>
                    <a:cs typeface="+mn-lt"/>
                  </a:rPr>
                  <a:t>216</a:t>
                </a:r>
                <a:r>
                  <a:rPr lang="cs-CZ" sz="2400">
                    <a:ea typeface="+mn-lt"/>
                    <a:cs typeface="+mn-lt"/>
                  </a:rPr>
                  <a:t>, 252, 288, 324, …</a:t>
                </a:r>
                <a:br>
                  <a:rPr lang="cs-CZ" sz="2400">
                    <a:ea typeface="+mn-lt"/>
                    <a:cs typeface="+mn-lt"/>
                  </a:rPr>
                </a:br>
                <a:r>
                  <a:rPr lang="cs-CZ" sz="2400">
                    <a:ea typeface="+mn-lt"/>
                    <a:cs typeface="Arial"/>
                  </a:rPr>
                  <a:t>Nejmenší společný násobek </a:t>
                </a:r>
                <a:r>
                  <a:rPr lang="cs-CZ" sz="2400" b="1">
                    <a:ea typeface="+mn-lt"/>
                    <a:cs typeface="Arial"/>
                  </a:rPr>
                  <a:t>n(</a:t>
                </a:r>
                <a:r>
                  <a:rPr lang="cs-CZ" sz="2400" b="1" i="1" err="1">
                    <a:ea typeface="+mn-lt"/>
                    <a:cs typeface="Arial"/>
                  </a:rPr>
                  <a:t>a,b</a:t>
                </a:r>
                <a:r>
                  <a:rPr lang="cs-CZ" sz="2400" b="1">
                    <a:ea typeface="+mn-lt"/>
                    <a:cs typeface="Arial"/>
                  </a:rPr>
                  <a:t>)=72</a:t>
                </a:r>
                <a:r>
                  <a:rPr lang="cs-CZ" sz="2400">
                    <a:ea typeface="+mn-lt"/>
                    <a:cs typeface="Arial"/>
                  </a:rPr>
                  <a:t>.</a:t>
                </a:r>
              </a:p>
              <a:p>
                <a:pPr marL="586105" indent="-514350">
                  <a:buFont typeface="+mj-lt"/>
                  <a:buAutoNum type="alphaLcParenR"/>
                </a:pPr>
                <a:r>
                  <a:rPr lang="cs-CZ" sz="2400"/>
                  <a:t>využitím vztahu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=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n</m:t>
                    </m:r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D</m:t>
                    </m:r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</m:oMath>
                </a14:m>
                <a:br>
                  <a:rPr lang="cs-CZ" sz="2400">
                    <a:ea typeface="+mn-lt"/>
                    <a:cs typeface="Arial"/>
                  </a:rPr>
                </a:br>
                <a:r>
                  <a:rPr lang="cs-CZ" sz="2400">
                    <a:ea typeface="+mn-lt"/>
                    <a:cs typeface="Arial"/>
                  </a:rPr>
                  <a:t>Libovolným způsobem určíme, že D(</a:t>
                </a:r>
                <a:r>
                  <a:rPr lang="cs-CZ" sz="2400" i="1" err="1">
                    <a:ea typeface="+mn-lt"/>
                    <a:cs typeface="Arial"/>
                  </a:rPr>
                  <a:t>a,b</a:t>
                </a:r>
                <a:r>
                  <a:rPr lang="cs-CZ" sz="2400">
                    <a:ea typeface="+mn-lt"/>
                    <a:cs typeface="Arial"/>
                  </a:rPr>
                  <a:t>)=12 (platí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ea typeface="+mn-lt"/>
                        <a:cs typeface="Arial"/>
                      </a:rPr>
                      <m:t>24=2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∙12,  36=3∙12)</m:t>
                    </m:r>
                  </m:oMath>
                </a14:m>
                <a:r>
                  <a:rPr lang="cs-CZ" sz="2400">
                    <a:ea typeface="+mn-lt"/>
                    <a:cs typeface="Arial"/>
                  </a:rPr>
                  <a:t>.</a:t>
                </a:r>
                <a:br>
                  <a:rPr lang="cs-CZ" sz="2400">
                    <a:ea typeface="+mn-lt"/>
                    <a:cs typeface="Arial"/>
                  </a:rPr>
                </a:b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ea typeface="+mn-lt"/>
                        <a:cs typeface="Arial"/>
                      </a:rPr>
                      <m:t>24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∙36=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n</m:t>
                    </m:r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∙12</m:t>
                    </m:r>
                  </m:oMath>
                </a14:m>
                <a:br>
                  <a:rPr lang="cs-CZ" sz="2400" b="0">
                    <a:ea typeface="Cambria Math" panose="02040503050406030204" pitchFamily="18" charset="0"/>
                    <a:cs typeface="Arial"/>
                  </a:rPr>
                </a:br>
                <a14:m>
                  <m:oMath xmlns:m="http://schemas.openxmlformats.org/officeDocument/2006/math">
                    <m:r>
                      <a:rPr lang="cs-CZ" sz="2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𝐧</m:t>
                    </m:r>
                    <m:d>
                      <m:dPr>
                        <m:ctrlP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𝒂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𝒃</m:t>
                        </m:r>
                      </m:e>
                    </m:d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=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𝟕𝟐</m:t>
                    </m:r>
                  </m:oMath>
                </a14:m>
                <a:endParaRPr lang="cs-CZ" sz="2400" b="1">
                  <a:ea typeface="+mn-lt"/>
                  <a:cs typeface="Arial"/>
                </a:endParaRPr>
              </a:p>
              <a:p>
                <a:pPr marL="586105" indent="-514350">
                  <a:buFont typeface="+mj-lt"/>
                  <a:buAutoNum type="alphaLcParenR"/>
                </a:pPr>
                <a:r>
                  <a:rPr lang="cs-CZ" sz="2400">
                    <a:ea typeface="+mn-lt"/>
                    <a:cs typeface="+mn-lt"/>
                  </a:rPr>
                  <a:t>pomocí rozkladu na součin prvočinitelů:</a:t>
                </a:r>
                <a:br>
                  <a:rPr lang="cs-CZ" sz="2400">
                    <a:ea typeface="+mn-lt"/>
                    <a:cs typeface="+mn-lt"/>
                  </a:rPr>
                </a:b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ea typeface="+mn-lt"/>
                        <a:cs typeface="+mn-lt"/>
                      </a:rPr>
                      <m:t>24=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+mn-lt"/>
                            <a:cs typeface="+mn-lt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+mn-lt"/>
                            <a:cs typeface="+mn-lt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+mn-lt"/>
                            <a:cs typeface="+mn-lt"/>
                          </a:rPr>
                          <m:t>3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∙3       36=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∙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3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      </m:t>
                    </m:r>
                    <m:r>
                      <a:rPr lang="cs-CZ" sz="2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𝐧</m:t>
                    </m:r>
                    <m:d>
                      <m:dPr>
                        <m:ctrlP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</m:ctrlPr>
                      </m:dPr>
                      <m:e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𝒂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,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𝒃</m:t>
                        </m:r>
                      </m:e>
                    </m:d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=</m:t>
                    </m:r>
                    <m:sSup>
                      <m:sSupPr>
                        <m:ctrlP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</m:ctrlPr>
                      </m:sSupPr>
                      <m:e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𝟐</m:t>
                        </m:r>
                      </m:e>
                      <m:sup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𝟑</m:t>
                        </m:r>
                      </m:sup>
                    </m:sSup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∙</m:t>
                    </m:r>
                    <m:sSup>
                      <m:sSupPr>
                        <m:ctrlP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</m:ctrlPr>
                      </m:sSupPr>
                      <m:e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𝟑</m:t>
                        </m:r>
                      </m:e>
                      <m:sup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𝟐</m:t>
                        </m:r>
                      </m:sup>
                    </m:sSup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=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𝟕𝟐</m:t>
                    </m:r>
                  </m:oMath>
                </a14:m>
                <a:endParaRPr lang="cs-CZ" sz="2400" b="1">
                  <a:ea typeface="+mn-lt"/>
                  <a:cs typeface="+mn-lt"/>
                </a:endParaRP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2CE59BD-68D1-4FA9-9403-E499D3478BC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6000" y="869144"/>
                <a:ext cx="10981714" cy="4139998"/>
              </a:xfrm>
              <a:blipFill>
                <a:blip r:embed="rId2"/>
                <a:stretch>
                  <a:fillRect l="-999" t="-1178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0107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94179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87808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/>
              <a:t>Příklad 1</a:t>
            </a:r>
            <a:endParaRPr lang="cs-CZ"/>
          </a:p>
          <a:p>
            <a:pPr marL="251460" indent="-179705">
              <a:buNone/>
            </a:pPr>
            <a:r>
              <a:rPr lang="cs-CZ" sz="2000">
                <a:ea typeface="+mn-lt"/>
                <a:cs typeface="+mn-lt"/>
              </a:rPr>
              <a:t>Nalezněte alespoň tři přirozené společné násobky čísel  </a:t>
            </a: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 sz="2000">
                <a:ea typeface="+mn-lt"/>
                <a:cs typeface="+mn-lt"/>
              </a:rPr>
              <a:t>a)   5, 12                 </a:t>
            </a:r>
            <a:endParaRPr lang="cs-CZ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>
                <a:ea typeface="+mn-lt"/>
                <a:cs typeface="+mn-lt"/>
              </a:rPr>
              <a:t>b)   17, 0                </a:t>
            </a:r>
            <a:endParaRPr lang="cs-CZ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>
                <a:ea typeface="+mn-lt"/>
                <a:cs typeface="+mn-lt"/>
              </a:rPr>
              <a:t>c)   - 6, 8, 17 </a:t>
            </a: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 sz="2000" b="1">
                <a:ea typeface="+mn-lt"/>
                <a:cs typeface="+mn-lt"/>
              </a:rPr>
              <a:t>Příklad 2</a:t>
            </a:r>
            <a:endParaRPr lang="cs-CZ"/>
          </a:p>
          <a:p>
            <a:pPr marL="251460" indent="-179705">
              <a:buNone/>
            </a:pPr>
            <a:r>
              <a:rPr lang="cs-CZ" sz="2000">
                <a:ea typeface="+mn-lt"/>
                <a:cs typeface="+mn-lt"/>
              </a:rPr>
              <a:t>Určete všechny společné násobky čísel 60 a 144, které jsou větší než 1000 a menší než 2000.</a:t>
            </a: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 sz="2000" b="1">
                <a:ea typeface="+mn-lt"/>
                <a:cs typeface="+mn-lt"/>
              </a:rPr>
              <a:t>Příklad 3</a:t>
            </a:r>
            <a:endParaRPr lang="cs-CZ" sz="200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>
                <a:ea typeface="+mn-lt"/>
                <a:cs typeface="+mn-lt"/>
              </a:rPr>
              <a:t>Určete obecně (ze začátku můžete za </a:t>
            </a:r>
            <a:r>
              <a:rPr lang="cs-CZ" sz="2000" i="1">
                <a:ea typeface="+mn-lt"/>
                <a:cs typeface="+mn-lt"/>
              </a:rPr>
              <a:t>a</a:t>
            </a:r>
            <a:r>
              <a:rPr lang="cs-CZ" sz="2000">
                <a:ea typeface="+mn-lt"/>
                <a:cs typeface="+mn-lt"/>
              </a:rPr>
              <a:t> a </a:t>
            </a:r>
            <a:r>
              <a:rPr lang="cs-CZ" sz="2000" i="1">
                <a:ea typeface="+mn-lt"/>
                <a:cs typeface="+mn-lt"/>
              </a:rPr>
              <a:t>b </a:t>
            </a:r>
            <a:r>
              <a:rPr lang="cs-CZ" sz="2000">
                <a:ea typeface="+mn-lt"/>
                <a:cs typeface="+mn-lt"/>
              </a:rPr>
              <a:t>dosazovat nějaká čísla):</a:t>
            </a:r>
          </a:p>
          <a:p>
            <a:pPr marL="251460" indent="-179705">
              <a:buNone/>
            </a:pPr>
            <a:r>
              <a:rPr lang="cs-CZ" sz="2000">
                <a:ea typeface="+mn-lt"/>
                <a:cs typeface="+mn-lt"/>
              </a:rPr>
              <a:t>a)   n(a,1)                 c)   n(</a:t>
            </a:r>
            <a:r>
              <a:rPr lang="cs-CZ" sz="2000" err="1">
                <a:ea typeface="+mn-lt"/>
                <a:cs typeface="+mn-lt"/>
              </a:rPr>
              <a:t>a,ab</a:t>
            </a:r>
            <a:r>
              <a:rPr lang="cs-CZ" sz="2000">
                <a:ea typeface="+mn-lt"/>
                <a:cs typeface="+mn-lt"/>
              </a:rPr>
              <a:t>)          </a:t>
            </a:r>
          </a:p>
          <a:p>
            <a:pPr marL="251460" indent="-179705">
              <a:buNone/>
            </a:pPr>
            <a:r>
              <a:rPr lang="cs-CZ" sz="2000">
                <a:ea typeface="+mn-lt"/>
                <a:cs typeface="+mn-lt"/>
              </a:rPr>
              <a:t>b)   n(</a:t>
            </a:r>
            <a:r>
              <a:rPr lang="cs-CZ" sz="2000" err="1">
                <a:ea typeface="+mn-lt"/>
                <a:cs typeface="+mn-lt"/>
              </a:rPr>
              <a:t>a,a</a:t>
            </a:r>
            <a:r>
              <a:rPr lang="cs-CZ" sz="2000">
                <a:ea typeface="+mn-lt"/>
                <a:cs typeface="+mn-lt"/>
              </a:rPr>
              <a:t>)                 d)   n(a,a+1)</a:t>
            </a:r>
          </a:p>
          <a:p>
            <a:pPr marL="251460" indent="-179705">
              <a:buNone/>
            </a:pPr>
            <a:endParaRPr lang="cs-CZ" sz="2000">
              <a:ea typeface="+mn-lt"/>
              <a:cs typeface="+mn-lt"/>
            </a:endParaRPr>
          </a:p>
          <a:p>
            <a:pPr marL="71755" indent="0">
              <a:buNone/>
            </a:pPr>
            <a:endParaRPr lang="cs-CZ">
              <a:cs typeface="Arial"/>
            </a:endParaRPr>
          </a:p>
          <a:p>
            <a:pPr marL="71755" indent="0">
              <a:buNone/>
            </a:pPr>
            <a:endParaRPr lang="cs-CZ" sz="24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2626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1628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1381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/>
              <a:t>Příklad 4</a:t>
            </a:r>
            <a:endParaRPr lang="cs-CZ"/>
          </a:p>
          <a:p>
            <a:pPr marL="251460" indent="-179705">
              <a:buNone/>
            </a:pPr>
            <a:r>
              <a:rPr lang="cs-CZ" sz="2000"/>
              <a:t>  Jak se změní nejmenší společný násobek dvou přirozených čísel, když každé z nich vynásobíme třemi?</a:t>
            </a:r>
            <a:endParaRPr lang="cs-CZ" sz="200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sz="2000" b="1"/>
              <a:t>Příklad 5</a:t>
            </a:r>
            <a:endParaRPr lang="cs-CZ" sz="2000" b="1">
              <a:cs typeface="Arial"/>
            </a:endParaRPr>
          </a:p>
          <a:p>
            <a:pPr marL="251460" indent="-179705">
              <a:buNone/>
            </a:pPr>
            <a:r>
              <a:rPr lang="cs-CZ" sz="2000">
                <a:ea typeface="+mn-lt"/>
                <a:cs typeface="+mn-lt"/>
              </a:rPr>
              <a:t>Určete pomocí rozkladu na prvočinitele i pomocí vztahu mezi n(</a:t>
            </a:r>
            <a:r>
              <a:rPr lang="cs-CZ" sz="2000" err="1">
                <a:ea typeface="+mn-lt"/>
                <a:cs typeface="+mn-lt"/>
              </a:rPr>
              <a:t>a,b</a:t>
            </a:r>
            <a:r>
              <a:rPr lang="cs-CZ" sz="2000">
                <a:ea typeface="+mn-lt"/>
                <a:cs typeface="+mn-lt"/>
              </a:rPr>
              <a:t>) a D(</a:t>
            </a:r>
            <a:r>
              <a:rPr lang="cs-CZ" sz="2000" err="1">
                <a:ea typeface="+mn-lt"/>
                <a:cs typeface="+mn-lt"/>
              </a:rPr>
              <a:t>a,b</a:t>
            </a:r>
            <a:r>
              <a:rPr lang="cs-CZ" sz="2000">
                <a:ea typeface="+mn-lt"/>
                <a:cs typeface="+mn-lt"/>
              </a:rPr>
              <a:t>)   </a:t>
            </a:r>
          </a:p>
          <a:p>
            <a:pPr marL="251460" indent="-179705">
              <a:buNone/>
            </a:pPr>
            <a:r>
              <a:rPr lang="cs-CZ" sz="2000">
                <a:ea typeface="+mn-lt"/>
                <a:cs typeface="+mn-lt"/>
              </a:rPr>
              <a:t>a)  n(222, 185)</a:t>
            </a:r>
            <a:endParaRPr lang="cs-CZ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>
                <a:ea typeface="+mn-lt"/>
                <a:cs typeface="+mn-lt"/>
              </a:rPr>
              <a:t>b)  n(360, 504)</a:t>
            </a:r>
            <a:endParaRPr lang="cs-CZ"/>
          </a:p>
          <a:p>
            <a:pPr marL="251460" indent="-179705">
              <a:buNone/>
            </a:pPr>
            <a:r>
              <a:rPr lang="cs-CZ" sz="2000">
                <a:ea typeface="+mn-lt"/>
                <a:cs typeface="+mn-lt"/>
              </a:rPr>
              <a:t>c)  n(90, 108, 84) </a:t>
            </a: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 sz="2000">
                <a:ea typeface="+mn-lt"/>
                <a:cs typeface="+mn-lt"/>
              </a:rPr>
              <a:t>d)  n(156, 182, 208) </a:t>
            </a:r>
          </a:p>
          <a:p>
            <a:pPr marL="71755" indent="0">
              <a:buNone/>
            </a:pPr>
            <a:endParaRPr lang="cs-CZ" sz="2000" b="1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305380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4C5DB02F537614FB66EB71B0726DE94" ma:contentTypeVersion="12" ma:contentTypeDescription="Vytvoří nový dokument" ma:contentTypeScope="" ma:versionID="5957f70aae1bf6d4f3c413232a838aaf">
  <xsd:schema xmlns:xsd="http://www.w3.org/2001/XMLSchema" xmlns:xs="http://www.w3.org/2001/XMLSchema" xmlns:p="http://schemas.microsoft.com/office/2006/metadata/properties" xmlns:ns3="aead6d3a-feb0-4a8c-9062-9bbd8c74d735" xmlns:ns4="a248b50f-04c3-43c7-88f4-d651881e6eee" targetNamespace="http://schemas.microsoft.com/office/2006/metadata/properties" ma:root="true" ma:fieldsID="aa7d58375dfd1408270f1bef9ca8bbae" ns3:_="" ns4:_="">
    <xsd:import namespace="aead6d3a-feb0-4a8c-9062-9bbd8c74d735"/>
    <xsd:import namespace="a248b50f-04c3-43c7-88f4-d651881e6ee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ad6d3a-feb0-4a8c-9062-9bbd8c74d7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48b50f-04c3-43c7-88f4-d651881e6ee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762602-471B-4D1A-9456-40B4DA843C6C}">
  <ds:schemaRefs>
    <ds:schemaRef ds:uri="a248b50f-04c3-43c7-88f4-d651881e6eee"/>
    <ds:schemaRef ds:uri="aead6d3a-feb0-4a8c-9062-9bbd8c74d73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9FDCD01-9C7C-454B-AD63-9FECF8AA73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541F00-5B15-490D-BF05-D515EAEBB8E9}">
  <ds:schemaRefs>
    <ds:schemaRef ds:uri="a248b50f-04c3-43c7-88f4-d651881e6eee"/>
    <ds:schemaRef ds:uri="aead6d3a-feb0-4a8c-9062-9bbd8c74d73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Širokoúhlá obrazovka</PresentationFormat>
  <Slides>8</Slides>
  <Notes>0</Notes>
  <HiddenSlides>0</HiddenSlide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Prezentace_MU_CZ</vt:lpstr>
      <vt:lpstr>Aritmetika 2 – jaro 2021  5. prezentace</vt:lpstr>
      <vt:lpstr>Nejmenší společný násobek</vt:lpstr>
      <vt:lpstr>Definice n(a,b)</vt:lpstr>
      <vt:lpstr>Nejmenší společný násobek</vt:lpstr>
      <vt:lpstr>Hledání n(a,b)</vt:lpstr>
      <vt:lpstr>Příklad</vt:lpstr>
      <vt:lpstr>Příklady</vt:lpstr>
      <vt:lpstr>Příklady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revision>2</cp:revision>
  <dcterms:created xsi:type="dcterms:W3CDTF">2021-03-15T16:48:00Z</dcterms:created>
  <dcterms:modified xsi:type="dcterms:W3CDTF">2021-03-30T05:54:26Z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0x01010074C5DB02F537614FB66EB71B0726DE94</vt:lpwstr>
  </property>
</Properties>
</file>