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57" r:id="rId4"/>
    <p:sldId id="258" r:id="rId5"/>
    <p:sldId id="291" r:id="rId6"/>
    <p:sldId id="298" r:id="rId7"/>
    <p:sldId id="259" r:id="rId8"/>
    <p:sldId id="292" r:id="rId9"/>
    <p:sldId id="293" r:id="rId10"/>
    <p:sldId id="299" r:id="rId11"/>
    <p:sldId id="294" r:id="rId12"/>
    <p:sldId id="300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94" d="100"/>
          <a:sy n="94" d="100"/>
        </p:scale>
        <p:origin x="2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71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31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1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00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1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29.3.2021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33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29.3.2021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85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29.3.2021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7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29.3.2021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62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29.3.2021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19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29.3.2021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53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40DA1-ABD0-4C25-B8D9-866C297F1CE1}" type="datetimeFigureOut">
              <a:rPr lang="cs-CZ" smtClean="0"/>
              <a:t>29.3.2021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8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Geometrie v učivu matematiky 1. stupně ZŠ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IMAk09   Didaktika matematiky 2</a:t>
            </a:r>
          </a:p>
          <a:p>
            <a:r>
              <a:rPr lang="cs-CZ" dirty="0"/>
              <a:t>Růžena Blažková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728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osunutí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 posunutím se žáci setkávají v první třídě v psaní – šikmé čárky, obloučky aj.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Žáci mohou posouvat geometrické útvary ve čtvercové síti a pozorují, že odpovídající si úsečky jsou shodné a navzájem rovnoběžné.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754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Shodné geometrické útvary mají stejný tvar a stejnou velikost.</a:t>
            </a:r>
          </a:p>
          <a:p>
            <a:endParaRPr lang="cs-CZ" dirty="0" smtClean="0"/>
          </a:p>
          <a:p>
            <a:r>
              <a:rPr lang="cs-CZ" dirty="0" smtClean="0"/>
              <a:t>Podobné geometrické útvary mají stejný tvar a rů</a:t>
            </a:r>
            <a:r>
              <a:rPr lang="cs-CZ" dirty="0" smtClean="0"/>
              <a:t>z</a:t>
            </a:r>
            <a:r>
              <a:rPr lang="cs-CZ" dirty="0" smtClean="0"/>
              <a:t>nou velikost.</a:t>
            </a:r>
          </a:p>
          <a:p>
            <a:endParaRPr lang="cs-CZ" dirty="0"/>
          </a:p>
          <a:p>
            <a:r>
              <a:rPr lang="cs-CZ" dirty="0" smtClean="0"/>
              <a:t>Dva geometrické útvary jsou podobné, jestliže poměry délek všech dvojic odpovídajících si úseček jsou rovny témuž číslu </a:t>
            </a:r>
            <a:r>
              <a:rPr lang="cs-CZ" i="1" dirty="0" smtClean="0"/>
              <a:t>k &gt; 0</a:t>
            </a:r>
            <a:r>
              <a:rPr lang="cs-CZ" dirty="0" smtClean="0"/>
              <a:t> a </a:t>
            </a:r>
            <a:r>
              <a:rPr lang="cs-CZ" dirty="0" err="1" smtClean="0"/>
              <a:t>ospovídající</a:t>
            </a:r>
            <a:r>
              <a:rPr lang="cs-CZ" dirty="0" smtClean="0"/>
              <a:t> si úhly jsou shodné.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426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odobnost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Zvětšování nebo zmenšování obrázků ve čtvercových sítích </a:t>
            </a:r>
            <a:r>
              <a:rPr lang="cs-CZ" smtClean="0"/>
              <a:t>různých modulů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Fotografie různých formátů</a:t>
            </a:r>
          </a:p>
          <a:p>
            <a:endParaRPr lang="cs-CZ" dirty="0"/>
          </a:p>
          <a:p>
            <a:r>
              <a:rPr lang="cs-CZ" dirty="0" smtClean="0"/>
              <a:t>Mapy různých měřítek</a:t>
            </a:r>
          </a:p>
          <a:p>
            <a:endParaRPr lang="cs-CZ" dirty="0"/>
          </a:p>
          <a:p>
            <a:r>
              <a:rPr lang="cs-CZ" dirty="0" smtClean="0"/>
              <a:t>Kopírka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17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Geometrická zobrazení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/>
              <a:t>Geometrická zobrazení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shodná                                                     neshodná</a:t>
            </a:r>
          </a:p>
          <a:p>
            <a:pPr marL="0" indent="0" algn="ctr">
              <a:buNone/>
            </a:pPr>
            <a:r>
              <a:rPr lang="cs-CZ" dirty="0"/>
              <a:t>přímo shodná      nepřímo shodná                     podobná      nepodobná 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identita                    osová souměrnost                podobnost</a:t>
            </a:r>
          </a:p>
          <a:p>
            <a:pPr marL="0" indent="0" algn="just">
              <a:buNone/>
            </a:pPr>
            <a:r>
              <a:rPr lang="cs-CZ" dirty="0"/>
              <a:t>rotace                                                                        stejnolehlost</a:t>
            </a:r>
          </a:p>
          <a:p>
            <a:pPr marL="0" indent="0" algn="just">
              <a:buNone/>
            </a:pPr>
            <a:r>
              <a:rPr lang="cs-CZ" dirty="0"/>
              <a:t>translace</a:t>
            </a:r>
          </a:p>
          <a:p>
            <a:pPr marL="0" indent="0" algn="ctr">
              <a:buNone/>
            </a:pPr>
            <a:r>
              <a:rPr lang="cs-CZ" dirty="0"/>
              <a:t>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933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Shodné zobrazení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lvl="0"/>
                <a:r>
                  <a:rPr lang="cs-CZ" dirty="0" smtClean="0"/>
                  <a:t>Je dána rovina </a:t>
                </a:r>
                <a:r>
                  <a:rPr lang="el-GR" dirty="0" smtClean="0"/>
                  <a:t>ρ</a:t>
                </a:r>
                <a:r>
                  <a:rPr lang="cs-CZ" dirty="0" smtClean="0"/>
                  <a:t>. Zobrazení, které každému bodu X roviny </a:t>
                </a:r>
                <a:r>
                  <a:rPr lang="el-GR" dirty="0" smtClean="0"/>
                  <a:t>ρ</a:t>
                </a:r>
                <a:r>
                  <a:rPr lang="cs-CZ" dirty="0" smtClean="0"/>
                  <a:t> přiřadí bod X´ této roviny nazýváme shodným zobrazením, právě když pro každé dva body X, Y roviny </a:t>
                </a:r>
                <a:r>
                  <a:rPr lang="el-GR" dirty="0" smtClean="0"/>
                  <a:t>ρ</a:t>
                </a:r>
                <a:r>
                  <a:rPr lang="cs-CZ" dirty="0" smtClean="0"/>
                  <a:t> platí, že XY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cs-CZ" dirty="0" smtClean="0"/>
                  <a:t> X´Y´.</a:t>
                </a:r>
              </a:p>
              <a:p>
                <a:pPr lvl="0"/>
                <a:r>
                  <a:rPr lang="cs-CZ" dirty="0" smtClean="0"/>
                  <a:t>Body X, Y se nazývají vzory</a:t>
                </a:r>
                <a:r>
                  <a:rPr lang="cs-CZ" dirty="0"/>
                  <a:t>, body X</a:t>
                </a:r>
                <a:r>
                  <a:rPr lang="cs-CZ" dirty="0" smtClean="0"/>
                  <a:t>´, Y´ se nazývají obrazy bodů X, Y.</a:t>
                </a:r>
              </a:p>
              <a:p>
                <a:pPr lvl="0"/>
                <a:endParaRPr lang="cs-CZ" dirty="0"/>
              </a:p>
              <a:p>
                <a:pPr lvl="0"/>
                <a:r>
                  <a:rPr lang="cs-CZ" dirty="0" smtClean="0"/>
                  <a:t>Na prvním stupni ZŠ se nejvíce pozornosti věnuje osové souměrnosti.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8659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0125" y="679450"/>
            <a:ext cx="10515600" cy="1325563"/>
          </a:xfrm>
        </p:spPr>
        <p:txBody>
          <a:bodyPr/>
          <a:lstStyle/>
          <a:p>
            <a:r>
              <a:rPr lang="cs-CZ" dirty="0" smtClean="0"/>
              <a:t>Osová souměrnost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/>
                <a:r>
                  <a:rPr lang="cs-CZ" dirty="0" smtClean="0"/>
                  <a:t>Je dána přímka </a:t>
                </a:r>
                <a:r>
                  <a:rPr lang="cs-CZ" i="1" dirty="0" smtClean="0"/>
                  <a:t>o</a:t>
                </a:r>
                <a:r>
                  <a:rPr lang="cs-CZ" dirty="0" smtClean="0"/>
                  <a:t> </a:t>
                </a:r>
                <a:r>
                  <a:rPr lang="cs-CZ" dirty="0"/>
                  <a:t>v rovině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cs-CZ" dirty="0" smtClean="0"/>
                  <a:t>. Osovou souměrností s osou </a:t>
                </a:r>
                <a:r>
                  <a:rPr lang="cs-CZ" i="1" dirty="0" smtClean="0"/>
                  <a:t>o</a:t>
                </a:r>
                <a:r>
                  <a:rPr lang="cs-CZ" dirty="0" smtClean="0"/>
                  <a:t> nazýváme takové zobrazení v rovině, které každému bodu X roviny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cs-CZ" dirty="0" smtClean="0"/>
                  <a:t> přiřazuje bod X´ této roviny tak, že:</a:t>
                </a:r>
              </a:p>
              <a:p>
                <a:pPr algn="just"/>
                <a:r>
                  <a:rPr lang="cs-CZ" dirty="0" smtClean="0"/>
                  <a:t>1. Jestliže bod X leží na přímce </a:t>
                </a:r>
                <a:r>
                  <a:rPr lang="cs-CZ" i="1" dirty="0" smtClean="0"/>
                  <a:t>o</a:t>
                </a:r>
                <a:r>
                  <a:rPr lang="cs-CZ" dirty="0" smtClean="0"/>
                  <a:t>, pak X = X´. Bod X se nazývá </a:t>
                </a:r>
                <a:r>
                  <a:rPr lang="cs-CZ" dirty="0" err="1" smtClean="0"/>
                  <a:t>samodružný</a:t>
                </a:r>
                <a:endParaRPr lang="cs-CZ" dirty="0" smtClean="0"/>
              </a:p>
              <a:p>
                <a:pPr algn="just"/>
                <a:r>
                  <a:rPr lang="cs-CZ" dirty="0" smtClean="0"/>
                  <a:t>2. Jestliže bod X neleží na přímce </a:t>
                </a:r>
                <a:r>
                  <a:rPr lang="cs-CZ" i="1" dirty="0" smtClean="0"/>
                  <a:t>o</a:t>
                </a:r>
                <a:r>
                  <a:rPr lang="cs-CZ" dirty="0" smtClean="0"/>
                  <a:t>, pak přímka XX´ je kolmá k přímce </a:t>
                </a:r>
                <a:r>
                  <a:rPr lang="cs-CZ" i="1" dirty="0" smtClean="0"/>
                  <a:t>o</a:t>
                </a:r>
                <a:r>
                  <a:rPr lang="cs-CZ" dirty="0" smtClean="0"/>
                  <a:t> a vzdálenost bodu X od přímky </a:t>
                </a:r>
                <a:r>
                  <a:rPr lang="cs-CZ" i="1" dirty="0" smtClean="0"/>
                  <a:t>o </a:t>
                </a:r>
                <a:r>
                  <a:rPr lang="cs-CZ" dirty="0" smtClean="0"/>
                  <a:t>je rovna vzdálenosti bod X´ od přímky </a:t>
                </a:r>
                <a:r>
                  <a:rPr lang="cs-CZ" i="1" dirty="0" smtClean="0"/>
                  <a:t>o</a:t>
                </a:r>
                <a:r>
                  <a:rPr lang="cs-CZ" dirty="0" smtClean="0"/>
                  <a:t>. </a:t>
                </a:r>
                <a:endParaRPr lang="cs-CZ" dirty="0" smtClean="0"/>
              </a:p>
              <a:p>
                <a:pPr algn="just"/>
                <a:r>
                  <a:rPr lang="cs-CZ" dirty="0" smtClean="0"/>
                  <a:t>Osově souměrné útvary jsou nepřímo shodné</a:t>
                </a:r>
                <a:r>
                  <a:rPr lang="cs-CZ" dirty="0" smtClean="0"/>
                  <a:t> </a:t>
                </a:r>
                <a:endParaRPr lang="cs-CZ" dirty="0" smtClean="0"/>
              </a:p>
              <a:p>
                <a:pPr marL="0" indent="0" algn="just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Motivace </a:t>
                </a:r>
                <a:r>
                  <a:rPr lang="cs-CZ" dirty="0" smtClean="0"/>
                  <a:t>– </a:t>
                </a:r>
                <a:r>
                  <a:rPr lang="cs-CZ" dirty="0" smtClean="0"/>
                  <a:t>kde se v běžném životě setkáváme s osovou souměrností   </a:t>
                </a: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159" b="-60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6955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postupy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Od prvního ročníku ZŠ žáci dokreslují obrázky ve čtvercové síti tak, aby byly souměrné podle osy.</a:t>
            </a:r>
          </a:p>
          <a:p>
            <a:r>
              <a:rPr lang="cs-CZ" dirty="0" smtClean="0"/>
              <a:t>Osa může být svislá, vodorovná nebo šikmá.</a:t>
            </a:r>
          </a:p>
          <a:p>
            <a:endParaRPr lang="cs-CZ" dirty="0"/>
          </a:p>
          <a:p>
            <a:r>
              <a:rPr lang="cs-CZ" dirty="0" smtClean="0"/>
              <a:t>Děti vystřihují různé útvary z přeloženého papíru (srdíčka, kytičky, zvonečky, vajíčka, listy, …,  podle ročního období a příležitostí.</a:t>
            </a:r>
          </a:p>
          <a:p>
            <a:endParaRPr lang="cs-CZ" dirty="0"/>
          </a:p>
          <a:p>
            <a:r>
              <a:rPr lang="cs-CZ" dirty="0" smtClean="0"/>
              <a:t>Děti přeloží list papíru, špendlíkem propíchnou tři různé body. Při rozložení papíru vyznačí osu (na překladu) a vyznačí odpovídající si body.  Zkoumají, co pro odpovídající si body platí:</a:t>
            </a:r>
          </a:p>
          <a:p>
            <a:r>
              <a:rPr lang="cs-CZ" dirty="0" smtClean="0"/>
              <a:t>Přímka, která odpovídající si body spojuje, je kolmá k ose.</a:t>
            </a:r>
          </a:p>
          <a:p>
            <a:r>
              <a:rPr lang="cs-CZ" dirty="0" smtClean="0"/>
              <a:t>Vzdálenosti každého z odpovídajících si bodů od osy se </a:t>
            </a:r>
            <a:r>
              <a:rPr lang="cs-CZ" dirty="0" smtClean="0"/>
              <a:t>sobě </a:t>
            </a:r>
            <a:r>
              <a:rPr lang="cs-CZ" dirty="0" smtClean="0"/>
              <a:t>rovnají.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280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Rýsování osově  souměrných útvarů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Rýsování bodů a jejich obrazů  v osové souměrnosti</a:t>
            </a:r>
          </a:p>
          <a:p>
            <a:r>
              <a:rPr lang="cs-CZ" dirty="0" smtClean="0"/>
              <a:t>Rýsování úsečky souměrné s danou úsečkou podle osy</a:t>
            </a:r>
          </a:p>
          <a:p>
            <a:r>
              <a:rPr lang="cs-CZ" dirty="0" smtClean="0"/>
              <a:t>Rýsování trojúhelníku souměrného s daným trojúhelníkem podle osy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5724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00062"/>
            <a:ext cx="10515600" cy="1325563"/>
          </a:xfrm>
        </p:spPr>
        <p:txBody>
          <a:bodyPr/>
          <a:lstStyle/>
          <a:p>
            <a:r>
              <a:rPr lang="cs-CZ" dirty="0" smtClean="0"/>
              <a:t>Útvary osově souměrné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11200" dirty="0" smtClean="0"/>
              <a:t>Geometrický útvar je osově souměrný, právě když existuje taková přímka, podle které se útvar zobrazí sám na sebe – útvar a jeho obraz v osové souměrnosti podle této přímky spolu splývají.</a:t>
            </a:r>
          </a:p>
          <a:p>
            <a:endParaRPr lang="cs-CZ" sz="11200" dirty="0"/>
          </a:p>
          <a:p>
            <a:r>
              <a:rPr lang="cs-CZ" sz="11200" dirty="0" smtClean="0"/>
              <a:t>Osově souměrné útvary a počet os souměrnosti poznávají žáci tak, že útvary vystřižené z papíru překládají.</a:t>
            </a:r>
          </a:p>
          <a:p>
            <a:r>
              <a:rPr lang="cs-CZ" sz="11200" dirty="0" smtClean="0"/>
              <a:t>Úsečka – jedna osa souměrnosti</a:t>
            </a:r>
          </a:p>
          <a:p>
            <a:r>
              <a:rPr lang="cs-CZ" sz="11200" dirty="0" smtClean="0"/>
              <a:t>Trojúhelník – rovnostranný – tři osy souměrnosti, rovnoramenný – jedna osa souměrnosti, různostranný – není osově souměrný</a:t>
            </a:r>
          </a:p>
          <a:p>
            <a:r>
              <a:rPr lang="cs-CZ" sz="11200" dirty="0" smtClean="0"/>
              <a:t>Obdélník – dvě osy souměrnosti</a:t>
            </a:r>
          </a:p>
          <a:p>
            <a:r>
              <a:rPr lang="cs-CZ" sz="11200" dirty="0" smtClean="0"/>
              <a:t>Čtverec – čtyři osy souměrnosti</a:t>
            </a:r>
          </a:p>
          <a:p>
            <a:r>
              <a:rPr lang="cs-CZ" sz="11200" dirty="0" smtClean="0"/>
              <a:t>Pravidelný </a:t>
            </a:r>
            <a:r>
              <a:rPr lang="cs-CZ" sz="11200" i="1" dirty="0" smtClean="0"/>
              <a:t>n</a:t>
            </a:r>
            <a:r>
              <a:rPr lang="cs-CZ" sz="11200" dirty="0" smtClean="0"/>
              <a:t>-úhelník – </a:t>
            </a:r>
            <a:r>
              <a:rPr lang="cs-CZ" sz="11200" i="1" dirty="0" smtClean="0"/>
              <a:t>n</a:t>
            </a:r>
            <a:r>
              <a:rPr lang="cs-CZ" sz="11200" dirty="0" smtClean="0"/>
              <a:t> os souměrnosti</a:t>
            </a:r>
          </a:p>
          <a:p>
            <a:r>
              <a:rPr lang="cs-CZ" sz="11200" dirty="0" smtClean="0"/>
              <a:t>Kruh – nekonečně mnoho os souměrnosti</a:t>
            </a:r>
          </a:p>
          <a:p>
            <a:endParaRPr lang="cs-CZ" sz="11200" dirty="0"/>
          </a:p>
          <a:p>
            <a:endParaRPr lang="cs-CZ" sz="11200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784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Útvary osově souměrné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Která písmena naší abecedy jsou osově souměrná? Mají některá písmena více os souměrnosti?</a:t>
            </a:r>
          </a:p>
          <a:p>
            <a:endParaRPr lang="cs-CZ" dirty="0"/>
          </a:p>
          <a:p>
            <a:r>
              <a:rPr lang="cs-CZ" dirty="0" smtClean="0"/>
              <a:t>Které číslice jsou osově souměrné?</a:t>
            </a:r>
          </a:p>
          <a:p>
            <a:endParaRPr lang="cs-CZ" dirty="0"/>
          </a:p>
          <a:p>
            <a:r>
              <a:rPr lang="cs-CZ" dirty="0" smtClean="0"/>
              <a:t>Jsou některé dopravní značky </a:t>
            </a:r>
            <a:r>
              <a:rPr lang="cs-CZ" smtClean="0"/>
              <a:t>osově souměrné?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771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Posunutí je shodné zobrazení v rovině, které je dáno velikostí a směrem.</a:t>
            </a:r>
          </a:p>
          <a:p>
            <a:r>
              <a:rPr lang="cs-CZ" dirty="0" smtClean="0"/>
              <a:t>Úsečka XY se zobrazí na úsečku X´Y´ tak, že  XY      X´Y´  obě úsečky mají stejný směr (leží </a:t>
            </a:r>
            <a:r>
              <a:rPr lang="cs-CZ" dirty="0" err="1" smtClean="0"/>
              <a:t>ma</a:t>
            </a:r>
            <a:r>
              <a:rPr lang="cs-CZ" dirty="0" smtClean="0"/>
              <a:t> rovnoběžných přímkách).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Zobrazení nemá žádný </a:t>
            </a:r>
            <a:r>
              <a:rPr lang="cs-CZ" dirty="0" err="1" smtClean="0"/>
              <a:t>samodružný</a:t>
            </a:r>
            <a:r>
              <a:rPr lang="cs-CZ" dirty="0" smtClean="0"/>
              <a:t> bod.</a:t>
            </a:r>
          </a:p>
          <a:p>
            <a:endParaRPr lang="cs-CZ" dirty="0"/>
          </a:p>
          <a:p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7894320" y="2809240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4320" y="2809240"/>
                <a:ext cx="226023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16216" r="-135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Přímá spojnice se šipkou 5"/>
          <p:cNvCxnSpPr/>
          <p:nvPr/>
        </p:nvCxnSpPr>
        <p:spPr>
          <a:xfrm flipV="1">
            <a:off x="1940560" y="4185920"/>
            <a:ext cx="812800" cy="1209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4185920" y="3749040"/>
            <a:ext cx="721360" cy="1188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247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648</Words>
  <Application>Microsoft Office PowerPoint</Application>
  <PresentationFormat>Širokoúhlá obrazovka</PresentationFormat>
  <Paragraphs>87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Motiv Office</vt:lpstr>
      <vt:lpstr>Geometrie v učivu matematiky 1. stupně ZŠ</vt:lpstr>
      <vt:lpstr>Geometrická zobrazení</vt:lpstr>
      <vt:lpstr>Shodné zobrazení</vt:lpstr>
      <vt:lpstr>Osová souměrnost</vt:lpstr>
      <vt:lpstr>Možné postupy výuky</vt:lpstr>
      <vt:lpstr>Rýsování osově  souměrných útvarů</vt:lpstr>
      <vt:lpstr>Útvary osově souměrné</vt:lpstr>
      <vt:lpstr>Útvary osově souměrné</vt:lpstr>
      <vt:lpstr>Posunutí</vt:lpstr>
      <vt:lpstr>Posunutí</vt:lpstr>
      <vt:lpstr>Podobnost</vt:lpstr>
      <vt:lpstr>Podobnost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Geometrie úvod</dc:title>
  <dc:creator>ucebna 23a</dc:creator>
  <cp:lastModifiedBy>blazkova</cp:lastModifiedBy>
  <cp:revision>37</cp:revision>
  <dcterms:created xsi:type="dcterms:W3CDTF">2021-03-03T15:24:08Z</dcterms:created>
  <dcterms:modified xsi:type="dcterms:W3CDTF">2021-03-29T08:29:54Z</dcterms:modified>
</cp:coreProperties>
</file>