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80" r:id="rId3"/>
    <p:sldId id="282" r:id="rId4"/>
    <p:sldId id="283" r:id="rId5"/>
    <p:sldId id="284" r:id="rId6"/>
    <p:sldId id="293" r:id="rId7"/>
    <p:sldId id="299" r:id="rId8"/>
    <p:sldId id="339" r:id="rId9"/>
    <p:sldId id="297" r:id="rId10"/>
    <p:sldId id="330" r:id="rId11"/>
    <p:sldId id="331" r:id="rId12"/>
    <p:sldId id="329" r:id="rId13"/>
    <p:sldId id="332" r:id="rId14"/>
    <p:sldId id="300" r:id="rId15"/>
    <p:sldId id="294" r:id="rId16"/>
    <p:sldId id="296" r:id="rId17"/>
    <p:sldId id="301" r:id="rId18"/>
    <p:sldId id="302" r:id="rId19"/>
    <p:sldId id="303" r:id="rId20"/>
    <p:sldId id="290" r:id="rId21"/>
    <p:sldId id="286" r:id="rId22"/>
    <p:sldId id="287" r:id="rId23"/>
    <p:sldId id="333" r:id="rId24"/>
    <p:sldId id="288" r:id="rId25"/>
    <p:sldId id="292" r:id="rId26"/>
    <p:sldId id="289" r:id="rId27"/>
    <p:sldId id="334" r:id="rId28"/>
    <p:sldId id="291" r:id="rId29"/>
    <p:sldId id="295" r:id="rId30"/>
    <p:sldId id="305" r:id="rId31"/>
    <p:sldId id="304" r:id="rId32"/>
    <p:sldId id="342" r:id="rId33"/>
    <p:sldId id="338" r:id="rId34"/>
    <p:sldId id="336" r:id="rId35"/>
    <p:sldId id="341" r:id="rId36"/>
    <p:sldId id="340" r:id="rId37"/>
    <p:sldId id="307" r:id="rId38"/>
    <p:sldId id="312" r:id="rId39"/>
    <p:sldId id="335" r:id="rId40"/>
    <p:sldId id="337" r:id="rId4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8" autoAdjust="0"/>
    <p:restoredTop sz="94660"/>
  </p:normalViewPr>
  <p:slideViewPr>
    <p:cSldViewPr snapToGrid="0">
      <p:cViewPr varScale="1">
        <p:scale>
          <a:sx n="92" d="100"/>
          <a:sy n="92"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8DD7BF-2F7C-445F-BC4F-FFE2EA6F866E}" type="datetimeFigureOut">
              <a:rPr lang="cs-CZ" smtClean="0"/>
              <a:t>19.5.2021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48E066-EFCB-4F1B-A006-C41FEE273170}" type="slidenum">
              <a:rPr lang="cs-CZ" smtClean="0"/>
              <a:t>‹#›</a:t>
            </a:fld>
            <a:endParaRPr lang="cs-CZ"/>
          </a:p>
        </p:txBody>
      </p:sp>
    </p:spTree>
    <p:extLst>
      <p:ext uri="{BB962C8B-B14F-4D97-AF65-F5344CB8AC3E}">
        <p14:creationId xmlns:p14="http://schemas.microsoft.com/office/powerpoint/2010/main" val="615013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196C543F-265D-4647-B49A-F55129CD7002}" type="datetime1">
              <a:rPr lang="cs-CZ" smtClean="0"/>
              <a:t>19.5.2021</a:t>
            </a:fld>
            <a:endParaRPr lang="cs-CZ"/>
          </a:p>
        </p:txBody>
      </p:sp>
      <p:sp>
        <p:nvSpPr>
          <p:cNvPr id="5" name="Zástupný symbol pro zápatí 4"/>
          <p:cNvSpPr>
            <a:spLocks noGrp="1"/>
          </p:cNvSpPr>
          <p:nvPr>
            <p:ph type="ftr" sz="quarter" idx="11"/>
          </p:nvPr>
        </p:nvSpPr>
        <p:spPr/>
        <p:txBody>
          <a:bodyPr/>
          <a:lstStyle/>
          <a:p>
            <a:r>
              <a:rPr lang="cs-CZ"/>
              <a:t>Růžena Blažková</a:t>
            </a:r>
          </a:p>
        </p:txBody>
      </p:sp>
      <p:sp>
        <p:nvSpPr>
          <p:cNvPr id="6" name="Zástupný symbol pro číslo snímku 5"/>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426371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EE9A5FB-E3EE-4154-B816-37153E7B3DC3}" type="datetime1">
              <a:rPr lang="cs-CZ" smtClean="0"/>
              <a:t>19.5.2021</a:t>
            </a:fld>
            <a:endParaRPr lang="cs-CZ"/>
          </a:p>
        </p:txBody>
      </p:sp>
      <p:sp>
        <p:nvSpPr>
          <p:cNvPr id="5" name="Zástupný symbol pro zápatí 4"/>
          <p:cNvSpPr>
            <a:spLocks noGrp="1"/>
          </p:cNvSpPr>
          <p:nvPr>
            <p:ph type="ftr" sz="quarter" idx="11"/>
          </p:nvPr>
        </p:nvSpPr>
        <p:spPr/>
        <p:txBody>
          <a:bodyPr/>
          <a:lstStyle/>
          <a:p>
            <a:r>
              <a:rPr lang="cs-CZ"/>
              <a:t>Růžena Blažková</a:t>
            </a:r>
          </a:p>
        </p:txBody>
      </p:sp>
      <p:sp>
        <p:nvSpPr>
          <p:cNvPr id="6" name="Zástupný symbol pro číslo snímku 5"/>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2962311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5075E8A-D704-418A-9668-42EEEA9BF5E3}" type="datetime1">
              <a:rPr lang="cs-CZ" smtClean="0"/>
              <a:t>19.5.2021</a:t>
            </a:fld>
            <a:endParaRPr lang="cs-CZ"/>
          </a:p>
        </p:txBody>
      </p:sp>
      <p:sp>
        <p:nvSpPr>
          <p:cNvPr id="5" name="Zástupný symbol pro zápatí 4"/>
          <p:cNvSpPr>
            <a:spLocks noGrp="1"/>
          </p:cNvSpPr>
          <p:nvPr>
            <p:ph type="ftr" sz="quarter" idx="11"/>
          </p:nvPr>
        </p:nvSpPr>
        <p:spPr/>
        <p:txBody>
          <a:bodyPr/>
          <a:lstStyle/>
          <a:p>
            <a:r>
              <a:rPr lang="cs-CZ"/>
              <a:t>Růžena Blažková</a:t>
            </a:r>
          </a:p>
        </p:txBody>
      </p:sp>
      <p:sp>
        <p:nvSpPr>
          <p:cNvPr id="6" name="Zástupný symbol pro číslo snímku 5"/>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3720714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658F827-A81E-48D9-99AF-556D9BD63360}" type="datetime1">
              <a:rPr lang="cs-CZ" smtClean="0"/>
              <a:t>19.5.2021</a:t>
            </a:fld>
            <a:endParaRPr lang="cs-CZ"/>
          </a:p>
        </p:txBody>
      </p:sp>
      <p:sp>
        <p:nvSpPr>
          <p:cNvPr id="5" name="Zástupný symbol pro zápatí 4"/>
          <p:cNvSpPr>
            <a:spLocks noGrp="1"/>
          </p:cNvSpPr>
          <p:nvPr>
            <p:ph type="ftr" sz="quarter" idx="11"/>
          </p:nvPr>
        </p:nvSpPr>
        <p:spPr/>
        <p:txBody>
          <a:bodyPr/>
          <a:lstStyle/>
          <a:p>
            <a:r>
              <a:rPr lang="cs-CZ"/>
              <a:t>Růžena Blažková</a:t>
            </a:r>
          </a:p>
        </p:txBody>
      </p:sp>
      <p:sp>
        <p:nvSpPr>
          <p:cNvPr id="6" name="Zástupný symbol pro číslo snímku 5"/>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201700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69B1A83C-CF53-4EED-AB53-A0743CE747F6}" type="datetime1">
              <a:rPr lang="cs-CZ" smtClean="0"/>
              <a:t>19.5.2021</a:t>
            </a:fld>
            <a:endParaRPr lang="cs-CZ"/>
          </a:p>
        </p:txBody>
      </p:sp>
      <p:sp>
        <p:nvSpPr>
          <p:cNvPr id="5" name="Zástupný symbol pro zápatí 4"/>
          <p:cNvSpPr>
            <a:spLocks noGrp="1"/>
          </p:cNvSpPr>
          <p:nvPr>
            <p:ph type="ftr" sz="quarter" idx="11"/>
          </p:nvPr>
        </p:nvSpPr>
        <p:spPr/>
        <p:txBody>
          <a:bodyPr/>
          <a:lstStyle/>
          <a:p>
            <a:r>
              <a:rPr lang="cs-CZ"/>
              <a:t>Růžena Blažková</a:t>
            </a:r>
          </a:p>
        </p:txBody>
      </p:sp>
      <p:sp>
        <p:nvSpPr>
          <p:cNvPr id="6" name="Zástupný symbol pro číslo snímku 5"/>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4138918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D3C62B3-737E-44FC-84E8-A9D6C3DBEBBB}" type="datetime1">
              <a:rPr lang="cs-CZ" smtClean="0"/>
              <a:t>19.5.2021</a:t>
            </a:fld>
            <a:endParaRPr lang="cs-CZ"/>
          </a:p>
        </p:txBody>
      </p:sp>
      <p:sp>
        <p:nvSpPr>
          <p:cNvPr id="6" name="Zástupný symbol pro zápatí 5"/>
          <p:cNvSpPr>
            <a:spLocks noGrp="1"/>
          </p:cNvSpPr>
          <p:nvPr>
            <p:ph type="ftr" sz="quarter" idx="11"/>
          </p:nvPr>
        </p:nvSpPr>
        <p:spPr/>
        <p:txBody>
          <a:bodyPr/>
          <a:lstStyle/>
          <a:p>
            <a:r>
              <a:rPr lang="cs-CZ"/>
              <a:t>Růžena Blažková</a:t>
            </a:r>
          </a:p>
        </p:txBody>
      </p:sp>
      <p:sp>
        <p:nvSpPr>
          <p:cNvPr id="7" name="Zástupný symbol pro číslo snímku 6"/>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4131337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1F7B874-8635-493E-B2E1-59DFB276DEC4}" type="datetime1">
              <a:rPr lang="cs-CZ" smtClean="0"/>
              <a:t>19.5.2021</a:t>
            </a:fld>
            <a:endParaRPr lang="cs-CZ"/>
          </a:p>
        </p:txBody>
      </p:sp>
      <p:sp>
        <p:nvSpPr>
          <p:cNvPr id="8" name="Zástupný symbol pro zápatí 7"/>
          <p:cNvSpPr>
            <a:spLocks noGrp="1"/>
          </p:cNvSpPr>
          <p:nvPr>
            <p:ph type="ftr" sz="quarter" idx="11"/>
          </p:nvPr>
        </p:nvSpPr>
        <p:spPr/>
        <p:txBody>
          <a:bodyPr/>
          <a:lstStyle/>
          <a:p>
            <a:r>
              <a:rPr lang="cs-CZ"/>
              <a:t>Růžena Blažková</a:t>
            </a:r>
          </a:p>
        </p:txBody>
      </p:sp>
      <p:sp>
        <p:nvSpPr>
          <p:cNvPr id="9" name="Zástupný symbol pro číslo snímku 8"/>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387585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2223D1F-71D4-4588-9A51-77ECCE1B9880}" type="datetime1">
              <a:rPr lang="cs-CZ" smtClean="0"/>
              <a:t>19.5.2021</a:t>
            </a:fld>
            <a:endParaRPr lang="cs-CZ"/>
          </a:p>
        </p:txBody>
      </p:sp>
      <p:sp>
        <p:nvSpPr>
          <p:cNvPr id="4" name="Zástupný symbol pro zápatí 3"/>
          <p:cNvSpPr>
            <a:spLocks noGrp="1"/>
          </p:cNvSpPr>
          <p:nvPr>
            <p:ph type="ftr" sz="quarter" idx="11"/>
          </p:nvPr>
        </p:nvSpPr>
        <p:spPr/>
        <p:txBody>
          <a:bodyPr/>
          <a:lstStyle/>
          <a:p>
            <a:r>
              <a:rPr lang="cs-CZ"/>
              <a:t>Růžena Blažková</a:t>
            </a:r>
          </a:p>
        </p:txBody>
      </p:sp>
      <p:sp>
        <p:nvSpPr>
          <p:cNvPr id="5" name="Zástupný symbol pro číslo snímku 4"/>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203737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CFC2BDB-1FCA-47D9-94F0-2B06AD5B7C6E}" type="datetime1">
              <a:rPr lang="cs-CZ" smtClean="0"/>
              <a:t>19.5.2021</a:t>
            </a:fld>
            <a:endParaRPr lang="cs-CZ"/>
          </a:p>
        </p:txBody>
      </p:sp>
      <p:sp>
        <p:nvSpPr>
          <p:cNvPr id="3" name="Zástupný symbol pro zápatí 2"/>
          <p:cNvSpPr>
            <a:spLocks noGrp="1"/>
          </p:cNvSpPr>
          <p:nvPr>
            <p:ph type="ftr" sz="quarter" idx="11"/>
          </p:nvPr>
        </p:nvSpPr>
        <p:spPr/>
        <p:txBody>
          <a:bodyPr/>
          <a:lstStyle/>
          <a:p>
            <a:r>
              <a:rPr lang="cs-CZ"/>
              <a:t>Růžena Blažková</a:t>
            </a:r>
          </a:p>
        </p:txBody>
      </p:sp>
      <p:sp>
        <p:nvSpPr>
          <p:cNvPr id="4" name="Zástupný symbol pro číslo snímku 3"/>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2691625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E72D4BB-A362-4D66-AB1A-83C1DBC33E9F}" type="datetime1">
              <a:rPr lang="cs-CZ" smtClean="0"/>
              <a:t>19.5.2021</a:t>
            </a:fld>
            <a:endParaRPr lang="cs-CZ"/>
          </a:p>
        </p:txBody>
      </p:sp>
      <p:sp>
        <p:nvSpPr>
          <p:cNvPr id="6" name="Zástupný symbol pro zápatí 5"/>
          <p:cNvSpPr>
            <a:spLocks noGrp="1"/>
          </p:cNvSpPr>
          <p:nvPr>
            <p:ph type="ftr" sz="quarter" idx="11"/>
          </p:nvPr>
        </p:nvSpPr>
        <p:spPr/>
        <p:txBody>
          <a:bodyPr/>
          <a:lstStyle/>
          <a:p>
            <a:r>
              <a:rPr lang="cs-CZ"/>
              <a:t>Růžena Blažková</a:t>
            </a:r>
          </a:p>
        </p:txBody>
      </p:sp>
      <p:sp>
        <p:nvSpPr>
          <p:cNvPr id="7" name="Zástupný symbol pro číslo snímku 6"/>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463193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7D5E41F-6DFE-46B4-A5BE-B95575B2B5C4}" type="datetime1">
              <a:rPr lang="cs-CZ" smtClean="0"/>
              <a:t>19.5.2021</a:t>
            </a:fld>
            <a:endParaRPr lang="cs-CZ"/>
          </a:p>
        </p:txBody>
      </p:sp>
      <p:sp>
        <p:nvSpPr>
          <p:cNvPr id="6" name="Zástupný symbol pro zápatí 5"/>
          <p:cNvSpPr>
            <a:spLocks noGrp="1"/>
          </p:cNvSpPr>
          <p:nvPr>
            <p:ph type="ftr" sz="quarter" idx="11"/>
          </p:nvPr>
        </p:nvSpPr>
        <p:spPr/>
        <p:txBody>
          <a:bodyPr/>
          <a:lstStyle/>
          <a:p>
            <a:r>
              <a:rPr lang="cs-CZ"/>
              <a:t>Růžena Blažková</a:t>
            </a:r>
          </a:p>
        </p:txBody>
      </p:sp>
      <p:sp>
        <p:nvSpPr>
          <p:cNvPr id="7" name="Zástupný symbol pro číslo snímku 6"/>
          <p:cNvSpPr>
            <a:spLocks noGrp="1"/>
          </p:cNvSpPr>
          <p:nvPr>
            <p:ph type="sldNum" sz="quarter" idx="12"/>
          </p:nvPr>
        </p:nvSpPr>
        <p:spPr/>
        <p:txBody>
          <a:bodyPr/>
          <a:lstStyle/>
          <a:p>
            <a:fld id="{9ABC0C93-7EA5-40E1-91C8-F15ABEB9FA48}" type="slidenum">
              <a:rPr lang="cs-CZ" smtClean="0"/>
              <a:t>‹#›</a:t>
            </a:fld>
            <a:endParaRPr lang="cs-CZ"/>
          </a:p>
        </p:txBody>
      </p:sp>
    </p:spTree>
    <p:extLst>
      <p:ext uri="{BB962C8B-B14F-4D97-AF65-F5344CB8AC3E}">
        <p14:creationId xmlns:p14="http://schemas.microsoft.com/office/powerpoint/2010/main" val="1669532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11D64-C400-4B90-A511-1E37ADE49BB1}" type="datetime1">
              <a:rPr lang="cs-CZ" smtClean="0"/>
              <a:t>19.5.2021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Růžena Blažková</a:t>
            </a:r>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BC0C93-7EA5-40E1-91C8-F15ABEB9FA48}" type="slidenum">
              <a:rPr lang="cs-CZ" smtClean="0"/>
              <a:t>‹#›</a:t>
            </a:fld>
            <a:endParaRPr lang="cs-CZ"/>
          </a:p>
        </p:txBody>
      </p:sp>
    </p:spTree>
    <p:extLst>
      <p:ext uri="{BB962C8B-B14F-4D97-AF65-F5344CB8AC3E}">
        <p14:creationId xmlns:p14="http://schemas.microsoft.com/office/powerpoint/2010/main" val="2973786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Slovní úlohy  v učivu matematiky 1. stupně ZŠ</a:t>
            </a:r>
          </a:p>
        </p:txBody>
      </p:sp>
      <p:sp>
        <p:nvSpPr>
          <p:cNvPr id="3" name="Podnadpis 2"/>
          <p:cNvSpPr>
            <a:spLocks noGrp="1"/>
          </p:cNvSpPr>
          <p:nvPr>
            <p:ph type="subTitle" idx="1"/>
          </p:nvPr>
        </p:nvSpPr>
        <p:spPr/>
        <p:txBody>
          <a:bodyPr/>
          <a:lstStyle/>
          <a:p>
            <a:r>
              <a:rPr lang="cs-CZ" dirty="0" smtClean="0"/>
              <a:t>IMAp09   </a:t>
            </a:r>
            <a:r>
              <a:rPr lang="cs-CZ" dirty="0"/>
              <a:t>Didaktika matematiky </a:t>
            </a:r>
            <a:r>
              <a:rPr lang="cs-CZ" dirty="0" smtClean="0"/>
              <a:t>2</a:t>
            </a:r>
            <a:endParaRPr lang="cs-CZ" dirty="0"/>
          </a:p>
          <a:p>
            <a:r>
              <a:rPr lang="cs-CZ" dirty="0"/>
              <a:t>Růžena Blažková</a:t>
            </a:r>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127728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Metoda analytická</a:t>
            </a:r>
          </a:p>
        </p:txBody>
      </p:sp>
      <p:sp>
        <p:nvSpPr>
          <p:cNvPr id="3" name="Zástupný symbol pro obsah 2"/>
          <p:cNvSpPr>
            <a:spLocks noGrp="1"/>
          </p:cNvSpPr>
          <p:nvPr>
            <p:ph idx="1"/>
          </p:nvPr>
        </p:nvSpPr>
        <p:spPr/>
        <p:txBody>
          <a:bodyPr>
            <a:normAutofit/>
          </a:bodyPr>
          <a:lstStyle/>
          <a:p>
            <a:r>
              <a:rPr lang="cs-CZ" dirty="0"/>
              <a:t>Vycházíme od otázky:</a:t>
            </a:r>
          </a:p>
          <a:p>
            <a:pPr algn="ctr"/>
            <a:r>
              <a:rPr lang="cs-CZ" dirty="0"/>
              <a:t>Co máme vypočítat ?</a:t>
            </a:r>
          </a:p>
          <a:p>
            <a:pPr algn="ctr"/>
            <a:r>
              <a:rPr lang="cs-CZ" dirty="0"/>
              <a:t>Co k tomu potřebujeme ?</a:t>
            </a:r>
          </a:p>
          <a:p>
            <a:pPr algn="ctr"/>
            <a:r>
              <a:rPr lang="cs-CZ" dirty="0"/>
              <a:t>Známe všechny potřebné údaje ?</a:t>
            </a:r>
          </a:p>
          <a:p>
            <a:pPr algn="ctr"/>
            <a:r>
              <a:rPr lang="cs-CZ" dirty="0"/>
              <a:t>Jak je získáme?</a:t>
            </a:r>
          </a:p>
          <a:p>
            <a:pPr algn="ctr"/>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431308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Syntetická metoda</a:t>
            </a:r>
          </a:p>
        </p:txBody>
      </p:sp>
      <p:sp>
        <p:nvSpPr>
          <p:cNvPr id="3" name="Zástupný symbol pro obsah 2"/>
          <p:cNvSpPr>
            <a:spLocks noGrp="1"/>
          </p:cNvSpPr>
          <p:nvPr>
            <p:ph idx="1"/>
          </p:nvPr>
        </p:nvSpPr>
        <p:spPr/>
        <p:txBody>
          <a:bodyPr/>
          <a:lstStyle/>
          <a:p>
            <a:r>
              <a:rPr lang="cs-CZ" dirty="0"/>
              <a:t>Vychází od zadaných údajů.</a:t>
            </a:r>
          </a:p>
          <a:p>
            <a:pPr algn="ctr"/>
            <a:r>
              <a:rPr lang="cs-CZ" dirty="0"/>
              <a:t>Co je zadáno?</a:t>
            </a:r>
          </a:p>
          <a:p>
            <a:pPr algn="ctr"/>
            <a:r>
              <a:rPr lang="cs-CZ" dirty="0"/>
              <a:t>Jaké operace provedeme se zadanými údaji?</a:t>
            </a:r>
          </a:p>
          <a:p>
            <a:pPr algn="ctr"/>
            <a:r>
              <a:rPr lang="cs-CZ" dirty="0"/>
              <a:t>Odpověď na otázku</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4142652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a:t>
            </a:r>
          </a:p>
        </p:txBody>
      </p:sp>
      <p:sp>
        <p:nvSpPr>
          <p:cNvPr id="3" name="Zástupný symbol pro obsah 2"/>
          <p:cNvSpPr>
            <a:spLocks noGrp="1"/>
          </p:cNvSpPr>
          <p:nvPr>
            <p:ph idx="1"/>
          </p:nvPr>
        </p:nvSpPr>
        <p:spPr/>
        <p:txBody>
          <a:bodyPr/>
          <a:lstStyle/>
          <a:p>
            <a:r>
              <a:rPr lang="cs-CZ" dirty="0"/>
              <a:t>Aritmetické</a:t>
            </a:r>
          </a:p>
          <a:p>
            <a:r>
              <a:rPr lang="cs-CZ" dirty="0"/>
              <a:t>Algebraické</a:t>
            </a:r>
          </a:p>
          <a:p>
            <a:r>
              <a:rPr lang="cs-CZ" dirty="0"/>
              <a:t>Grafické</a:t>
            </a:r>
          </a:p>
          <a:p>
            <a:r>
              <a:rPr lang="cs-CZ" dirty="0"/>
              <a:t>Experiment</a:t>
            </a:r>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897824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Postoje žáků</a:t>
            </a:r>
          </a:p>
        </p:txBody>
      </p:sp>
      <p:sp>
        <p:nvSpPr>
          <p:cNvPr id="3" name="Zástupný symbol pro obsah 2"/>
          <p:cNvSpPr>
            <a:spLocks noGrp="1"/>
          </p:cNvSpPr>
          <p:nvPr>
            <p:ph idx="1"/>
          </p:nvPr>
        </p:nvSpPr>
        <p:spPr/>
        <p:txBody>
          <a:bodyPr/>
          <a:lstStyle/>
          <a:p>
            <a:r>
              <a:rPr lang="cs-CZ" dirty="0"/>
              <a:t>Řeší slovní úlohy rádi</a:t>
            </a:r>
          </a:p>
          <a:p>
            <a:r>
              <a:rPr lang="cs-CZ" dirty="0"/>
              <a:t>Řeší neradi – proč?</a:t>
            </a:r>
          </a:p>
          <a:p>
            <a:endParaRPr lang="cs-CZ" dirty="0"/>
          </a:p>
          <a:p>
            <a:r>
              <a:rPr lang="cs-CZ" dirty="0"/>
              <a:t>Obavy ze slovních úloh</a:t>
            </a:r>
          </a:p>
          <a:p>
            <a:r>
              <a:rPr lang="cs-CZ" dirty="0"/>
              <a:t>Nebaví je to, protože jim to nejde. Nejde jim to proto, že neumí, nechápou, ničemu nerozumí</a:t>
            </a:r>
          </a:p>
          <a:p>
            <a:r>
              <a:rPr lang="cs-CZ" dirty="0"/>
              <a:t>Začarovaný </a:t>
            </a:r>
            <a:r>
              <a:rPr lang="cs-CZ" dirty="0" smtClean="0"/>
              <a:t>kruh</a:t>
            </a:r>
          </a:p>
          <a:p>
            <a:r>
              <a:rPr lang="cs-CZ" dirty="0" smtClean="0"/>
              <a:t>Úkol učitele: zbavit žáky z obav ze slovních úloh, naučit je „nějak se postavit k řešení“, zbavit je obav z chyb</a:t>
            </a:r>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3786551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Postoje žáků</a:t>
            </a:r>
          </a:p>
        </p:txBody>
      </p:sp>
      <p:sp>
        <p:nvSpPr>
          <p:cNvPr id="3" name="Zástupný symbol pro obsah 2"/>
          <p:cNvSpPr>
            <a:spLocks noGrp="1"/>
          </p:cNvSpPr>
          <p:nvPr>
            <p:ph idx="1"/>
          </p:nvPr>
        </p:nvSpPr>
        <p:spPr/>
        <p:txBody>
          <a:bodyPr/>
          <a:lstStyle/>
          <a:p>
            <a:pPr marL="0" indent="0" algn="ctr">
              <a:buNone/>
            </a:pPr>
            <a:r>
              <a:rPr lang="cs-CZ" dirty="0"/>
              <a:t>Slovní úlohy</a:t>
            </a:r>
          </a:p>
          <a:p>
            <a:pPr marL="0" indent="0" algn="ctr">
              <a:buNone/>
            </a:pPr>
            <a:r>
              <a:rPr lang="cs-CZ" dirty="0"/>
              <a:t>Návodné postupy                                Samostatnost při řešení</a:t>
            </a:r>
          </a:p>
          <a:p>
            <a:pPr marL="0" indent="0" algn="ctr">
              <a:buNone/>
            </a:pPr>
            <a:endParaRPr lang="cs-CZ" dirty="0"/>
          </a:p>
          <a:p>
            <a:pPr marL="0" indent="0" algn="just">
              <a:buNone/>
            </a:pPr>
            <a:r>
              <a:rPr lang="cs-CZ" dirty="0"/>
              <a:t>Pasivně přihlíží          Řeší jen podle                   Postup řešení     </a:t>
            </a:r>
            <a:r>
              <a:rPr lang="cs-CZ" dirty="0" smtClean="0"/>
              <a:t> Tvorba       </a:t>
            </a:r>
            <a:endParaRPr lang="cs-CZ" dirty="0"/>
          </a:p>
          <a:p>
            <a:pPr marL="0" indent="0" algn="just">
              <a:buNone/>
            </a:pPr>
            <a:r>
              <a:rPr lang="cs-CZ" dirty="0"/>
              <a:t>Čeká na pokyny      předloženého vzoru             si vybírá sám          úloh</a:t>
            </a:r>
          </a:p>
          <a:p>
            <a:pPr marL="0" indent="0" algn="just">
              <a:buNone/>
            </a:pPr>
            <a:r>
              <a:rPr lang="cs-CZ" dirty="0"/>
              <a:t>Jen doplňuje podle </a:t>
            </a:r>
          </a:p>
          <a:p>
            <a:pPr marL="0" indent="0" algn="just">
              <a:buNone/>
            </a:pPr>
            <a:r>
              <a:rPr lang="cs-CZ" dirty="0"/>
              <a:t>návodu    </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3627164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Jednoduché slovní úlohy</a:t>
            </a:r>
          </a:p>
        </p:txBody>
      </p:sp>
      <p:sp>
        <p:nvSpPr>
          <p:cNvPr id="3" name="Zástupný symbol pro obsah 2"/>
          <p:cNvSpPr>
            <a:spLocks noGrp="1"/>
          </p:cNvSpPr>
          <p:nvPr>
            <p:ph idx="1"/>
          </p:nvPr>
        </p:nvSpPr>
        <p:spPr/>
        <p:txBody>
          <a:bodyPr>
            <a:normAutofit fontScale="85000" lnSpcReduction="20000"/>
          </a:bodyPr>
          <a:lstStyle/>
          <a:p>
            <a:r>
              <a:rPr lang="cs-CZ" dirty="0"/>
              <a:t>Sčítání</a:t>
            </a:r>
          </a:p>
          <a:p>
            <a:pPr marL="514350" indent="-514350">
              <a:buAutoNum type="arabicPeriod"/>
            </a:pPr>
            <a:r>
              <a:rPr lang="cs-CZ" dirty="0"/>
              <a:t>David má 5 kuliček, 3 kuličky vyhrál. Kolik kuliček má po hře?</a:t>
            </a:r>
          </a:p>
          <a:p>
            <a:pPr marL="0" indent="0">
              <a:buNone/>
            </a:pPr>
            <a:r>
              <a:rPr lang="cs-CZ" dirty="0"/>
              <a:t>           o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5 + 3 = 8</a:t>
            </a:r>
          </a:p>
          <a:p>
            <a:pPr marL="0" indent="0">
              <a:buNone/>
            </a:pPr>
            <a:r>
              <a:rPr lang="cs-CZ" dirty="0"/>
              <a:t>2. David má 5 kuliček, Ondra má o 3 kuličky více než David. Kolik kuliček má Ondra?</a:t>
            </a:r>
          </a:p>
          <a:p>
            <a:pPr marL="0" indent="0">
              <a:buNone/>
            </a:pPr>
            <a:r>
              <a:rPr lang="cs-CZ" dirty="0"/>
              <a:t>David    o </a:t>
            </a:r>
            <a:r>
              <a:rPr lang="cs-CZ" dirty="0" err="1"/>
              <a:t>o</a:t>
            </a:r>
            <a:r>
              <a:rPr lang="cs-CZ" dirty="0"/>
              <a:t> </a:t>
            </a:r>
            <a:r>
              <a:rPr lang="cs-CZ" dirty="0" err="1"/>
              <a:t>o</a:t>
            </a:r>
            <a:r>
              <a:rPr lang="cs-CZ" dirty="0"/>
              <a:t> </a:t>
            </a:r>
            <a:r>
              <a:rPr lang="cs-CZ" dirty="0" err="1"/>
              <a:t>o</a:t>
            </a:r>
            <a:r>
              <a:rPr lang="cs-CZ" dirty="0"/>
              <a:t> </a:t>
            </a:r>
            <a:r>
              <a:rPr lang="cs-CZ" dirty="0" err="1"/>
              <a:t>o</a:t>
            </a:r>
            <a:endParaRPr lang="cs-CZ" dirty="0"/>
          </a:p>
          <a:p>
            <a:pPr marL="0" indent="0" algn="just">
              <a:buNone/>
            </a:pPr>
            <a:r>
              <a:rPr lang="cs-CZ" dirty="0"/>
              <a:t>Ondra   </a:t>
            </a:r>
            <a:r>
              <a:rPr lang="cs-CZ" dirty="0">
                <a:solidFill>
                  <a:srgbClr val="0070C0"/>
                </a:solidFill>
              </a:rPr>
              <a:t>o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5 + 3 = 8</a:t>
            </a:r>
            <a:endParaRPr lang="cs-CZ" dirty="0"/>
          </a:p>
          <a:p>
            <a:pPr marL="0" indent="0" algn="just">
              <a:buNone/>
            </a:pPr>
            <a:endParaRPr lang="cs-CZ" dirty="0">
              <a:solidFill>
                <a:srgbClr val="0070C0"/>
              </a:solidFill>
            </a:endParaRPr>
          </a:p>
          <a:p>
            <a:pPr marL="0" indent="0" algn="just">
              <a:buNone/>
            </a:pPr>
            <a:r>
              <a:rPr lang="cs-CZ" dirty="0"/>
              <a:t>3. David má 5 kuliček, a to je o 3 kuličky méně než má Ondra. Kolik kuliček má Ondra?</a:t>
            </a:r>
          </a:p>
          <a:p>
            <a:pPr marL="0" indent="0">
              <a:buNone/>
            </a:pPr>
            <a:r>
              <a:rPr lang="cs-CZ" dirty="0"/>
              <a:t>David    o </a:t>
            </a:r>
            <a:r>
              <a:rPr lang="cs-CZ" dirty="0" err="1"/>
              <a:t>o</a:t>
            </a:r>
            <a:r>
              <a:rPr lang="cs-CZ" dirty="0"/>
              <a:t> </a:t>
            </a:r>
            <a:r>
              <a:rPr lang="cs-CZ" dirty="0" err="1"/>
              <a:t>o</a:t>
            </a:r>
            <a:r>
              <a:rPr lang="cs-CZ" dirty="0"/>
              <a:t> </a:t>
            </a:r>
            <a:r>
              <a:rPr lang="cs-CZ" dirty="0" err="1"/>
              <a:t>o</a:t>
            </a:r>
            <a:r>
              <a:rPr lang="cs-CZ" dirty="0"/>
              <a:t> </a:t>
            </a:r>
            <a:r>
              <a:rPr lang="cs-CZ" dirty="0" err="1"/>
              <a:t>o</a:t>
            </a:r>
            <a:endParaRPr lang="cs-CZ" dirty="0"/>
          </a:p>
          <a:p>
            <a:pPr marL="0" indent="0" algn="just">
              <a:buNone/>
            </a:pPr>
            <a:r>
              <a:rPr lang="cs-CZ" dirty="0"/>
              <a:t>Ondra   </a:t>
            </a:r>
            <a:r>
              <a:rPr lang="cs-CZ" dirty="0">
                <a:solidFill>
                  <a:srgbClr val="0070C0"/>
                </a:solidFill>
              </a:rPr>
              <a:t>o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5 + 3 = 8</a:t>
            </a:r>
            <a:endParaRPr lang="cs-CZ" dirty="0"/>
          </a:p>
          <a:p>
            <a:pPr marL="0" indent="0" algn="just">
              <a:buNone/>
            </a:pPr>
            <a:endParaRPr lang="cs-CZ" dirty="0"/>
          </a:p>
          <a:p>
            <a:pPr marL="0" indent="0" algn="just">
              <a:buNone/>
            </a:pPr>
            <a:endParaRPr lang="cs-CZ" dirty="0"/>
          </a:p>
          <a:p>
            <a:pPr marL="0" indent="0" algn="just">
              <a:buNone/>
            </a:pPr>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906650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Jednoduché slovní úlohy</a:t>
            </a:r>
          </a:p>
        </p:txBody>
      </p:sp>
      <p:sp>
        <p:nvSpPr>
          <p:cNvPr id="3" name="Zástupný symbol pro obsah 2"/>
          <p:cNvSpPr>
            <a:spLocks noGrp="1"/>
          </p:cNvSpPr>
          <p:nvPr>
            <p:ph idx="1"/>
          </p:nvPr>
        </p:nvSpPr>
        <p:spPr/>
        <p:txBody>
          <a:bodyPr/>
          <a:lstStyle/>
          <a:p>
            <a:r>
              <a:rPr lang="cs-CZ" dirty="0"/>
              <a:t>Odčítání</a:t>
            </a:r>
          </a:p>
          <a:p>
            <a:pPr marL="0" indent="0">
              <a:buNone/>
            </a:pPr>
            <a:r>
              <a:rPr lang="cs-CZ" dirty="0"/>
              <a:t>4. David měl 8 kuliček a 3 kuličky prohrál. Kolik kuliček měl po hře?</a:t>
            </a:r>
          </a:p>
          <a:p>
            <a:pPr marL="0" indent="0">
              <a:buNone/>
            </a:pPr>
            <a:r>
              <a:rPr lang="cs-CZ" dirty="0"/>
              <a:t>       David    O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Ꝋ Ꝋ Ꝋ             8 – 3 = 5</a:t>
            </a:r>
          </a:p>
          <a:p>
            <a:pPr marL="0" indent="0">
              <a:buNone/>
            </a:pPr>
            <a:endParaRPr lang="cs-CZ" dirty="0"/>
          </a:p>
          <a:p>
            <a:pPr marL="0" indent="0">
              <a:buNone/>
            </a:pPr>
            <a:r>
              <a:rPr lang="cs-CZ" dirty="0"/>
              <a:t>5. David má 8 kuliček, Ondra má o 3 kuličky méně než David. Kolik kuliček má Ondra?</a:t>
            </a:r>
          </a:p>
          <a:p>
            <a:pPr marL="0" indent="0">
              <a:buNone/>
            </a:pPr>
            <a:r>
              <a:rPr lang="cs-CZ" dirty="0"/>
              <a:t>David  O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endParaRPr lang="cs-CZ" dirty="0"/>
          </a:p>
          <a:p>
            <a:pPr marL="0" indent="0">
              <a:buNone/>
            </a:pPr>
            <a:r>
              <a:rPr lang="cs-CZ" dirty="0"/>
              <a:t>Ondra </a:t>
            </a:r>
            <a:r>
              <a:rPr lang="cs-CZ" dirty="0">
                <a:solidFill>
                  <a:srgbClr val="0070C0"/>
                </a:solidFill>
              </a:rPr>
              <a:t>O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t>                          8 – 3 = 5</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863893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Jednoduché slovní úlohy</a:t>
            </a:r>
          </a:p>
        </p:txBody>
      </p:sp>
      <p:sp>
        <p:nvSpPr>
          <p:cNvPr id="3" name="Zástupný symbol pro obsah 2"/>
          <p:cNvSpPr>
            <a:spLocks noGrp="1"/>
          </p:cNvSpPr>
          <p:nvPr>
            <p:ph idx="1"/>
          </p:nvPr>
        </p:nvSpPr>
        <p:spPr/>
        <p:txBody>
          <a:bodyPr>
            <a:normAutofit lnSpcReduction="10000"/>
          </a:bodyPr>
          <a:lstStyle/>
          <a:p>
            <a:pPr marL="0" indent="0">
              <a:buNone/>
            </a:pPr>
            <a:r>
              <a:rPr lang="cs-CZ" dirty="0"/>
              <a:t>6</a:t>
            </a:r>
            <a:r>
              <a:rPr lang="cs-CZ" dirty="0" smtClean="0"/>
              <a:t>. </a:t>
            </a:r>
            <a:r>
              <a:rPr lang="cs-CZ" dirty="0"/>
              <a:t>David má 8 kuliček, a to je 3 kuličky více, než má Ondra. Kolik kuliček má Ondra? </a:t>
            </a:r>
          </a:p>
          <a:p>
            <a:pPr marL="0" indent="0">
              <a:buNone/>
            </a:pPr>
            <a:r>
              <a:rPr lang="cs-CZ" dirty="0"/>
              <a:t>David  O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endParaRPr lang="cs-CZ" dirty="0"/>
          </a:p>
          <a:p>
            <a:pPr marL="0" indent="0">
              <a:buNone/>
            </a:pPr>
            <a:r>
              <a:rPr lang="cs-CZ" dirty="0"/>
              <a:t>Ondra </a:t>
            </a:r>
            <a:r>
              <a:rPr lang="cs-CZ" dirty="0">
                <a:solidFill>
                  <a:srgbClr val="0070C0"/>
                </a:solidFill>
              </a:rPr>
              <a:t>O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solidFill>
                  <a:srgbClr val="0070C0"/>
                </a:solidFill>
              </a:rPr>
              <a:t> </a:t>
            </a:r>
            <a:r>
              <a:rPr lang="cs-CZ" dirty="0" err="1">
                <a:solidFill>
                  <a:srgbClr val="0070C0"/>
                </a:solidFill>
              </a:rPr>
              <a:t>O</a:t>
            </a:r>
            <a:r>
              <a:rPr lang="cs-CZ" dirty="0"/>
              <a:t>                          8 – 3 = 5</a:t>
            </a:r>
          </a:p>
          <a:p>
            <a:pPr marL="0" indent="0">
              <a:buNone/>
            </a:pPr>
            <a:endParaRPr lang="cs-CZ" dirty="0"/>
          </a:p>
          <a:p>
            <a:pPr marL="0" indent="0">
              <a:buNone/>
            </a:pPr>
            <a:r>
              <a:rPr lang="cs-CZ" dirty="0"/>
              <a:t>7</a:t>
            </a:r>
            <a:r>
              <a:rPr lang="cs-CZ" dirty="0" smtClean="0"/>
              <a:t>. Porovnávání </a:t>
            </a:r>
            <a:r>
              <a:rPr lang="cs-CZ" dirty="0"/>
              <a:t>rozdílem </a:t>
            </a:r>
          </a:p>
          <a:p>
            <a:pPr marL="0" indent="0">
              <a:buNone/>
            </a:pPr>
            <a:r>
              <a:rPr lang="cs-CZ" dirty="0"/>
              <a:t>David má 8 kuliček, Ondra má 5 kuliček.</a:t>
            </a:r>
          </a:p>
          <a:p>
            <a:pPr marL="514350" indent="-514350">
              <a:buAutoNum type="alphaLcParenR"/>
            </a:pPr>
            <a:r>
              <a:rPr lang="cs-CZ" dirty="0"/>
              <a:t>O kolik kuliček má David více než Ondra?</a:t>
            </a:r>
          </a:p>
          <a:p>
            <a:pPr marL="514350" indent="-514350">
              <a:buAutoNum type="alphaLcParenR"/>
            </a:pPr>
            <a:r>
              <a:rPr lang="cs-CZ" dirty="0"/>
              <a:t>O kolik kuliček má Ondra méně než David?</a:t>
            </a:r>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611514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a:r>
              <a:rPr lang="cs-CZ" dirty="0"/>
              <a:t>Jednoduché úlohy</a:t>
            </a:r>
          </a:p>
        </p:txBody>
      </p:sp>
      <p:sp>
        <p:nvSpPr>
          <p:cNvPr id="3" name="Zástupný symbol pro obsah 2"/>
          <p:cNvSpPr>
            <a:spLocks noGrp="1"/>
          </p:cNvSpPr>
          <p:nvPr>
            <p:ph idx="1"/>
          </p:nvPr>
        </p:nvSpPr>
        <p:spPr/>
        <p:txBody>
          <a:bodyPr>
            <a:normAutofit/>
          </a:bodyPr>
          <a:lstStyle/>
          <a:p>
            <a:pPr algn="just"/>
            <a:r>
              <a:rPr lang="cs-CZ" dirty="0"/>
              <a:t>Násobení</a:t>
            </a:r>
          </a:p>
          <a:p>
            <a:pPr marL="0" indent="0" algn="just">
              <a:buNone/>
            </a:pPr>
            <a:r>
              <a:rPr lang="cs-CZ" dirty="0" smtClean="0"/>
              <a:t>8. Děti </a:t>
            </a:r>
            <a:r>
              <a:rPr lang="cs-CZ" dirty="0"/>
              <a:t>pracují ve třech skupinách </a:t>
            </a:r>
            <a:r>
              <a:rPr lang="cs-CZ" dirty="0" smtClean="0"/>
              <a:t>po </a:t>
            </a:r>
            <a:r>
              <a:rPr lang="cs-CZ" dirty="0"/>
              <a:t>pěti. Kolik je všech dětí?</a:t>
            </a:r>
          </a:p>
          <a:p>
            <a:pPr marL="0" indent="0" algn="just">
              <a:buNone/>
            </a:pPr>
            <a:r>
              <a:rPr lang="cs-CZ" dirty="0"/>
              <a:t>          o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3 · 5 = 15</a:t>
            </a:r>
          </a:p>
          <a:p>
            <a:pPr marL="0" indent="0" algn="just">
              <a:buNone/>
            </a:pPr>
            <a:endParaRPr lang="cs-CZ" dirty="0"/>
          </a:p>
          <a:p>
            <a:pPr marL="0" indent="0" algn="just">
              <a:buNone/>
            </a:pPr>
            <a:r>
              <a:rPr lang="cs-CZ" dirty="0"/>
              <a:t>9</a:t>
            </a:r>
            <a:r>
              <a:rPr lang="cs-CZ" dirty="0" smtClean="0"/>
              <a:t>. </a:t>
            </a:r>
            <a:r>
              <a:rPr lang="cs-CZ" dirty="0"/>
              <a:t>Jana má 5 korun, Petr má třikrát více než Jana. Kolik korun má Petr?</a:t>
            </a:r>
          </a:p>
          <a:p>
            <a:pPr marL="0" indent="0" algn="just">
              <a:buNone/>
            </a:pPr>
            <a:r>
              <a:rPr lang="cs-CZ" dirty="0"/>
              <a:t>      Jana    o </a:t>
            </a:r>
            <a:r>
              <a:rPr lang="cs-CZ" dirty="0" err="1"/>
              <a:t>o</a:t>
            </a:r>
            <a:r>
              <a:rPr lang="cs-CZ" dirty="0"/>
              <a:t> </a:t>
            </a:r>
            <a:r>
              <a:rPr lang="cs-CZ" dirty="0" err="1"/>
              <a:t>o</a:t>
            </a:r>
            <a:r>
              <a:rPr lang="cs-CZ" dirty="0"/>
              <a:t> </a:t>
            </a:r>
            <a:r>
              <a:rPr lang="cs-CZ" dirty="0" err="1"/>
              <a:t>o</a:t>
            </a:r>
            <a:r>
              <a:rPr lang="cs-CZ" dirty="0"/>
              <a:t> </a:t>
            </a:r>
            <a:r>
              <a:rPr lang="cs-CZ" dirty="0" err="1"/>
              <a:t>o</a:t>
            </a:r>
            <a:endParaRPr lang="cs-CZ" dirty="0"/>
          </a:p>
          <a:p>
            <a:pPr marL="0" indent="0" algn="just">
              <a:buNone/>
            </a:pPr>
            <a:r>
              <a:rPr lang="cs-CZ" dirty="0"/>
              <a:t>      Petr     o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3 · 5 = 15</a:t>
            </a:r>
          </a:p>
          <a:p>
            <a:pPr marL="0" indent="0" algn="just">
              <a:buNone/>
            </a:pPr>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4063293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Jednoduché úlohy</a:t>
            </a:r>
          </a:p>
        </p:txBody>
      </p:sp>
      <p:sp>
        <p:nvSpPr>
          <p:cNvPr id="3" name="Zástupný symbol pro obsah 2"/>
          <p:cNvSpPr>
            <a:spLocks noGrp="1"/>
          </p:cNvSpPr>
          <p:nvPr>
            <p:ph idx="1"/>
          </p:nvPr>
        </p:nvSpPr>
        <p:spPr/>
        <p:txBody>
          <a:bodyPr/>
          <a:lstStyle/>
          <a:p>
            <a:pPr algn="just"/>
            <a:r>
              <a:rPr lang="cs-CZ" dirty="0" smtClean="0"/>
              <a:t>10</a:t>
            </a:r>
            <a:r>
              <a:rPr lang="cs-CZ" dirty="0" smtClean="0"/>
              <a:t>. </a:t>
            </a:r>
            <a:r>
              <a:rPr lang="cs-CZ" dirty="0"/>
              <a:t>Jana má 5 korun, a to je třikrát méně, než má Petr. Kolik korun má Petr? </a:t>
            </a:r>
          </a:p>
          <a:p>
            <a:pPr algn="just"/>
            <a:r>
              <a:rPr lang="cs-CZ" dirty="0"/>
              <a:t>Rozbor: Když Jana má třikrát méně, Petr má třikrát více</a:t>
            </a:r>
          </a:p>
          <a:p>
            <a:pPr algn="just"/>
            <a:endParaRPr lang="cs-CZ" dirty="0"/>
          </a:p>
          <a:p>
            <a:pPr algn="just"/>
            <a:r>
              <a:rPr lang="cs-CZ" dirty="0"/>
              <a:t>Jana  o </a:t>
            </a:r>
            <a:r>
              <a:rPr lang="cs-CZ" dirty="0" err="1"/>
              <a:t>o</a:t>
            </a:r>
            <a:r>
              <a:rPr lang="cs-CZ" dirty="0"/>
              <a:t> </a:t>
            </a:r>
            <a:r>
              <a:rPr lang="cs-CZ" dirty="0" err="1"/>
              <a:t>o</a:t>
            </a:r>
            <a:r>
              <a:rPr lang="cs-CZ" dirty="0"/>
              <a:t> </a:t>
            </a:r>
            <a:r>
              <a:rPr lang="cs-CZ" dirty="0" err="1"/>
              <a:t>o</a:t>
            </a:r>
            <a:r>
              <a:rPr lang="cs-CZ" dirty="0"/>
              <a:t> </a:t>
            </a:r>
            <a:r>
              <a:rPr lang="cs-CZ" dirty="0" err="1"/>
              <a:t>o</a:t>
            </a:r>
            <a:endParaRPr lang="cs-CZ" dirty="0"/>
          </a:p>
          <a:p>
            <a:pPr algn="just"/>
            <a:r>
              <a:rPr lang="cs-CZ" dirty="0"/>
              <a:t>Petr   o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a:t>
            </a:r>
            <a:r>
              <a:rPr lang="cs-CZ" dirty="0" err="1"/>
              <a:t>o</a:t>
            </a:r>
            <a:r>
              <a:rPr lang="cs-CZ" dirty="0"/>
              <a:t>             3 · 5 = 15</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818040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SLOVNÍ A APLIKAČNÍ ÚLOHY</a:t>
            </a: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a:t>Pod pojmem </a:t>
            </a:r>
            <a:r>
              <a:rPr lang="cs-CZ" b="1" dirty="0"/>
              <a:t>slovní úloha</a:t>
            </a:r>
            <a:r>
              <a:rPr lang="cs-CZ" dirty="0"/>
              <a:t> rozumíme úlohu, která je zadána zpravidla textem  v mateřském jazyce a ve které je popsána určitá reálná situace.</a:t>
            </a:r>
          </a:p>
          <a:p>
            <a:pPr marL="0" indent="0" algn="just">
              <a:buNone/>
            </a:pPr>
            <a:endParaRPr lang="cs-CZ" dirty="0"/>
          </a:p>
          <a:p>
            <a:pPr marL="0" indent="0" algn="just">
              <a:buNone/>
            </a:pPr>
            <a:r>
              <a:rPr lang="cs-CZ" dirty="0"/>
              <a:t>Slovní úloha obsahuje podmínku a otázku.</a:t>
            </a:r>
          </a:p>
          <a:p>
            <a:pPr marL="0" indent="0" algn="just">
              <a:buNone/>
            </a:pPr>
            <a:r>
              <a:rPr lang="cs-CZ" dirty="0"/>
              <a:t>Cílem řešení slovní úlohy je najít určitou posloupnost kroků, které umožní odpovědět na danou otázku.</a:t>
            </a:r>
          </a:p>
          <a:p>
            <a:pPr marL="0" indent="0" algn="just">
              <a:buNone/>
            </a:pPr>
            <a:r>
              <a:rPr lang="cs-CZ" dirty="0"/>
              <a:t>Slovní úlohy mohou být:</a:t>
            </a:r>
          </a:p>
          <a:p>
            <a:pPr algn="just">
              <a:buFontTx/>
              <a:buChar char="-"/>
            </a:pPr>
            <a:r>
              <a:rPr lang="cs-CZ" dirty="0"/>
              <a:t>bez otázky,</a:t>
            </a:r>
          </a:p>
          <a:p>
            <a:pPr algn="just">
              <a:buFontTx/>
              <a:buChar char="-"/>
            </a:pPr>
            <a:r>
              <a:rPr lang="cs-CZ" dirty="0"/>
              <a:t>s nadbytečnými údaji,</a:t>
            </a:r>
          </a:p>
          <a:p>
            <a:pPr algn="just">
              <a:buFontTx/>
              <a:buChar char="-"/>
            </a:pPr>
            <a:r>
              <a:rPr lang="cs-CZ" dirty="0"/>
              <a:t>s chybějícími údaji.</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662758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Jednoduché úlohy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Dělení</a:t>
            </a:r>
          </a:p>
          <a:p>
            <a:pPr marL="0" indent="0">
              <a:buNone/>
            </a:pPr>
            <a:r>
              <a:rPr lang="cs-CZ" dirty="0" smtClean="0"/>
              <a:t>11</a:t>
            </a:r>
            <a:r>
              <a:rPr lang="cs-CZ" dirty="0" smtClean="0"/>
              <a:t>. </a:t>
            </a:r>
            <a:r>
              <a:rPr lang="cs-CZ" dirty="0"/>
              <a:t>Dělení podle obsahu – 15 bonbónů rozdělte spravedlivě třem dětem,</a:t>
            </a:r>
          </a:p>
          <a:p>
            <a:pPr marL="0" indent="0">
              <a:buNone/>
            </a:pPr>
            <a:r>
              <a:rPr lang="cs-CZ" dirty="0"/>
              <a:t>Kolik bonbónů bude mít každé dítě? </a:t>
            </a:r>
          </a:p>
          <a:p>
            <a:pPr marL="0" indent="0">
              <a:buNone/>
            </a:pPr>
            <a:r>
              <a:rPr lang="cs-CZ" dirty="0"/>
              <a:t>Dělení na části – 15 bonbónů rozdělte na hromádky po třech. Kolik hromádek utvoříte?</a:t>
            </a:r>
          </a:p>
          <a:p>
            <a:pPr marL="0" indent="0">
              <a:buNone/>
            </a:pPr>
            <a:r>
              <a:rPr lang="cs-CZ" dirty="0"/>
              <a:t>Viz vyvození dělení     15 : 3 = 5</a:t>
            </a:r>
          </a:p>
          <a:p>
            <a:pPr marL="0" indent="0">
              <a:buNone/>
            </a:pPr>
            <a:endParaRPr lang="cs-CZ" dirty="0"/>
          </a:p>
          <a:p>
            <a:pPr marL="0" indent="0">
              <a:buNone/>
            </a:pPr>
            <a:r>
              <a:rPr lang="cs-CZ" dirty="0" smtClean="0"/>
              <a:t>12</a:t>
            </a:r>
            <a:r>
              <a:rPr lang="cs-CZ" dirty="0" smtClean="0"/>
              <a:t>. </a:t>
            </a:r>
            <a:r>
              <a:rPr lang="cs-CZ" dirty="0"/>
              <a:t>Ema má 15kartiček, Pavel má třikrát méně kartiček, než má Ema. Kolik kartiček má Pavel?</a:t>
            </a:r>
          </a:p>
          <a:p>
            <a:pPr marL="0" indent="0">
              <a:buNone/>
            </a:pPr>
            <a:r>
              <a:rPr lang="cs-CZ" dirty="0"/>
              <a:t>Problém s grafickým znázorněním             </a:t>
            </a:r>
          </a:p>
        </p:txBody>
      </p:sp>
      <p:sp>
        <p:nvSpPr>
          <p:cNvPr id="5" name="Zástupný symbol pro zápatí 4"/>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759895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Jednoduché úlohy</a:t>
            </a:r>
          </a:p>
        </p:txBody>
      </p:sp>
      <p:sp>
        <p:nvSpPr>
          <p:cNvPr id="3" name="Zástupný symbol pro obsah 2"/>
          <p:cNvSpPr>
            <a:spLocks noGrp="1"/>
          </p:cNvSpPr>
          <p:nvPr>
            <p:ph idx="1"/>
          </p:nvPr>
        </p:nvSpPr>
        <p:spPr/>
        <p:txBody>
          <a:bodyPr>
            <a:normAutofit/>
          </a:bodyPr>
          <a:lstStyle/>
          <a:p>
            <a:pPr marL="0" indent="0">
              <a:buNone/>
            </a:pPr>
            <a:r>
              <a:rPr lang="cs-CZ" dirty="0" smtClean="0"/>
              <a:t>13</a:t>
            </a:r>
            <a:r>
              <a:rPr lang="cs-CZ" dirty="0" smtClean="0"/>
              <a:t>. </a:t>
            </a:r>
            <a:r>
              <a:rPr lang="cs-CZ" dirty="0"/>
              <a:t>Ema má 15 kartiček, a to je třikrát více, než má Pavel. Kolik kartiček má Pavel?</a:t>
            </a:r>
          </a:p>
          <a:p>
            <a:endParaRPr lang="cs-CZ" dirty="0"/>
          </a:p>
          <a:p>
            <a:r>
              <a:rPr lang="cs-CZ" dirty="0"/>
              <a:t>Porovnávání podílem:</a:t>
            </a:r>
          </a:p>
          <a:p>
            <a:r>
              <a:rPr lang="cs-CZ" dirty="0" smtClean="0"/>
              <a:t>14</a:t>
            </a:r>
            <a:r>
              <a:rPr lang="cs-CZ" dirty="0" smtClean="0"/>
              <a:t>. </a:t>
            </a:r>
            <a:r>
              <a:rPr lang="cs-CZ" dirty="0"/>
              <a:t>Ema má 15 kartiček, Pavel má 5 kartiček. </a:t>
            </a:r>
          </a:p>
          <a:p>
            <a:r>
              <a:rPr lang="cs-CZ" dirty="0"/>
              <a:t>a) Kolikrát více kartiček má Ema než Pavel?</a:t>
            </a:r>
          </a:p>
          <a:p>
            <a:r>
              <a:rPr lang="cs-CZ" dirty="0"/>
              <a:t>b) Kolikrát méně kartiček má Pavel než Ema?  </a:t>
            </a:r>
          </a:p>
          <a:p>
            <a:endParaRPr lang="cs-CZ" dirty="0"/>
          </a:p>
        </p:txBody>
      </p:sp>
      <p:sp>
        <p:nvSpPr>
          <p:cNvPr id="5" name="Zástupný symbol pro zápatí 4"/>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4024048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Složené slovní úlohy</a:t>
            </a:r>
          </a:p>
        </p:txBody>
      </p:sp>
      <p:sp>
        <p:nvSpPr>
          <p:cNvPr id="4" name="Obdélník 3"/>
          <p:cNvSpPr/>
          <p:nvPr/>
        </p:nvSpPr>
        <p:spPr>
          <a:xfrm>
            <a:off x="2944368" y="3886200"/>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Zástupný symbol pro obsah 4"/>
          <p:cNvSpPr>
            <a:spLocks noGrp="1"/>
          </p:cNvSpPr>
          <p:nvPr>
            <p:ph idx="1"/>
          </p:nvPr>
        </p:nvSpPr>
        <p:spPr/>
        <p:txBody>
          <a:bodyPr/>
          <a:lstStyle/>
          <a:p>
            <a:pPr marL="0" indent="0">
              <a:buNone/>
            </a:pPr>
            <a:r>
              <a:rPr lang="cs-CZ" dirty="0"/>
              <a:t>Úlohy, které obsahují více než jednu operaci</a:t>
            </a:r>
          </a:p>
          <a:p>
            <a:pPr marL="0" indent="0">
              <a:buNone/>
            </a:pPr>
            <a:r>
              <a:rPr lang="cs-CZ" dirty="0"/>
              <a:t>Kombinace všech  operací </a:t>
            </a:r>
          </a:p>
          <a:p>
            <a:pPr marL="0" indent="0">
              <a:buNone/>
            </a:pPr>
            <a:r>
              <a:rPr lang="cs-CZ" dirty="0"/>
              <a:t>Různé typy</a:t>
            </a:r>
          </a:p>
          <a:p>
            <a:pPr marL="0" indent="0">
              <a:buNone/>
            </a:pPr>
            <a:endParaRPr lang="cs-CZ" dirty="0"/>
          </a:p>
          <a:p>
            <a:pPr marL="0" indent="0">
              <a:buNone/>
            </a:pPr>
            <a:endParaRPr lang="cs-CZ" dirty="0"/>
          </a:p>
        </p:txBody>
      </p:sp>
      <p:sp>
        <p:nvSpPr>
          <p:cNvPr id="3" name="Zástupný symbol pro zápatí 2"/>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098413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Složené slovní úlohy</a:t>
            </a:r>
          </a:p>
        </p:txBody>
      </p:sp>
      <p:sp>
        <p:nvSpPr>
          <p:cNvPr id="3" name="Zástupný symbol pro obsah 2"/>
          <p:cNvSpPr>
            <a:spLocks noGrp="1"/>
          </p:cNvSpPr>
          <p:nvPr>
            <p:ph idx="1"/>
          </p:nvPr>
        </p:nvSpPr>
        <p:spPr/>
        <p:txBody>
          <a:bodyPr>
            <a:normAutofit lnSpcReduction="10000"/>
          </a:bodyPr>
          <a:lstStyle/>
          <a:p>
            <a:pPr marL="0" lvl="0" indent="0">
              <a:buNone/>
            </a:pPr>
            <a:r>
              <a:rPr lang="cs-CZ" dirty="0"/>
              <a:t>1. Do bistra chtěli koupit 5 stolků a 20 židlí. Cena za všechno měla být 14 000 Kč. Při nákupu však měli jen 4 stolky a 18 židlí, takže zaplatili 12 000 Kč. Kolik Kč stál jeden stolek a dvě židle?  Kolik Kč stál jeden stolek? Kolik Kč stála jedna židle?</a:t>
            </a:r>
          </a:p>
          <a:p>
            <a:endParaRPr lang="cs-CZ" dirty="0"/>
          </a:p>
          <a:p>
            <a:r>
              <a:rPr lang="cs-CZ" dirty="0"/>
              <a:t>5 stolků     20 židlí          14 000 Kč</a:t>
            </a:r>
          </a:p>
          <a:p>
            <a:r>
              <a:rPr lang="cs-CZ" dirty="0"/>
              <a:t>4 stolky      18 židlí          12 000 Kč</a:t>
            </a:r>
          </a:p>
          <a:p>
            <a:r>
              <a:rPr lang="cs-CZ" dirty="0"/>
              <a:t>1 stolek        2 židle</a:t>
            </a:r>
          </a:p>
          <a:p>
            <a:r>
              <a:rPr lang="cs-CZ" dirty="0"/>
              <a:t>1 stolek        </a:t>
            </a:r>
            <a:r>
              <a:rPr lang="cs-CZ" dirty="0" smtClean="0"/>
              <a:t>1 židle</a:t>
            </a:r>
          </a:p>
          <a:p>
            <a:r>
              <a:rPr lang="cs-CZ" dirty="0" smtClean="0"/>
              <a:t>4 stolky        8 židlí</a:t>
            </a:r>
            <a:endParaRPr lang="cs-CZ" dirty="0"/>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568588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Složené slovní úlohy</a:t>
            </a:r>
          </a:p>
        </p:txBody>
      </p:sp>
      <p:sp>
        <p:nvSpPr>
          <p:cNvPr id="3" name="Zástupný symbol pro obsah 2"/>
          <p:cNvSpPr>
            <a:spLocks noGrp="1"/>
          </p:cNvSpPr>
          <p:nvPr>
            <p:ph idx="1"/>
          </p:nvPr>
        </p:nvSpPr>
        <p:spPr/>
        <p:txBody>
          <a:bodyPr/>
          <a:lstStyle/>
          <a:p>
            <a:r>
              <a:rPr lang="cs-CZ" dirty="0"/>
              <a:t>Porovnávání</a:t>
            </a:r>
          </a:p>
          <a:p>
            <a:pPr marL="0" lvl="0" indent="0">
              <a:buNone/>
            </a:pPr>
            <a:r>
              <a:rPr lang="cs-CZ" dirty="0"/>
              <a:t>2. V sadu je 120 stromů jabloní, meruněk je dvakrát méně než jabloní a broskvoní je o 15 méně než meruněk. Kolik stromů jmenovaných druhů je v sadu? </a:t>
            </a:r>
          </a:p>
          <a:p>
            <a:pPr lvl="0"/>
            <a:r>
              <a:rPr lang="cs-CZ" dirty="0"/>
              <a:t>J       120                                                    J        M        B</a:t>
            </a:r>
          </a:p>
          <a:p>
            <a:pPr lvl="0"/>
            <a:r>
              <a:rPr lang="cs-CZ" dirty="0"/>
              <a:t>M     dvakrát méně než                         120      ?         ?</a:t>
            </a:r>
          </a:p>
          <a:p>
            <a:pPr lvl="0"/>
            <a:r>
              <a:rPr lang="cs-CZ" dirty="0"/>
              <a:t> B      o 15 méně než </a:t>
            </a:r>
          </a:p>
          <a:p>
            <a:pPr lvl="0"/>
            <a:r>
              <a:rPr lang="cs-CZ" dirty="0"/>
              <a:t>Celkem       ?    </a:t>
            </a:r>
          </a:p>
          <a:p>
            <a:pPr marL="0" indent="0">
              <a:buNone/>
            </a:pPr>
            <a:r>
              <a:rPr lang="cs-CZ" dirty="0"/>
              <a:t> </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cxnSp>
        <p:nvCxnSpPr>
          <p:cNvPr id="6" name="Přímá spojnice se šipkou 5"/>
          <p:cNvCxnSpPr/>
          <p:nvPr/>
        </p:nvCxnSpPr>
        <p:spPr>
          <a:xfrm flipH="1" flipV="1">
            <a:off x="4667250" y="3819525"/>
            <a:ext cx="28575" cy="5524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Přímá spojnice se šipkou 7"/>
          <p:cNvCxnSpPr/>
          <p:nvPr/>
        </p:nvCxnSpPr>
        <p:spPr>
          <a:xfrm flipV="1">
            <a:off x="4505325" y="4533900"/>
            <a:ext cx="9525" cy="476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4919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Složené úlohy</a:t>
            </a:r>
          </a:p>
        </p:txBody>
      </p:sp>
      <p:sp>
        <p:nvSpPr>
          <p:cNvPr id="3" name="Zástupný symbol pro obsah 2"/>
          <p:cNvSpPr>
            <a:spLocks noGrp="1"/>
          </p:cNvSpPr>
          <p:nvPr>
            <p:ph idx="1"/>
          </p:nvPr>
        </p:nvSpPr>
        <p:spPr/>
        <p:txBody>
          <a:bodyPr/>
          <a:lstStyle/>
          <a:p>
            <a:pPr marL="0" indent="0">
              <a:buNone/>
            </a:pPr>
            <a:r>
              <a:rPr lang="cs-CZ" dirty="0"/>
              <a:t>3. Turistického pochodu se zúčastnilo </a:t>
            </a:r>
            <a:r>
              <a:rPr lang="cs-CZ" dirty="0" smtClean="0"/>
              <a:t>286 </a:t>
            </a:r>
            <a:r>
              <a:rPr lang="cs-CZ" dirty="0"/>
              <a:t>dospělých a dětí. Dospělých bylo o 16 méně než dětí. Kolik dětí a kolik dospělých se zúčastnilo turistického pochodu?</a:t>
            </a:r>
          </a:p>
          <a:p>
            <a:r>
              <a:rPr lang="cs-CZ" dirty="0"/>
              <a:t>Dospělí          _______</a:t>
            </a:r>
          </a:p>
          <a:p>
            <a:r>
              <a:rPr lang="cs-CZ" dirty="0"/>
              <a:t>Děti                __________       286</a:t>
            </a:r>
          </a:p>
          <a:p>
            <a:r>
              <a:rPr lang="cs-CZ" dirty="0"/>
              <a:t>                                          16</a:t>
            </a:r>
          </a:p>
          <a:p>
            <a:r>
              <a:rPr lang="cs-CZ" dirty="0"/>
              <a:t>(286 – 16) : 2</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181167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Složené úlohy</a:t>
            </a:r>
          </a:p>
        </p:txBody>
      </p:sp>
      <p:sp>
        <p:nvSpPr>
          <p:cNvPr id="3" name="Zástupný symbol pro obsah 2"/>
          <p:cNvSpPr>
            <a:spLocks noGrp="1"/>
          </p:cNvSpPr>
          <p:nvPr>
            <p:ph idx="1"/>
          </p:nvPr>
        </p:nvSpPr>
        <p:spPr/>
        <p:txBody>
          <a:bodyPr/>
          <a:lstStyle/>
          <a:p>
            <a:r>
              <a:rPr lang="cs-CZ" dirty="0"/>
              <a:t>Dělení na nestejné části</a:t>
            </a:r>
          </a:p>
          <a:p>
            <a:pPr marL="0" indent="0">
              <a:buNone/>
            </a:pPr>
            <a:r>
              <a:rPr lang="cs-CZ" dirty="0"/>
              <a:t>4. Mezi tři sourozence rozdělte 1 400 Kč tak aby prostřední dostal třikrát více než nejmladší a nejstarší dostal dvakrát více než prostřední. Kolik Kč dostane každý ze sourozenců?</a:t>
            </a:r>
          </a:p>
          <a:p>
            <a:r>
              <a:rPr lang="cs-CZ" dirty="0"/>
              <a:t>1. _____  ______  ______  ______</a:t>
            </a:r>
          </a:p>
          <a:p>
            <a:r>
              <a:rPr lang="cs-CZ" dirty="0"/>
              <a:t>2. _____  ______</a:t>
            </a:r>
          </a:p>
          <a:p>
            <a:r>
              <a:rPr lang="cs-CZ" dirty="0"/>
              <a:t>3. _____</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3465749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Dělení na nestejné části</a:t>
            </a:r>
          </a:p>
        </p:txBody>
      </p:sp>
      <p:sp>
        <p:nvSpPr>
          <p:cNvPr id="3" name="Zástupný symbol pro obsah 2"/>
          <p:cNvSpPr>
            <a:spLocks noGrp="1"/>
          </p:cNvSpPr>
          <p:nvPr>
            <p:ph idx="1"/>
          </p:nvPr>
        </p:nvSpPr>
        <p:spPr/>
        <p:txBody>
          <a:bodyPr/>
          <a:lstStyle/>
          <a:p>
            <a:pPr marL="0" lvl="0" indent="0">
              <a:buNone/>
            </a:pPr>
            <a:r>
              <a:rPr lang="cs-CZ" dirty="0"/>
              <a:t>5. Poraďte kamarádovi, jak má rozříznout laťku dlouhou 2 m 1 dm na tři části tak, aby druhá část byla dvakrát delší než první část a třetí část byla dvakrát delší než druhá část. </a:t>
            </a:r>
          </a:p>
          <a:p>
            <a:pPr marL="0" indent="0">
              <a:buNone/>
            </a:pPr>
            <a:r>
              <a:rPr lang="cs-CZ" dirty="0"/>
              <a:t> </a:t>
            </a:r>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766480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Složené úlohy</a:t>
            </a:r>
          </a:p>
        </p:txBody>
      </p:sp>
      <p:sp>
        <p:nvSpPr>
          <p:cNvPr id="3" name="Zástupný symbol pro obsah 2"/>
          <p:cNvSpPr>
            <a:spLocks noGrp="1"/>
          </p:cNvSpPr>
          <p:nvPr>
            <p:ph idx="1"/>
          </p:nvPr>
        </p:nvSpPr>
        <p:spPr/>
        <p:txBody>
          <a:bodyPr/>
          <a:lstStyle/>
          <a:p>
            <a:r>
              <a:rPr lang="cs-CZ" dirty="0"/>
              <a:t>Zlomky</a:t>
            </a:r>
          </a:p>
          <a:p>
            <a:pPr marL="0" indent="0">
              <a:buNone/>
            </a:pPr>
            <a:r>
              <a:rPr lang="cs-CZ" dirty="0"/>
              <a:t>6. V košíku bylo 48 ořechů. Nejprve si vzal Míša jednu šestinu ze všech. Jana si potom vzala jednu osminu zbytku, Petr si vzal jednu pětinu zbytku ořechů po Janě. Kolik ořechů zůstalo v košíku? Byla to více než jedna polovina původního počtu ořechů?</a:t>
            </a:r>
          </a:p>
          <a:p>
            <a:pPr marL="0" indent="0">
              <a:buNone/>
            </a:pPr>
            <a:endParaRPr lang="cs-CZ" dirty="0"/>
          </a:p>
          <a:p>
            <a:pPr marL="0" indent="0">
              <a:buNone/>
            </a:pPr>
            <a:r>
              <a:rPr lang="cs-CZ" dirty="0"/>
              <a:t>7. Babička poslala na hřiště polovinu všech svých vnuků a půl vnuka. Doma jí zůstal jeden vnuk. Kolik má babička vnuků?</a:t>
            </a:r>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385787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Složené úlohy</a:t>
            </a:r>
          </a:p>
        </p:txBody>
      </p:sp>
      <p:sp>
        <p:nvSpPr>
          <p:cNvPr id="3" name="Zástupný symbol pro obsah 2"/>
          <p:cNvSpPr>
            <a:spLocks noGrp="1"/>
          </p:cNvSpPr>
          <p:nvPr>
            <p:ph idx="1"/>
          </p:nvPr>
        </p:nvSpPr>
        <p:spPr/>
        <p:txBody>
          <a:bodyPr>
            <a:normAutofit fontScale="92500" lnSpcReduction="20000"/>
          </a:bodyPr>
          <a:lstStyle/>
          <a:p>
            <a:endParaRPr lang="cs-CZ" i="1" dirty="0"/>
          </a:p>
          <a:p>
            <a:pPr marL="0" lvl="0" indent="0">
              <a:buNone/>
            </a:pPr>
            <a:r>
              <a:rPr lang="cs-CZ" dirty="0"/>
              <a:t>8. Pan Janík chová andulky, morčata. Dohromady mají všechna jeho zvířata 19 hlav a 52 noh. Kolik andulek a kolik morčat pan Janík chová?</a:t>
            </a:r>
          </a:p>
          <a:p>
            <a:pPr marL="0" indent="0">
              <a:buNone/>
            </a:pPr>
            <a:r>
              <a:rPr lang="cs-CZ" dirty="0"/>
              <a:t> </a:t>
            </a:r>
          </a:p>
          <a:p>
            <a:pPr marL="0" lvl="0" indent="0">
              <a:buNone/>
            </a:pPr>
            <a:r>
              <a:rPr lang="cs-CZ" dirty="0"/>
              <a:t>9. Katka má 50 Kč a chce si za ně koupit žvýkačky. V obchodě prodávají žvýkačky za 4 Kč a za 6 Kč za jeden kus. Kolik kterých žvýkaček si mohla Katka koupit, když chtěla utratit právě 50 Kč? Najděte všechna řešení.</a:t>
            </a:r>
          </a:p>
          <a:p>
            <a:pPr marL="0" indent="0">
              <a:buNone/>
            </a:pPr>
            <a:r>
              <a:rPr lang="cs-CZ" dirty="0"/>
              <a:t> </a:t>
            </a:r>
          </a:p>
          <a:p>
            <a:pPr marL="0" lvl="0" indent="0">
              <a:buNone/>
            </a:pPr>
            <a:r>
              <a:rPr lang="cs-CZ" dirty="0"/>
              <a:t>10. Dan má v pokladničce pouze pětikoruny a dvoukoruny. Potřebuje zaplatit </a:t>
            </a:r>
            <a:r>
              <a:rPr lang="cs-CZ" dirty="0" smtClean="0"/>
              <a:t>49</a:t>
            </a:r>
            <a:r>
              <a:rPr lang="cs-CZ" dirty="0" smtClean="0"/>
              <a:t> </a:t>
            </a:r>
            <a:r>
              <a:rPr lang="cs-CZ" dirty="0"/>
              <a:t>Kč. Kolik dvoukorun a kolik pětikorun na to potřebuje? Najděte všechna řešení úlohy.</a:t>
            </a:r>
          </a:p>
          <a:p>
            <a:pPr marL="0" indent="0">
              <a:buNone/>
            </a:pPr>
            <a:r>
              <a:rPr lang="cs-CZ" dirty="0"/>
              <a:t> </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379934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slovních úloh</a:t>
            </a:r>
          </a:p>
        </p:txBody>
      </p:sp>
      <p:sp>
        <p:nvSpPr>
          <p:cNvPr id="3" name="Zástupný symbol pro obsah 2"/>
          <p:cNvSpPr>
            <a:spLocks noGrp="1"/>
          </p:cNvSpPr>
          <p:nvPr>
            <p:ph idx="1"/>
          </p:nvPr>
        </p:nvSpPr>
        <p:spPr/>
        <p:txBody>
          <a:bodyPr>
            <a:normAutofit fontScale="92500"/>
          </a:bodyPr>
          <a:lstStyle/>
          <a:p>
            <a:pPr algn="just"/>
            <a:r>
              <a:rPr lang="cs-CZ" dirty="0"/>
              <a:t>Ilustrují použití matematiky v praxi,</a:t>
            </a:r>
          </a:p>
          <a:p>
            <a:pPr lvl="0"/>
            <a:r>
              <a:rPr lang="cs-CZ" dirty="0"/>
              <a:t> jsou </a:t>
            </a:r>
            <a:r>
              <a:rPr lang="cs-CZ" dirty="0" err="1"/>
              <a:t>kriteriem</a:t>
            </a:r>
            <a:r>
              <a:rPr lang="cs-CZ" dirty="0"/>
              <a:t> osvojení algoritmů početních operací, neboť žák používá operace s čísly aktivně, pozná jakou operaci má k řešení slovní úlohy použít,</a:t>
            </a:r>
          </a:p>
          <a:p>
            <a:pPr lvl="0"/>
            <a:r>
              <a:rPr lang="cs-CZ" dirty="0"/>
              <a:t>přispívají k upevnění matematických pojmů a znalostí,</a:t>
            </a:r>
          </a:p>
          <a:p>
            <a:pPr lvl="0"/>
            <a:r>
              <a:rPr lang="cs-CZ" dirty="0"/>
              <a:t>rozvíjejí klíčové kompetence žáků, zejména kompetence k učení, kompetence k řešení problémů, kompetence komunikativní,</a:t>
            </a:r>
          </a:p>
          <a:p>
            <a:r>
              <a:rPr lang="cs-CZ" dirty="0"/>
              <a:t>z didaktického hlediska motivují nové učivo, mohou být využity k vyvození nového učiva, velké míře se používají k procvičování a opakování učiva a v neposlední řadě slouží i k hodnocení žáků a získávání zájmu žáků o matematiku. </a:t>
            </a:r>
          </a:p>
          <a:p>
            <a:pPr algn="just"/>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390271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Složené slovní úlohy</a:t>
            </a:r>
            <a:br>
              <a:rPr lang="cs-CZ" dirty="0"/>
            </a:br>
            <a:endParaRPr lang="cs-CZ" dirty="0"/>
          </a:p>
        </p:txBody>
      </p:sp>
      <p:sp>
        <p:nvSpPr>
          <p:cNvPr id="3" name="Zástupný symbol pro obsah 2"/>
          <p:cNvSpPr>
            <a:spLocks noGrp="1"/>
          </p:cNvSpPr>
          <p:nvPr>
            <p:ph idx="1"/>
          </p:nvPr>
        </p:nvSpPr>
        <p:spPr/>
        <p:txBody>
          <a:bodyPr>
            <a:normAutofit fontScale="92500"/>
          </a:bodyPr>
          <a:lstStyle/>
          <a:p>
            <a:pPr marL="0" lvl="0" indent="0">
              <a:buNone/>
            </a:pPr>
            <a:r>
              <a:rPr lang="cs-CZ" dirty="0"/>
              <a:t>11. Jestliže vytváříme skupiny žáků ve třídě po šesti, zbude jich pět. Jestliže vytváříme skupiny po sedmi, zbude jeden žák. Kolik je ve třídě všech žáků? Po kolika žácích bychom měli vytvářet skupiny, aby žádný nezbyl?</a:t>
            </a:r>
          </a:p>
          <a:p>
            <a:pPr marL="0" indent="0">
              <a:buNone/>
            </a:pPr>
            <a:r>
              <a:rPr lang="cs-CZ" dirty="0"/>
              <a:t> </a:t>
            </a:r>
          </a:p>
          <a:p>
            <a:pPr marL="0" lvl="0" indent="0">
              <a:buNone/>
            </a:pPr>
            <a:r>
              <a:rPr lang="cs-CZ" dirty="0"/>
              <a:t>12. Několik dětí se má podělit o 96 jablek. Vypočítejte, kolik je dětí, jestliže víte, že kdyby bylo o 4 děti méně, každý by dostal o 4 jablka více.</a:t>
            </a:r>
          </a:p>
          <a:p>
            <a:pPr marL="0" indent="0">
              <a:buNone/>
            </a:pPr>
            <a:r>
              <a:rPr lang="cs-CZ" dirty="0"/>
              <a:t> </a:t>
            </a:r>
          </a:p>
          <a:p>
            <a:pPr marL="0" lvl="0" indent="0">
              <a:buNone/>
            </a:pPr>
            <a:r>
              <a:rPr lang="cs-CZ" dirty="0"/>
              <a:t>13. Babička má na míse ořechy a dělila je mezi vnoučata. Když rozdávala po 10 oříšcích, na jedno vnouče se nedostalo. Když rozdávala po 8 oříšcích, zbyly na míse 4 ořechy. Kolik měla babička vnoučat a kolik ořechů bylo na míse?</a:t>
            </a:r>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707340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Složené slovní úlohy</a:t>
            </a:r>
          </a:p>
        </p:txBody>
      </p:sp>
      <p:sp>
        <p:nvSpPr>
          <p:cNvPr id="3" name="Zástupný symbol pro obsah 2"/>
          <p:cNvSpPr>
            <a:spLocks noGrp="1"/>
          </p:cNvSpPr>
          <p:nvPr>
            <p:ph idx="1"/>
          </p:nvPr>
        </p:nvSpPr>
        <p:spPr/>
        <p:txBody>
          <a:bodyPr/>
          <a:lstStyle/>
          <a:p>
            <a:pPr marL="0" lvl="0" indent="0">
              <a:buNone/>
            </a:pPr>
            <a:r>
              <a:rPr lang="cs-CZ" dirty="0"/>
              <a:t>14. Na hřišti bylo 29 dětí. Nejprve 18 dětí hrálo vybíjenou a potom 16 dětí hrálo volejbal. Kolik bylo dětí, které hrály jak vybíjenou, tak volejbal (zúčastnily se obou her)?</a:t>
            </a:r>
          </a:p>
          <a:p>
            <a:pPr marL="0" lvl="0" indent="0">
              <a:buNone/>
            </a:pPr>
            <a:endParaRPr lang="cs-CZ" dirty="0"/>
          </a:p>
          <a:p>
            <a:pPr marL="0" lvl="0" indent="0">
              <a:buNone/>
            </a:pPr>
            <a:r>
              <a:rPr lang="cs-CZ" dirty="0"/>
              <a:t>15. Kolik je všech žáků ve třídě, když 17 žáků hraje na klavír a 15 žáků hraje na flétnu. Přitom na oba nástroje hraje 9 žáků? </a:t>
            </a:r>
          </a:p>
          <a:p>
            <a:pPr marL="0" indent="0">
              <a:buNone/>
            </a:pPr>
            <a:r>
              <a:rPr lang="cs-CZ" dirty="0"/>
              <a:t> </a:t>
            </a:r>
          </a:p>
          <a:p>
            <a:endParaRPr lang="cs-CZ" dirty="0"/>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550670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Závislosti</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16. Za dva kilogramy brambor zaplatíme 28 Kč. Kolik Kč zaplatíme za 10 kilogramů brambor?</a:t>
            </a:r>
          </a:p>
          <a:p>
            <a:endParaRPr lang="cs-CZ" dirty="0" smtClean="0"/>
          </a:p>
          <a:p>
            <a:r>
              <a:rPr lang="cs-CZ" dirty="0" smtClean="0"/>
              <a:t>Dvě možnosti řešení: </a:t>
            </a:r>
          </a:p>
          <a:p>
            <a:r>
              <a:rPr lang="cs-CZ" dirty="0"/>
              <a:t>a</a:t>
            </a:r>
            <a:r>
              <a:rPr lang="cs-CZ" dirty="0" smtClean="0"/>
              <a:t>) 10 kg je 5 . 2 kg,  zaplatíme 5 . 28 Kč</a:t>
            </a:r>
            <a:endParaRPr lang="cs-CZ" dirty="0"/>
          </a:p>
          <a:p>
            <a:r>
              <a:rPr lang="cs-CZ" dirty="0" smtClean="0"/>
              <a:t> b) počítáme přes jednotku (kolik Kč stojí 1 kg): 28 : 2 = 14,   14 . 10 = 140</a:t>
            </a:r>
          </a:p>
          <a:p>
            <a:endParaRPr lang="cs-CZ" dirty="0" smtClean="0"/>
          </a:p>
          <a:p>
            <a:pPr marL="0" indent="0">
              <a:buNone/>
            </a:pPr>
            <a:r>
              <a:rPr lang="cs-CZ" dirty="0" smtClean="0"/>
              <a:t>17. Za 3 hrnečky zaplatíme </a:t>
            </a:r>
            <a:r>
              <a:rPr lang="cs-CZ" dirty="0"/>
              <a:t>210 </a:t>
            </a:r>
            <a:r>
              <a:rPr lang="cs-CZ" dirty="0" smtClean="0"/>
              <a:t>Kč. Kolik Kč zaplatíme za 6 stejných hrnečků </a:t>
            </a:r>
            <a:r>
              <a:rPr lang="cs-CZ" dirty="0"/>
              <a:t>?  </a:t>
            </a:r>
            <a:r>
              <a:rPr lang="cs-CZ" dirty="0" smtClean="0"/>
              <a:t>Kolik Kč zaplatíme za 10 stejných hrnečků?</a:t>
            </a:r>
            <a:endParaRPr lang="cs-CZ" dirty="0"/>
          </a:p>
          <a:p>
            <a:endParaRPr lang="cs-CZ" dirty="0"/>
          </a:p>
        </p:txBody>
      </p:sp>
      <p:sp>
        <p:nvSpPr>
          <p:cNvPr id="4" name="Zástupný symbol pro zápatí 3"/>
          <p:cNvSpPr>
            <a:spLocks noGrp="1"/>
          </p:cNvSpPr>
          <p:nvPr>
            <p:ph type="ftr" sz="quarter" idx="11"/>
          </p:nvPr>
        </p:nvSpPr>
        <p:spPr/>
        <p:txBody>
          <a:bodyPr/>
          <a:lstStyle/>
          <a:p>
            <a:r>
              <a:rPr lang="cs-CZ" smtClean="0"/>
              <a:t>Růžena Blažková</a:t>
            </a:r>
            <a:endParaRPr lang="cs-CZ"/>
          </a:p>
        </p:txBody>
      </p:sp>
    </p:spTree>
    <p:extLst>
      <p:ext uri="{BB962C8B-B14F-4D97-AF65-F5344CB8AC3E}">
        <p14:creationId xmlns:p14="http://schemas.microsoft.com/office/powerpoint/2010/main" val="3104852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Závislosti</a:t>
            </a:r>
          </a:p>
        </p:txBody>
      </p:sp>
      <p:sp>
        <p:nvSpPr>
          <p:cNvPr id="3" name="Zástupný symbol pro obsah 2"/>
          <p:cNvSpPr>
            <a:spLocks noGrp="1"/>
          </p:cNvSpPr>
          <p:nvPr>
            <p:ph idx="1"/>
          </p:nvPr>
        </p:nvSpPr>
        <p:spPr>
          <a:xfrm>
            <a:off x="-2164773" y="1545070"/>
            <a:ext cx="10515600" cy="4351338"/>
          </a:xfrm>
        </p:spPr>
        <p:txBody>
          <a:bodyPr/>
          <a:lstStyle/>
          <a:p>
            <a:pPr marL="0" indent="0">
              <a:buNone/>
            </a:pPr>
            <a:r>
              <a:rPr lang="cs-CZ" dirty="0" smtClean="0"/>
              <a:t>18.Loď </a:t>
            </a:r>
            <a:r>
              <a:rPr lang="cs-CZ" dirty="0"/>
              <a:t>se pohybuje mezi dvěma přístavy A, B, průměrnou rychlostí 30 km za 1 hodinu. Z A vyplouvá v 8:30 h, v B se zdrží 1 hodinu a vrací se zpět do A.  Z A do B dojede za 40 minut.</a:t>
            </a:r>
          </a:p>
          <a:p>
            <a:r>
              <a:rPr lang="cs-CZ" dirty="0"/>
              <a:t>A) jaká je vzdálenost z A do B?</a:t>
            </a:r>
          </a:p>
          <a:p>
            <a:r>
              <a:rPr lang="cs-CZ" dirty="0"/>
              <a:t>B) Jaká doba uplyne od vyplutí lodi z A k jejímu návratu do A? </a:t>
            </a:r>
          </a:p>
          <a:p>
            <a:r>
              <a:rPr lang="cs-CZ" dirty="0"/>
              <a:t>C) V kolik hodin je zpět v A?</a:t>
            </a:r>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3840664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Komplexní úlohy</a:t>
            </a:r>
          </a:p>
        </p:txBody>
      </p:sp>
      <p:sp>
        <p:nvSpPr>
          <p:cNvPr id="3" name="Zástupný symbol pro obsah 2"/>
          <p:cNvSpPr>
            <a:spLocks noGrp="1"/>
          </p:cNvSpPr>
          <p:nvPr>
            <p:ph idx="1"/>
          </p:nvPr>
        </p:nvSpPr>
        <p:spPr/>
        <p:txBody>
          <a:bodyPr/>
          <a:lstStyle/>
          <a:p>
            <a:r>
              <a:rPr lang="cs-CZ" dirty="0" smtClean="0"/>
              <a:t>19. </a:t>
            </a:r>
            <a:r>
              <a:rPr lang="cs-CZ" dirty="0"/>
              <a:t>Ivan má 848 Kč. Dan má o jednu čtvrtinu více než Ivan. Lukáš má pětkrát méně než Dan.</a:t>
            </a:r>
          </a:p>
          <a:p>
            <a:r>
              <a:rPr lang="cs-CZ" dirty="0"/>
              <a:t>a) Kolik Kč má Lukáš?</a:t>
            </a:r>
          </a:p>
          <a:p>
            <a:r>
              <a:rPr lang="cs-CZ" dirty="0"/>
              <a:t>b) O kolik Kč má Ivan více než Lukáš?</a:t>
            </a:r>
          </a:p>
          <a:p>
            <a:r>
              <a:rPr lang="cs-CZ" dirty="0"/>
              <a:t>c) O kolik Kč  má Lukáš méně než Dan? </a:t>
            </a:r>
          </a:p>
          <a:p>
            <a:r>
              <a:rPr lang="cs-CZ" dirty="0"/>
              <a:t>D) kolik mají dohromady?</a:t>
            </a:r>
          </a:p>
          <a:p>
            <a:endParaRPr lang="cs-CZ" dirty="0"/>
          </a:p>
          <a:p>
            <a:r>
              <a:rPr lang="cs-CZ" dirty="0" smtClean="0"/>
              <a:t>20</a:t>
            </a:r>
            <a:r>
              <a:rPr lang="cs-CZ" dirty="0" smtClean="0"/>
              <a:t>. </a:t>
            </a:r>
            <a:r>
              <a:rPr lang="cs-CZ" dirty="0"/>
              <a:t>Lukáš a Dan sbírají známky. Lukáš má 1 250, Dan 680. Kolik známek by měl dát Lukáš Danovi, aby měli stejně?</a:t>
            </a:r>
          </a:p>
          <a:p>
            <a:endParaRPr lang="cs-CZ" dirty="0"/>
          </a:p>
          <a:p>
            <a:endParaRPr lang="cs-CZ" dirty="0"/>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33856999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Komplexní úlohy</a:t>
            </a:r>
          </a:p>
        </p:txBody>
      </p:sp>
      <p:sp>
        <p:nvSpPr>
          <p:cNvPr id="3" name="Zástupný symbol pro obsah 2"/>
          <p:cNvSpPr>
            <a:spLocks noGrp="1"/>
          </p:cNvSpPr>
          <p:nvPr>
            <p:ph idx="1"/>
          </p:nvPr>
        </p:nvSpPr>
        <p:spPr/>
        <p:txBody>
          <a:bodyPr/>
          <a:lstStyle/>
          <a:p>
            <a:pPr marL="0" indent="0">
              <a:buNone/>
            </a:pPr>
            <a:r>
              <a:rPr lang="cs-CZ" dirty="0" smtClean="0"/>
              <a:t>21. </a:t>
            </a:r>
            <a:r>
              <a:rPr lang="cs-CZ" dirty="0"/>
              <a:t>Tři kamarádi sbírají známky. Jirka má polovinu toho, co má Eda, Libor má třikrát více než Jirka. Dohromady mají  1260 známek. Kolik známek má každý z nich?</a:t>
            </a:r>
          </a:p>
          <a:p>
            <a:pPr marL="0" indent="0">
              <a:buNone/>
            </a:pPr>
            <a:endParaRPr lang="cs-CZ" dirty="0"/>
          </a:p>
          <a:p>
            <a:pPr marL="0" indent="0">
              <a:buNone/>
            </a:pPr>
            <a:r>
              <a:rPr lang="cs-CZ" dirty="0"/>
              <a:t>J  ___</a:t>
            </a:r>
          </a:p>
          <a:p>
            <a:pPr marL="0" indent="0">
              <a:buNone/>
            </a:pPr>
            <a:r>
              <a:rPr lang="cs-CZ" dirty="0"/>
              <a:t>E ___  ___</a:t>
            </a:r>
          </a:p>
          <a:p>
            <a:pPr marL="0" indent="0">
              <a:buNone/>
            </a:pPr>
            <a:r>
              <a:rPr lang="cs-CZ" dirty="0"/>
              <a:t>L  ___  ___  ___</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1946650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Komplexní úlohy</a:t>
            </a:r>
          </a:p>
        </p:txBody>
      </p:sp>
      <p:sp>
        <p:nvSpPr>
          <p:cNvPr id="3" name="Zástupný symbol pro obsah 2"/>
          <p:cNvSpPr>
            <a:spLocks noGrp="1"/>
          </p:cNvSpPr>
          <p:nvPr>
            <p:ph idx="1"/>
          </p:nvPr>
        </p:nvSpPr>
        <p:spPr/>
        <p:txBody>
          <a:bodyPr/>
          <a:lstStyle/>
          <a:p>
            <a:r>
              <a:rPr lang="cs-CZ" dirty="0" smtClean="0"/>
              <a:t>22. </a:t>
            </a:r>
            <a:r>
              <a:rPr lang="cs-CZ" dirty="0"/>
              <a:t>Konev naplněná vodou po okraj má hmotnost (váží)  13 kilogramů. Konev naplněná vodou do poloviny má hmotnost 8 kilogramů. Kolik kilogramů má prázdná konev? </a:t>
            </a:r>
          </a:p>
          <a:p>
            <a:endParaRPr lang="cs-CZ" dirty="0"/>
          </a:p>
          <a:p>
            <a:r>
              <a:rPr lang="cs-CZ" dirty="0" smtClean="0"/>
              <a:t>23. </a:t>
            </a:r>
            <a:r>
              <a:rPr lang="cs-CZ" dirty="0"/>
              <a:t>Dvě konve naplněné vodou po okraj mají hmotnost 26 kg, jedna plná konev a druhá naplněná do poloviny mají hmotnost 21 kg. Jakou hmotnost má prázdná konev? </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0686763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320675"/>
            <a:ext cx="10515600" cy="1325563"/>
          </a:xfrm>
        </p:spPr>
        <p:txBody>
          <a:bodyPr/>
          <a:lstStyle/>
          <a:p>
            <a:r>
              <a:rPr lang="cs-CZ" dirty="0"/>
              <a:t>Kombinatorické úlohy</a:t>
            </a:r>
          </a:p>
        </p:txBody>
      </p:sp>
      <p:sp>
        <p:nvSpPr>
          <p:cNvPr id="3" name="Zástupný symbol pro obsah 2"/>
          <p:cNvSpPr>
            <a:spLocks noGrp="1"/>
          </p:cNvSpPr>
          <p:nvPr>
            <p:ph idx="1"/>
          </p:nvPr>
        </p:nvSpPr>
        <p:spPr/>
        <p:txBody>
          <a:bodyPr/>
          <a:lstStyle/>
          <a:p>
            <a:endParaRPr lang="cs-CZ" dirty="0"/>
          </a:p>
          <a:p>
            <a:r>
              <a:rPr lang="cs-CZ" dirty="0"/>
              <a:t>1. a) Kolik možností oblečení má Jonáš, jestliže má dvoje kalhoty – modré a černé a tři trička – bílé, zelené a červené.</a:t>
            </a:r>
          </a:p>
          <a:p>
            <a:r>
              <a:rPr lang="cs-CZ" dirty="0"/>
              <a:t>b) Kolik má možností, když přidáme dvě mikiny. </a:t>
            </a:r>
          </a:p>
          <a:p>
            <a:endParaRPr lang="cs-CZ" dirty="0"/>
          </a:p>
          <a:p>
            <a:r>
              <a:rPr lang="cs-CZ" dirty="0"/>
              <a:t>                </a:t>
            </a:r>
            <a:r>
              <a:rPr lang="cs-CZ" dirty="0" smtClean="0"/>
              <a:t>     </a:t>
            </a:r>
            <a:r>
              <a:rPr lang="cs-CZ" dirty="0"/>
              <a:t>b    z    </a:t>
            </a:r>
            <a:r>
              <a:rPr lang="cs-CZ" dirty="0" err="1" smtClean="0"/>
              <a:t>čv</a:t>
            </a:r>
            <a:endParaRPr lang="cs-CZ" dirty="0"/>
          </a:p>
          <a:p>
            <a:r>
              <a:rPr lang="cs-CZ" dirty="0"/>
              <a:t>           m</a:t>
            </a:r>
          </a:p>
          <a:p>
            <a:r>
              <a:rPr lang="cs-CZ" dirty="0"/>
              <a:t>          </a:t>
            </a:r>
            <a:r>
              <a:rPr lang="cs-CZ" dirty="0" smtClean="0"/>
              <a:t> čer</a:t>
            </a:r>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278689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Kombinatorické úlohy</a:t>
            </a:r>
          </a:p>
        </p:txBody>
      </p:sp>
      <p:sp>
        <p:nvSpPr>
          <p:cNvPr id="3" name="Zástupný symbol pro obsah 2"/>
          <p:cNvSpPr>
            <a:spLocks noGrp="1"/>
          </p:cNvSpPr>
          <p:nvPr>
            <p:ph idx="1"/>
          </p:nvPr>
        </p:nvSpPr>
        <p:spPr/>
        <p:txBody>
          <a:bodyPr>
            <a:normAutofit/>
          </a:bodyPr>
          <a:lstStyle/>
          <a:p>
            <a:pPr marL="0" indent="0">
              <a:buNone/>
            </a:pPr>
            <a:r>
              <a:rPr lang="cs-CZ" dirty="0"/>
              <a:t>2. Kolik možností výběru oběda máme, když v nabídce jsou:</a:t>
            </a:r>
          </a:p>
          <a:p>
            <a:pPr marL="0" indent="0">
              <a:buNone/>
            </a:pPr>
            <a:r>
              <a:rPr lang="cs-CZ" dirty="0"/>
              <a:t>     2 polévky – zelňačka, kuřecí vývar, </a:t>
            </a:r>
          </a:p>
          <a:p>
            <a:pPr marL="0" indent="0">
              <a:buNone/>
            </a:pPr>
            <a:r>
              <a:rPr lang="cs-CZ" dirty="0"/>
              <a:t>     3 hlavní jídla – řízek, špagety, zeleninový salát,</a:t>
            </a:r>
          </a:p>
          <a:p>
            <a:pPr marL="0" indent="0">
              <a:buNone/>
            </a:pPr>
            <a:r>
              <a:rPr lang="cs-CZ" dirty="0"/>
              <a:t>     2 nápoje – džus, citronáda. </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6098462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Kombinatorické úlohy</a:t>
            </a:r>
          </a:p>
        </p:txBody>
      </p:sp>
      <p:sp>
        <p:nvSpPr>
          <p:cNvPr id="3" name="Zástupný symbol pro obsah 2"/>
          <p:cNvSpPr>
            <a:spLocks noGrp="1"/>
          </p:cNvSpPr>
          <p:nvPr>
            <p:ph idx="1"/>
          </p:nvPr>
        </p:nvSpPr>
        <p:spPr/>
        <p:txBody>
          <a:bodyPr/>
          <a:lstStyle/>
          <a:p>
            <a:r>
              <a:rPr lang="cs-CZ" dirty="0"/>
              <a:t>3. V cukrárně prodávají 5 druhů zmrzliny: vanilkovou, čokoládovou, jahodovou, pistáciovou, </a:t>
            </a:r>
            <a:r>
              <a:rPr lang="cs-CZ" dirty="0" err="1"/>
              <a:t>šmoulovou</a:t>
            </a:r>
            <a:r>
              <a:rPr lang="cs-CZ" dirty="0"/>
              <a:t>. Chci si koupit dva kopečky. Kolik možností výběru mám?</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057191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Klasifikace slovních úloh</a:t>
            </a:r>
          </a:p>
        </p:txBody>
      </p:sp>
      <p:sp>
        <p:nvSpPr>
          <p:cNvPr id="3" name="Zástupný symbol pro obsah 2"/>
          <p:cNvSpPr>
            <a:spLocks noGrp="1"/>
          </p:cNvSpPr>
          <p:nvPr>
            <p:ph idx="1"/>
          </p:nvPr>
        </p:nvSpPr>
        <p:spPr/>
        <p:txBody>
          <a:bodyPr>
            <a:normAutofit/>
          </a:bodyPr>
          <a:lstStyle/>
          <a:p>
            <a:pPr algn="just"/>
            <a:r>
              <a:rPr lang="cs-CZ" dirty="0"/>
              <a:t>Podle počtu operací:  jednoduché</a:t>
            </a:r>
          </a:p>
          <a:p>
            <a:pPr marL="3200400" lvl="7" indent="0" algn="just">
              <a:buNone/>
            </a:pPr>
            <a:r>
              <a:rPr lang="cs-CZ" sz="2800" dirty="0"/>
              <a:t>  složené</a:t>
            </a:r>
          </a:p>
          <a:p>
            <a:pPr marL="3200400" lvl="7" indent="0" algn="just">
              <a:buNone/>
            </a:pPr>
            <a:endParaRPr lang="cs-CZ" sz="2800" dirty="0"/>
          </a:p>
          <a:p>
            <a:pPr marL="3200400" lvl="7" indent="0" algn="just">
              <a:buNone/>
            </a:pPr>
            <a:r>
              <a:rPr lang="cs-CZ" sz="2800" dirty="0"/>
              <a:t>Podle </a:t>
            </a:r>
            <a:r>
              <a:rPr lang="cs-CZ" sz="2800" dirty="0" err="1"/>
              <a:t>tématického</a:t>
            </a:r>
            <a:r>
              <a:rPr lang="cs-CZ" sz="2800" dirty="0"/>
              <a:t> zaměření – nákupy, běžné životní situace, sport, příroda, ekologie, ekonomika, finanční gramotnost aj. </a:t>
            </a:r>
          </a:p>
          <a:p>
            <a:pPr marL="3200400" lvl="7" indent="0" algn="just">
              <a:buNone/>
            </a:pPr>
            <a:endParaRPr lang="cs-CZ" sz="2800"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6281276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Tvorba slovních úloh žáky</a:t>
            </a:r>
          </a:p>
        </p:txBody>
      </p:sp>
      <p:sp>
        <p:nvSpPr>
          <p:cNvPr id="3" name="Zástupný symbol pro obsah 2"/>
          <p:cNvSpPr>
            <a:spLocks noGrp="1"/>
          </p:cNvSpPr>
          <p:nvPr>
            <p:ph idx="1"/>
          </p:nvPr>
        </p:nvSpPr>
        <p:spPr/>
        <p:txBody>
          <a:bodyPr/>
          <a:lstStyle/>
          <a:p>
            <a:r>
              <a:rPr lang="cs-CZ" dirty="0"/>
              <a:t>A) libovolně </a:t>
            </a:r>
          </a:p>
          <a:p>
            <a:r>
              <a:rPr lang="cs-CZ" dirty="0"/>
              <a:t>B) k danému učivu</a:t>
            </a:r>
          </a:p>
          <a:p>
            <a:r>
              <a:rPr lang="cs-CZ" dirty="0"/>
              <a:t>C) k zadanému příkladu</a:t>
            </a:r>
          </a:p>
          <a:p>
            <a:r>
              <a:rPr lang="cs-CZ" dirty="0"/>
              <a:t>D) k obrázku</a:t>
            </a:r>
          </a:p>
          <a:p>
            <a:r>
              <a:rPr lang="cs-CZ" dirty="0"/>
              <a:t>E) k </a:t>
            </a:r>
            <a:r>
              <a:rPr lang="cs-CZ" dirty="0" smtClean="0"/>
              <a:t>číslům – utvořte slovní úlohu </a:t>
            </a:r>
            <a:r>
              <a:rPr lang="cs-CZ" smtClean="0"/>
              <a:t>k číslům  7, 15, 23. </a:t>
            </a:r>
            <a:endParaRPr lang="cs-CZ" dirty="0"/>
          </a:p>
          <a:p>
            <a:endParaRPr lang="cs-CZ" dirty="0"/>
          </a:p>
          <a:p>
            <a:r>
              <a:rPr lang="cs-CZ" dirty="0"/>
              <a:t>  Utvořte slovní úlohu k příkladům:</a:t>
            </a:r>
          </a:p>
          <a:p>
            <a:r>
              <a:rPr lang="cs-CZ" dirty="0"/>
              <a:t>75 + (75 + 25)       75 + (75 – 25)      75 + (75 : 5)         75 + (75 ·  5)</a:t>
            </a:r>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68724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řešení slovní úlohy</a:t>
            </a:r>
          </a:p>
        </p:txBody>
      </p:sp>
      <p:sp>
        <p:nvSpPr>
          <p:cNvPr id="3" name="Zástupný symbol pro obsah 2"/>
          <p:cNvSpPr>
            <a:spLocks noGrp="1"/>
          </p:cNvSpPr>
          <p:nvPr>
            <p:ph idx="1"/>
          </p:nvPr>
        </p:nvSpPr>
        <p:spPr/>
        <p:txBody>
          <a:bodyPr>
            <a:normAutofit/>
          </a:bodyPr>
          <a:lstStyle/>
          <a:p>
            <a:pPr marL="0" indent="0">
              <a:buNone/>
            </a:pPr>
            <a:r>
              <a:rPr lang="cs-CZ" dirty="0"/>
              <a:t>1. Seznámení se zadáním – textem slovní úlohy</a:t>
            </a:r>
          </a:p>
          <a:p>
            <a:pPr marL="0" indent="0">
              <a:buNone/>
            </a:pPr>
            <a:endParaRPr lang="cs-CZ" dirty="0" smtClean="0"/>
          </a:p>
          <a:p>
            <a:pPr marL="0" indent="0">
              <a:buNone/>
            </a:pPr>
            <a:r>
              <a:rPr lang="cs-CZ" dirty="0" smtClean="0"/>
              <a:t>Které faktory mají vliv na uchopení úlohy:  </a:t>
            </a:r>
            <a:endParaRPr lang="cs-CZ" dirty="0"/>
          </a:p>
          <a:p>
            <a:pPr marL="0" indent="0">
              <a:buNone/>
            </a:pPr>
            <a:r>
              <a:rPr lang="cs-CZ" dirty="0"/>
              <a:t>Délka textu</a:t>
            </a:r>
          </a:p>
          <a:p>
            <a:pPr marL="0" indent="0">
              <a:buNone/>
            </a:pPr>
            <a:r>
              <a:rPr lang="cs-CZ" dirty="0"/>
              <a:t>Použitá tématika a pojmy</a:t>
            </a:r>
          </a:p>
          <a:p>
            <a:pPr marL="0" indent="0">
              <a:buNone/>
            </a:pPr>
            <a:r>
              <a:rPr lang="cs-CZ" dirty="0"/>
              <a:t>Způsob zadání číselných údajů</a:t>
            </a:r>
          </a:p>
          <a:p>
            <a:pPr marL="0" indent="0">
              <a:buNone/>
            </a:pPr>
            <a:r>
              <a:rPr lang="cs-CZ" dirty="0"/>
              <a:t>Schopnost čtení s porozuměním </a:t>
            </a:r>
          </a:p>
          <a:p>
            <a:pPr marL="0" indent="0">
              <a:buNone/>
            </a:pPr>
            <a:r>
              <a:rPr lang="cs-CZ" dirty="0"/>
              <a:t>Signální slova  </a:t>
            </a:r>
            <a:endParaRPr lang="cs-CZ" dirty="0" smtClean="0"/>
          </a:p>
          <a:p>
            <a:pPr marL="0" indent="0">
              <a:buNone/>
            </a:pPr>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798171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řešení</a:t>
            </a:r>
          </a:p>
        </p:txBody>
      </p:sp>
      <p:sp>
        <p:nvSpPr>
          <p:cNvPr id="3" name="Zástupný symbol pro obsah 2"/>
          <p:cNvSpPr>
            <a:spLocks noGrp="1"/>
          </p:cNvSpPr>
          <p:nvPr>
            <p:ph idx="1"/>
          </p:nvPr>
        </p:nvSpPr>
        <p:spPr/>
        <p:txBody>
          <a:bodyPr>
            <a:normAutofit/>
          </a:bodyPr>
          <a:lstStyle/>
          <a:p>
            <a:r>
              <a:rPr lang="cs-CZ" dirty="0"/>
              <a:t>2. Rozbor</a:t>
            </a:r>
          </a:p>
          <a:p>
            <a:endParaRPr lang="cs-CZ" dirty="0"/>
          </a:p>
          <a:p>
            <a:r>
              <a:rPr lang="cs-CZ" dirty="0"/>
              <a:t>Analýza – vztah otázky a zadaných údajů</a:t>
            </a:r>
          </a:p>
          <a:p>
            <a:r>
              <a:rPr lang="cs-CZ" dirty="0"/>
              <a:t>Grafické znázornění</a:t>
            </a:r>
          </a:p>
          <a:p>
            <a:r>
              <a:rPr lang="cs-CZ" dirty="0"/>
              <a:t>Volba operace</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095504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řešení</a:t>
            </a:r>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a:t>3. Matematizace</a:t>
            </a:r>
          </a:p>
          <a:p>
            <a:pPr marL="0" indent="0">
              <a:buNone/>
            </a:pPr>
            <a:r>
              <a:rPr lang="cs-CZ" dirty="0"/>
              <a:t>Zápis matematické úlohy – příklad, rovnice, soustava rovnic apod.</a:t>
            </a:r>
          </a:p>
          <a:p>
            <a:pPr marL="0" indent="0">
              <a:buNone/>
            </a:pPr>
            <a:r>
              <a:rPr lang="cs-CZ" dirty="0"/>
              <a:t>Zápis matematické úlohy musí korespondovat a textem – jsou to dva jazyky, které vyjadřují totéž.</a:t>
            </a:r>
          </a:p>
          <a:p>
            <a:pPr marL="0" indent="0">
              <a:buNone/>
            </a:pPr>
            <a:endParaRPr lang="cs-CZ" dirty="0"/>
          </a:p>
          <a:p>
            <a:pPr marL="0" indent="0">
              <a:buNone/>
            </a:pPr>
            <a:r>
              <a:rPr lang="cs-CZ" dirty="0"/>
              <a:t>4. Řešení matematické úlohy</a:t>
            </a:r>
          </a:p>
          <a:p>
            <a:pPr marL="0" indent="0">
              <a:buNone/>
            </a:pPr>
            <a:r>
              <a:rPr lang="cs-CZ" dirty="0"/>
              <a:t>Výpočet příkladu, rovnice aj.</a:t>
            </a:r>
          </a:p>
          <a:p>
            <a:pPr marL="0" indent="0">
              <a:buNone/>
            </a:pPr>
            <a:endParaRPr lang="cs-CZ" dirty="0"/>
          </a:p>
          <a:p>
            <a:pPr marL="0" indent="0">
              <a:buNone/>
            </a:pPr>
            <a:r>
              <a:rPr lang="cs-CZ" dirty="0"/>
              <a:t>5. Odpověď </a:t>
            </a:r>
          </a:p>
          <a:p>
            <a:pPr marL="0" indent="0">
              <a:buNone/>
            </a:pPr>
            <a:r>
              <a:rPr lang="cs-CZ" dirty="0"/>
              <a:t>Interpretace výsledku matematické úlohy do reality.</a:t>
            </a:r>
          </a:p>
          <a:p>
            <a:pPr marL="0" indent="0">
              <a:buNone/>
            </a:pPr>
            <a:endParaRPr lang="cs-CZ" dirty="0"/>
          </a:p>
          <a:p>
            <a:pPr marL="0" indent="0">
              <a:buNone/>
            </a:pPr>
            <a:r>
              <a:rPr lang="cs-CZ" dirty="0"/>
              <a:t>6. Zkoušky </a:t>
            </a:r>
            <a:r>
              <a:rPr lang="cs-CZ" dirty="0" smtClean="0"/>
              <a:t>správnosti - dvě:  </a:t>
            </a:r>
            <a:r>
              <a:rPr lang="cs-CZ" dirty="0"/>
              <a:t>jedna na správnost prováděných operací</a:t>
            </a:r>
          </a:p>
          <a:p>
            <a:pPr marL="0" indent="0">
              <a:buNone/>
            </a:pPr>
            <a:r>
              <a:rPr lang="cs-CZ" dirty="0"/>
              <a:t>                                          </a:t>
            </a:r>
            <a:r>
              <a:rPr lang="cs-CZ" dirty="0" smtClean="0"/>
              <a:t>         druhá </a:t>
            </a:r>
            <a:r>
              <a:rPr lang="cs-CZ" dirty="0"/>
              <a:t>na správnost řešení slovní úlohy. </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05689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aspekty</a:t>
            </a:r>
          </a:p>
        </p:txBody>
      </p:sp>
      <p:sp>
        <p:nvSpPr>
          <p:cNvPr id="3" name="Zástupný symbol pro obsah 2"/>
          <p:cNvSpPr>
            <a:spLocks noGrp="1"/>
          </p:cNvSpPr>
          <p:nvPr>
            <p:ph idx="1"/>
          </p:nvPr>
        </p:nvSpPr>
        <p:spPr/>
        <p:txBody>
          <a:bodyPr/>
          <a:lstStyle/>
          <a:p>
            <a:r>
              <a:rPr lang="cs-CZ" dirty="0"/>
              <a:t>Práce v různých číselných oborech</a:t>
            </a:r>
          </a:p>
          <a:p>
            <a:r>
              <a:rPr lang="cs-CZ" dirty="0"/>
              <a:t>Metodické řady, gradované úlohy</a:t>
            </a:r>
          </a:p>
          <a:p>
            <a:r>
              <a:rPr lang="cs-CZ" dirty="0"/>
              <a:t>Srovnání výsledku s reálnými možnostmi</a:t>
            </a:r>
          </a:p>
          <a:p>
            <a:r>
              <a:rPr lang="cs-CZ" dirty="0"/>
              <a:t>Provádění odhadů výsledku</a:t>
            </a:r>
          </a:p>
          <a:p>
            <a:r>
              <a:rPr lang="cs-CZ" dirty="0"/>
              <a:t>Počítání s jednotkami měr</a:t>
            </a:r>
          </a:p>
          <a:p>
            <a:r>
              <a:rPr lang="cs-CZ" dirty="0"/>
              <a:t>Práce s diagramy</a:t>
            </a:r>
          </a:p>
          <a:p>
            <a:r>
              <a:rPr lang="cs-CZ" dirty="0"/>
              <a:t>Testy – výběr z nabízených odpovědí, možnost tipování</a:t>
            </a:r>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158786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a:r>
            <a:br>
              <a:rPr lang="cs-CZ" dirty="0"/>
            </a:br>
            <a:r>
              <a:rPr lang="cs-CZ" dirty="0"/>
              <a:t>Metody řešení slovních úloh </a:t>
            </a:r>
          </a:p>
        </p:txBody>
      </p:sp>
      <p:sp>
        <p:nvSpPr>
          <p:cNvPr id="3" name="Zástupný symbol pro obsah 2"/>
          <p:cNvSpPr>
            <a:spLocks noGrp="1"/>
          </p:cNvSpPr>
          <p:nvPr>
            <p:ph idx="1"/>
          </p:nvPr>
        </p:nvSpPr>
        <p:spPr/>
        <p:txBody>
          <a:bodyPr/>
          <a:lstStyle/>
          <a:p>
            <a:r>
              <a:rPr lang="cs-CZ" dirty="0"/>
              <a:t>Metoda analytická –vychází od otázky</a:t>
            </a:r>
          </a:p>
          <a:p>
            <a:r>
              <a:rPr lang="cs-CZ" dirty="0"/>
              <a:t>Metoda syntetická – vychází ze zadaných údajů</a:t>
            </a:r>
          </a:p>
          <a:p>
            <a:r>
              <a:rPr lang="cs-CZ" dirty="0"/>
              <a:t>Metoda </a:t>
            </a:r>
            <a:r>
              <a:rPr lang="cs-CZ" dirty="0" err="1"/>
              <a:t>analyticko</a:t>
            </a:r>
            <a:r>
              <a:rPr lang="cs-CZ" dirty="0"/>
              <a:t> syntetická</a:t>
            </a:r>
          </a:p>
          <a:p>
            <a:endParaRPr lang="cs-CZ" dirty="0"/>
          </a:p>
        </p:txBody>
      </p:sp>
      <p:sp>
        <p:nvSpPr>
          <p:cNvPr id="4" name="Zástupný symbol pro zápatí 3"/>
          <p:cNvSpPr>
            <a:spLocks noGrp="1"/>
          </p:cNvSpPr>
          <p:nvPr>
            <p:ph type="ftr" sz="quarter" idx="11"/>
          </p:nvPr>
        </p:nvSpPr>
        <p:spPr/>
        <p:txBody>
          <a:bodyPr/>
          <a:lstStyle/>
          <a:p>
            <a:r>
              <a:rPr lang="cs-CZ"/>
              <a:t>Růžena Blažková</a:t>
            </a:r>
          </a:p>
        </p:txBody>
      </p:sp>
    </p:spTree>
    <p:extLst>
      <p:ext uri="{BB962C8B-B14F-4D97-AF65-F5344CB8AC3E}">
        <p14:creationId xmlns:p14="http://schemas.microsoft.com/office/powerpoint/2010/main" val="235721657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1911</TotalTime>
  <Words>1959</Words>
  <Application>Microsoft Office PowerPoint</Application>
  <PresentationFormat>Širokoúhlá obrazovka</PresentationFormat>
  <Paragraphs>309</Paragraphs>
  <Slides>40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40</vt:i4>
      </vt:variant>
    </vt:vector>
  </HeadingPairs>
  <TitlesOfParts>
    <vt:vector size="44" baseType="lpstr">
      <vt:lpstr>Arial</vt:lpstr>
      <vt:lpstr>Calibri</vt:lpstr>
      <vt:lpstr>Calibri Light</vt:lpstr>
      <vt:lpstr>Motiv Office</vt:lpstr>
      <vt:lpstr>Slovní úlohy  v učivu matematiky 1. stupně ZŠ</vt:lpstr>
      <vt:lpstr>SLOVNÍ A APLIKAČNÍ ÚLOHY</vt:lpstr>
      <vt:lpstr>Funkce slovních úloh</vt:lpstr>
      <vt:lpstr> Klasifikace slovních úloh</vt:lpstr>
      <vt:lpstr>Postup řešení slovní úlohy</vt:lpstr>
      <vt:lpstr>Postup řešení</vt:lpstr>
      <vt:lpstr>Postup řešení</vt:lpstr>
      <vt:lpstr>Další aspekty</vt:lpstr>
      <vt:lpstr> Metody řešení slovních úloh </vt:lpstr>
      <vt:lpstr>Metoda analytická</vt:lpstr>
      <vt:lpstr>Syntetická metoda</vt:lpstr>
      <vt:lpstr>Řešení</vt:lpstr>
      <vt:lpstr>Postoje žáků</vt:lpstr>
      <vt:lpstr>Postoje žáků</vt:lpstr>
      <vt:lpstr>Jednoduché slovní úlohy</vt:lpstr>
      <vt:lpstr>Jednoduché slovní úlohy</vt:lpstr>
      <vt:lpstr>Jednoduché slovní úlohy</vt:lpstr>
      <vt:lpstr>Jednoduché úlohy</vt:lpstr>
      <vt:lpstr>Jednoduché úlohy</vt:lpstr>
      <vt:lpstr>Jednoduché úlohy</vt:lpstr>
      <vt:lpstr>Jednoduché úlohy</vt:lpstr>
      <vt:lpstr>Složené slovní úlohy</vt:lpstr>
      <vt:lpstr>Složené slovní úlohy</vt:lpstr>
      <vt:lpstr>Složené slovní úlohy</vt:lpstr>
      <vt:lpstr>Složené úlohy</vt:lpstr>
      <vt:lpstr>Složené úlohy</vt:lpstr>
      <vt:lpstr>Dělení na nestejné části</vt:lpstr>
      <vt:lpstr>Složené úlohy</vt:lpstr>
      <vt:lpstr>Složené úlohy</vt:lpstr>
      <vt:lpstr>Složené slovní úlohy </vt:lpstr>
      <vt:lpstr>Složené slovní úlohy</vt:lpstr>
      <vt:lpstr>Závislosti</vt:lpstr>
      <vt:lpstr>Závislosti</vt:lpstr>
      <vt:lpstr>Komplexní úlohy</vt:lpstr>
      <vt:lpstr>Komplexní úlohy</vt:lpstr>
      <vt:lpstr>Komplexní úlohy</vt:lpstr>
      <vt:lpstr>Kombinatorické úlohy</vt:lpstr>
      <vt:lpstr>Kombinatorické úlohy</vt:lpstr>
      <vt:lpstr>Kombinatorické úlohy</vt:lpstr>
      <vt:lpstr>Tvorba slovních úloh žáky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Geometrie úvod</dc:title>
  <dc:creator>ucebna 23a</dc:creator>
  <cp:lastModifiedBy>blazkova</cp:lastModifiedBy>
  <cp:revision>93</cp:revision>
  <dcterms:created xsi:type="dcterms:W3CDTF">2021-03-03T15:24:08Z</dcterms:created>
  <dcterms:modified xsi:type="dcterms:W3CDTF">2021-05-19T03:33:35Z</dcterms:modified>
</cp:coreProperties>
</file>