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86" r:id="rId5"/>
    <p:sldId id="303" r:id="rId6"/>
    <p:sldId id="310" r:id="rId7"/>
    <p:sldId id="304" r:id="rId8"/>
    <p:sldId id="312" r:id="rId9"/>
    <p:sldId id="313" r:id="rId10"/>
    <p:sldId id="314" r:id="rId11"/>
    <p:sldId id="315" r:id="rId12"/>
    <p:sldId id="311" r:id="rId13"/>
    <p:sldId id="307" r:id="rId14"/>
    <p:sldId id="305" r:id="rId15"/>
    <p:sldId id="316" r:id="rId16"/>
    <p:sldId id="308" r:id="rId17"/>
    <p:sldId id="318" r:id="rId18"/>
    <p:sldId id="317" r:id="rId19"/>
    <p:sldId id="309" r:id="rId20"/>
    <p:sldId id="319" r:id="rId21"/>
    <p:sldId id="320" r:id="rId22"/>
    <p:sldId id="287" r:id="rId23"/>
    <p:sldId id="289" r:id="rId24"/>
    <p:sldId id="290" r:id="rId25"/>
    <p:sldId id="301" r:id="rId26"/>
    <p:sldId id="302" r:id="rId27"/>
    <p:sldId id="265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5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10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6230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128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9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575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9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74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12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77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5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74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66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0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9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E1618-4E8F-4A45-9B1E-4AAF34364FD2}" type="datetimeFigureOut">
              <a:rPr lang="cs-CZ" smtClean="0"/>
              <a:t>22.04.2021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93E710-9684-43ED-9895-D8E9706A56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25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1038578"/>
            <a:ext cx="8915399" cy="3738803"/>
          </a:xfrm>
        </p:spPr>
        <p:txBody>
          <a:bodyPr>
            <a:normAutofit/>
          </a:bodyPr>
          <a:lstStyle/>
          <a:p>
            <a:r>
              <a:rPr lang="cs-CZ" b="1" dirty="0" smtClean="0"/>
              <a:t>Komunikace a 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zpětná vazba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MŠ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6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zpětné vazby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5746" y="1905000"/>
            <a:ext cx="8915400" cy="5048956"/>
          </a:xfrm>
        </p:spPr>
        <p:txBody>
          <a:bodyPr>
            <a:normAutofit lnSpcReduction="10000"/>
          </a:bodyPr>
          <a:lstStyle/>
          <a:p>
            <a:r>
              <a:rPr lang="cs-CZ" sz="2400" i="1" dirty="0"/>
              <a:t>Tvá úvaha o přátelství je napsána přehledně, je členěna do odstavců, podle toho, co k sobě patří, myšlenky se neopakují a citáty jsou neotřelé.</a:t>
            </a:r>
          </a:p>
          <a:p>
            <a:pPr marL="0" indent="0">
              <a:buNone/>
            </a:pPr>
            <a:r>
              <a:rPr lang="cs-CZ" sz="2400" b="1" dirty="0"/>
              <a:t>Pozitivní zpětná vazba </a:t>
            </a:r>
            <a:r>
              <a:rPr lang="cs-CZ" sz="2400" dirty="0"/>
              <a:t>– hovoří se o výsledku (úvaha o přátelství), uvádí se řada objektivních </a:t>
            </a:r>
            <a:r>
              <a:rPr lang="cs-CZ" sz="2400" dirty="0" smtClean="0"/>
              <a:t>údajů, </a:t>
            </a:r>
            <a:r>
              <a:rPr lang="cs-CZ" sz="2400" b="1" dirty="0" smtClean="0"/>
              <a:t>popis.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i="1" dirty="0"/>
              <a:t>Tvá úvaha o přátelství je napsána dost nepřehledně, myšlenky na sebe nenavazují, některé zůstávají nedokončené. </a:t>
            </a:r>
          </a:p>
          <a:p>
            <a:pPr marL="0" indent="0">
              <a:buNone/>
            </a:pPr>
            <a:r>
              <a:rPr lang="cs-CZ" sz="2400" b="1" dirty="0"/>
              <a:t>Negativní zpětná vazba </a:t>
            </a:r>
            <a:r>
              <a:rPr lang="cs-CZ" sz="2400" dirty="0"/>
              <a:t>- </a:t>
            </a:r>
            <a:r>
              <a:rPr lang="cs-CZ" sz="2400" b="1" dirty="0"/>
              <a:t>popis</a:t>
            </a:r>
            <a:r>
              <a:rPr lang="cs-CZ" sz="2400" dirty="0"/>
              <a:t> slohové práce, není zde hodnocení osoby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/>
              <a:t>(Kopřiva a kol. , 2008, s.172)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230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2501" y="1523999"/>
            <a:ext cx="8915400" cy="5452533"/>
          </a:xfrm>
        </p:spPr>
        <p:txBody>
          <a:bodyPr>
            <a:normAutofit lnSpcReduction="10000"/>
          </a:bodyPr>
          <a:lstStyle/>
          <a:p>
            <a:r>
              <a:rPr lang="cs-CZ" sz="2400" i="1" dirty="0"/>
              <a:t>Ty jsi opravdu literárně nadaný, napsal jsi to moc krásně, tu úvahu o přátelství pošleme do soutěže.</a:t>
            </a:r>
          </a:p>
          <a:p>
            <a:pPr marL="0" indent="0">
              <a:buNone/>
            </a:pPr>
            <a:r>
              <a:rPr lang="cs-CZ" sz="2400" b="1" dirty="0"/>
              <a:t>Pochvala</a:t>
            </a:r>
            <a:r>
              <a:rPr lang="cs-CZ" sz="2400" dirty="0"/>
              <a:t> – pozitivní hodnocení, </a:t>
            </a:r>
            <a:r>
              <a:rPr lang="cs-CZ" sz="2400" b="1" dirty="0"/>
              <a:t>hodnocení osoby</a:t>
            </a:r>
            <a:r>
              <a:rPr lang="cs-CZ" sz="2400" dirty="0"/>
              <a:t>,  trvalé kvality (nadání), málo konkrétních informací o tom, co je dobré</a:t>
            </a:r>
            <a:r>
              <a:rPr lang="cs-CZ" sz="2400" dirty="0" smtClean="0"/>
              <a:t>, </a:t>
            </a:r>
            <a:r>
              <a:rPr lang="cs-CZ" sz="2400" b="1" dirty="0" smtClean="0"/>
              <a:t>nadřazenost </a:t>
            </a:r>
            <a:r>
              <a:rPr lang="cs-CZ" sz="2400" b="1" dirty="0"/>
              <a:t>chválícího</a:t>
            </a:r>
            <a:r>
              <a:rPr lang="cs-CZ" sz="2400" dirty="0"/>
              <a:t>, rozhodování za </a:t>
            </a:r>
            <a:r>
              <a:rPr lang="cs-CZ" sz="2400" dirty="0" smtClean="0"/>
              <a:t>druhé</a:t>
            </a:r>
          </a:p>
          <a:p>
            <a:r>
              <a:rPr lang="cs-CZ" sz="2400" i="1" dirty="0"/>
              <a:t>Ty se snad nikdy nenaučíš napsat ani obyčejnou úvahu. Je to fakt slátanina, jak s v tom má člověk vyznat, je to hop sem, hop tam. </a:t>
            </a:r>
          </a:p>
          <a:p>
            <a:pPr marL="0" indent="0">
              <a:buNone/>
            </a:pPr>
            <a:r>
              <a:rPr lang="cs-CZ" sz="2400" b="1" dirty="0"/>
              <a:t>Kritika </a:t>
            </a:r>
            <a:r>
              <a:rPr lang="cs-CZ" sz="2400" dirty="0"/>
              <a:t>– negativní hodnocení, základem je </a:t>
            </a:r>
            <a:r>
              <a:rPr lang="cs-CZ" sz="2400" b="1" dirty="0"/>
              <a:t>hodnocení osoby</a:t>
            </a:r>
            <a:r>
              <a:rPr lang="cs-CZ" sz="2400" dirty="0"/>
              <a:t>, vyjádření se týkají trvalejších charakteristik (neschopnost naučit se psát úvahy). Kritizující se staví do </a:t>
            </a:r>
            <a:r>
              <a:rPr lang="cs-CZ" sz="2400" b="1" dirty="0"/>
              <a:t>nadřazené pozice</a:t>
            </a:r>
            <a:r>
              <a:rPr lang="cs-CZ" sz="2400" dirty="0"/>
              <a:t>, neposkytuje žádné informace co a jak zlepšit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/>
              <a:t>(Kopřiva a kol. , 2008, s.172)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8908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Zpětná vazba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56267"/>
            <a:ext cx="8915400" cy="4454955"/>
          </a:xfrm>
        </p:spPr>
        <p:txBody>
          <a:bodyPr>
            <a:noAutofit/>
          </a:bodyPr>
          <a:lstStyle/>
          <a:p>
            <a:r>
              <a:rPr lang="cs-CZ" sz="2400" dirty="0" smtClean="0"/>
              <a:t>Efektivní učení potřebuje zpětnou vazbu, </a:t>
            </a:r>
            <a:r>
              <a:rPr lang="cs-CZ" sz="2400" b="1" dirty="0" smtClean="0"/>
              <a:t>nikoli kritiku nebo pochvalu.</a:t>
            </a:r>
            <a:r>
              <a:rPr lang="cs-CZ" sz="2400" dirty="0" smtClean="0"/>
              <a:t> Bez zpětné vazby není učení.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 smtClean="0"/>
              <a:t>Zpětná vazba </a:t>
            </a:r>
            <a:r>
              <a:rPr lang="cs-CZ" sz="2400" dirty="0" smtClean="0"/>
              <a:t>- slouží tomu, kdo něco dělá, nějak jedná něco se učí. Zpětná vazba mu dá informaci, co mu jde/nejde, co je správně/nesprávně a jak má dále pokračovat, slouží autorovi pro jeho další rozhodování.</a:t>
            </a:r>
          </a:p>
          <a:p>
            <a:r>
              <a:rPr lang="cs-CZ" sz="2400" b="1" dirty="0" smtClean="0"/>
              <a:t>Hodnocení druhé osoby </a:t>
            </a:r>
            <a:r>
              <a:rPr lang="cs-CZ" sz="2400" dirty="0" smtClean="0"/>
              <a:t>– vyslovování soudů o tom, jaký kdo je, jak se chová, nebo co jak dělá. Slouží tomu, kdo hodnotí jako mocenský nástroj k rozhodování o druhých, upevnění nadřazené pozice (pochvala, kritika).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732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3757"/>
          </a:xfrm>
        </p:spPr>
        <p:txBody>
          <a:bodyPr/>
          <a:lstStyle/>
          <a:p>
            <a:r>
              <a:rPr lang="cs-CZ" b="1" dirty="0" smtClean="0"/>
              <a:t>Účinná zpětná vazba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3167" y="1557867"/>
            <a:ext cx="8915400" cy="41247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Chceme - </a:t>
            </a:r>
            <a:r>
              <a:rPr lang="cs-CZ" sz="2400" dirty="0" err="1" smtClean="0"/>
              <a:t>li</a:t>
            </a:r>
            <a:r>
              <a:rPr lang="cs-CZ" sz="2400" dirty="0" smtClean="0"/>
              <a:t> dlouhodobě ovlivnit chování  druhého, musíme pro našeho komunikačního partnera vytvořit prostor. Tento prostor vytváří zpětná vazba. Není vhodné: </a:t>
            </a:r>
          </a:p>
          <a:p>
            <a:r>
              <a:rPr lang="cs-CZ" sz="2400" dirty="0" smtClean="0"/>
              <a:t>interpretovat jeho chování  (Ty ses nesoustředil, Udělal jsi to schválně,..)</a:t>
            </a:r>
          </a:p>
          <a:p>
            <a:r>
              <a:rPr lang="cs-CZ" sz="2400" dirty="0" smtClean="0"/>
              <a:t>hodnotit, dávat nálepky (Jsi nezodpovědný, jsi šikulka,..)</a:t>
            </a:r>
          </a:p>
          <a:p>
            <a:r>
              <a:rPr lang="cs-CZ" sz="2400" dirty="0" smtClean="0"/>
              <a:t>dávat nevyžádané rady (Měl by ses nad tím zamyslet,..)</a:t>
            </a:r>
          </a:p>
          <a:p>
            <a:r>
              <a:rPr lang="cs-CZ" sz="2400" dirty="0" smtClean="0"/>
              <a:t>být ironičtí, agresivní…(Okamžitě toho nech,.. Ještě jednou a půjdeš ven. .. 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64906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Účinná zpětná vazba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4978"/>
            <a:ext cx="8915400" cy="44662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Měla by obsahovat </a:t>
            </a:r>
          </a:p>
          <a:p>
            <a:r>
              <a:rPr lang="cs-CZ" sz="2400" dirty="0" smtClean="0"/>
              <a:t>Co nejpřesnější, vztahově neutrální </a:t>
            </a:r>
            <a:r>
              <a:rPr lang="cs-CZ" sz="2400" b="1" dirty="0" smtClean="0"/>
              <a:t>popis </a:t>
            </a:r>
            <a:r>
              <a:rPr lang="cs-CZ" sz="2400" dirty="0" smtClean="0"/>
              <a:t>chování druhého člověka.</a:t>
            </a:r>
            <a:endParaRPr lang="cs-CZ" sz="2400" dirty="0"/>
          </a:p>
          <a:p>
            <a:r>
              <a:rPr lang="cs-CZ" sz="2400" b="1" dirty="0" smtClean="0"/>
              <a:t>Pojmenování</a:t>
            </a:r>
            <a:r>
              <a:rPr lang="cs-CZ" sz="2400" dirty="0" smtClean="0"/>
              <a:t> toho, co toto chování ve mně vyvolává (</a:t>
            </a:r>
            <a:r>
              <a:rPr lang="cs-CZ" sz="2400" b="1" dirty="0" smtClean="0"/>
              <a:t>pocit, emoce</a:t>
            </a:r>
            <a:r>
              <a:rPr lang="cs-CZ" sz="2400" dirty="0" smtClean="0"/>
              <a:t>).</a:t>
            </a:r>
          </a:p>
          <a:p>
            <a:pPr marL="0" indent="0">
              <a:buNone/>
            </a:pPr>
            <a:r>
              <a:rPr lang="cs-CZ" sz="2400" dirty="0" smtClean="0"/>
              <a:t>Příklady:</a:t>
            </a:r>
          </a:p>
          <a:p>
            <a:pPr marL="0" indent="0">
              <a:buNone/>
            </a:pPr>
            <a:r>
              <a:rPr lang="cs-CZ" sz="2400" dirty="0" smtClean="0"/>
              <a:t>Odevzdali jste úkoly včas a to mne moc potěšilo.</a:t>
            </a:r>
          </a:p>
          <a:p>
            <a:pPr marL="0" indent="0">
              <a:buNone/>
            </a:pPr>
            <a:r>
              <a:rPr lang="cs-CZ" sz="2400" dirty="0" smtClean="0"/>
              <a:t>Nepočkal jsi na mne, to mne mrzí.</a:t>
            </a:r>
          </a:p>
          <a:p>
            <a:pPr marL="0" indent="0">
              <a:buNone/>
            </a:pPr>
            <a:r>
              <a:rPr lang="cs-CZ" sz="2400" dirty="0" smtClean="0"/>
              <a:t>Štve mne, že jsi mne nepozvala na setkání spolužáků.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69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76835" y="590243"/>
            <a:ext cx="8911687" cy="1280890"/>
          </a:xfrm>
        </p:spPr>
        <p:txBody>
          <a:bodyPr/>
          <a:lstStyle/>
          <a:p>
            <a:r>
              <a:rPr lang="cs-CZ" b="1" dirty="0" smtClean="0"/>
              <a:t>Zpětná vazba účinná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Měla by být okamžitá</a:t>
            </a:r>
          </a:p>
          <a:p>
            <a:endParaRPr lang="cs-CZ" sz="2800" dirty="0"/>
          </a:p>
          <a:p>
            <a:r>
              <a:rPr lang="cs-CZ" sz="2800" dirty="0" smtClean="0"/>
              <a:t>Měla by popisovat </a:t>
            </a:r>
          </a:p>
          <a:p>
            <a:endParaRPr lang="cs-CZ" sz="2800" dirty="0"/>
          </a:p>
          <a:p>
            <a:r>
              <a:rPr lang="cs-CZ" sz="2800" dirty="0" smtClean="0"/>
              <a:t>Vztahovat se k výsledku nějaké činnosti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93681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Diskuse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Chtěli byste: </a:t>
            </a: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aby vám někdo vyjádřil </a:t>
            </a:r>
            <a:r>
              <a:rPr lang="cs-CZ" sz="2800" dirty="0" smtClean="0"/>
              <a:t>uznání? </a:t>
            </a:r>
          </a:p>
          <a:p>
            <a:pPr marL="0" indent="0">
              <a:buNone/>
            </a:pPr>
            <a:r>
              <a:rPr lang="cs-CZ" sz="2800" dirty="0" smtClean="0"/>
              <a:t>nebo </a:t>
            </a:r>
            <a:r>
              <a:rPr lang="cs-CZ" sz="2800" dirty="0" smtClean="0"/>
              <a:t>udělil pochvalu? </a:t>
            </a:r>
            <a:endParaRPr lang="cs-CZ" sz="2800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A </a:t>
            </a:r>
            <a:r>
              <a:rPr lang="cs-CZ" sz="2800" dirty="0" smtClean="0"/>
              <a:t>proč?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23744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91325" y="308021"/>
            <a:ext cx="8911687" cy="1280890"/>
          </a:xfrm>
        </p:spPr>
        <p:txBody>
          <a:bodyPr/>
          <a:lstStyle/>
          <a:p>
            <a:r>
              <a:rPr lang="cs-CZ" b="1" dirty="0" smtClean="0"/>
              <a:t>Pochvala x ocenění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52145" y="1377244"/>
            <a:ext cx="8915400" cy="558799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No ty jsi ale šikulka! Vidíš, už se umíš obout sám, když chceš.</a:t>
            </a:r>
          </a:p>
          <a:p>
            <a:pPr marL="0" indent="0">
              <a:buNone/>
            </a:pPr>
            <a:r>
              <a:rPr lang="cs-CZ" sz="2400" dirty="0"/>
              <a:t>Vidím, že už jsi obutý. Pravá i levá bota jsou </a:t>
            </a:r>
            <a:r>
              <a:rPr lang="cs-CZ" sz="2400" dirty="0" smtClean="0"/>
              <a:t>správně.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Ty jsi ale statečný chlapec.</a:t>
            </a:r>
          </a:p>
          <a:p>
            <a:pPr marL="0" indent="0">
              <a:buNone/>
            </a:pPr>
            <a:r>
              <a:rPr lang="cs-CZ" sz="2400" dirty="0" smtClean="0"/>
              <a:t>Bylo vidět, že máš u zubaře strach, ale překonal jsi to a nechal sis ošetřit zub.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To bylo úžasné! Ty jsi už úplný virtuos.</a:t>
            </a:r>
          </a:p>
          <a:p>
            <a:pPr marL="0" indent="0">
              <a:buNone/>
            </a:pPr>
            <a:r>
              <a:rPr lang="cs-CZ" sz="2400" dirty="0" smtClean="0"/>
              <a:t>Ta skladba byla zahrána čistě a s citem. Musela jsi tomu věnovat spoustu času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/>
              <a:t>(Kopřiva a kol. , 2008, </a:t>
            </a:r>
            <a:r>
              <a:rPr lang="cs-CZ" sz="2400" dirty="0" smtClean="0"/>
              <a:t>s.173)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9730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</a:t>
            </a:r>
            <a:r>
              <a:rPr lang="cs-CZ" b="1" dirty="0" smtClean="0"/>
              <a:t>cenění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399823"/>
            <a:ext cx="8915400" cy="533964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Podstata je v respektujícím postoji k druhému člověku.</a:t>
            </a:r>
          </a:p>
          <a:p>
            <a:r>
              <a:rPr lang="cs-CZ" sz="2400" dirty="0" smtClean="0"/>
              <a:t>Potřeba uznání patří k našim základním potřebám.</a:t>
            </a:r>
          </a:p>
          <a:p>
            <a:r>
              <a:rPr lang="cs-CZ" sz="2400" dirty="0" smtClean="0"/>
              <a:t>Rovnocenný vztah není záležitostí věku.</a:t>
            </a:r>
          </a:p>
          <a:p>
            <a:r>
              <a:rPr lang="cs-CZ" sz="2400" dirty="0" smtClean="0"/>
              <a:t>Potřebujeme ,aby nám byl dáván najevo respekt.</a:t>
            </a:r>
          </a:p>
          <a:p>
            <a:r>
              <a:rPr lang="cs-CZ" sz="2400" dirty="0" smtClean="0"/>
              <a:t>Nedostatek zpětné vazby je pociťován jako nevyslovená kritika.</a:t>
            </a:r>
          </a:p>
          <a:p>
            <a:r>
              <a:rPr lang="cs-CZ" sz="2400" dirty="0" smtClean="0"/>
              <a:t>Záměrné přehlížení je forma trestu.</a:t>
            </a:r>
          </a:p>
          <a:p>
            <a:r>
              <a:rPr lang="cs-CZ" sz="2400" dirty="0" smtClean="0"/>
              <a:t>Vyjádření uznání potřebují děti více než dospělí.</a:t>
            </a:r>
            <a:endParaRPr lang="cs-CZ" sz="2400" dirty="0"/>
          </a:p>
          <a:p>
            <a:r>
              <a:rPr lang="cs-CZ" sz="2400" dirty="0" smtClean="0"/>
              <a:t>Pro děti jsou ocenění </a:t>
            </a:r>
            <a:r>
              <a:rPr lang="cs-CZ" sz="2400" dirty="0" smtClean="0"/>
              <a:t>významná pro rozvoj sebeúcty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cenění nemá negativní účinky jako pochvala, která posiluje závislost na druhých.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983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</a:t>
            </a:r>
            <a:r>
              <a:rPr lang="cs-CZ" b="1" dirty="0" smtClean="0"/>
              <a:t>cenění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Vyznačuje se popisem, informací</a:t>
            </a:r>
          </a:p>
          <a:p>
            <a:r>
              <a:rPr lang="cs-CZ" sz="2400" dirty="0" smtClean="0"/>
              <a:t>Rovnocenným vztahem</a:t>
            </a:r>
          </a:p>
          <a:p>
            <a:r>
              <a:rPr lang="cs-CZ" sz="2400" dirty="0" smtClean="0"/>
              <a:t>Zájmem o druhého</a:t>
            </a:r>
          </a:p>
          <a:p>
            <a:r>
              <a:rPr lang="cs-CZ" sz="2400" dirty="0" smtClean="0"/>
              <a:t>Tónem hlasu</a:t>
            </a:r>
          </a:p>
          <a:p>
            <a:r>
              <a:rPr lang="cs-CZ" sz="2400" dirty="0" smtClean="0"/>
              <a:t>Mimikou</a:t>
            </a:r>
          </a:p>
          <a:p>
            <a:r>
              <a:rPr lang="cs-CZ" sz="2400" dirty="0" smtClean="0"/>
              <a:t>Neverbální vyjádření – palec nahoru, pokývání hlavou,..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8754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36944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Příklady</a:t>
            </a:r>
            <a:br>
              <a:rPr lang="cs-CZ" sz="4000" b="1" dirty="0" smtClean="0"/>
            </a:br>
            <a:endParaRPr lang="cs-CZ" sz="1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5362" y="1812323"/>
            <a:ext cx="9379250" cy="46543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Paní učitelka Nováková se obrací k Mileně, která právě skočila do řeči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íšovi, a říká: „Ty jsi ale nevychovaná, že takhle skáčeš Ríšovi do řeči!“</a:t>
            </a:r>
          </a:p>
          <a:p>
            <a:pPr marL="0" indent="0">
              <a:buNone/>
            </a:pPr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 Železný se otáčí k Pepíkovi, který právě skočil do řeči Kateřině, a říká: „Když mluvíš, Pepíku, nemohu se soustředit na to, co říká Kateřina.“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endParaRPr lang="cs-CZ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75771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657976"/>
            <a:ext cx="8911687" cy="1280890"/>
          </a:xfrm>
        </p:spPr>
        <p:txBody>
          <a:bodyPr/>
          <a:lstStyle/>
          <a:p>
            <a:r>
              <a:rPr lang="cs-CZ" b="1" dirty="0" smtClean="0"/>
              <a:t>Co byste slyšeli raději?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Neboj, to je lehké, tu násobilku se naučíš snadno! Vždyť jsi taková šikovná holčička.</a:t>
            </a:r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Naučit se dobře násobilku dá docela práci a člověk to nebude umět hned. Ale dá se to zvládnout. Zkusíš to sám, nebo chceš, aby ti někdo dával příklady?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75136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</a:t>
            </a:r>
            <a:r>
              <a:rPr lang="cs-CZ" b="1" dirty="0" smtClean="0"/>
              <a:t>ovzbuzení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Zásadou při povzbuzení je nejprve připustit obtížnost nějaké činnosti nebo učení a pak teprve povzbudit k pokračování.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20321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Časté chyby a rady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0664" y="1748589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Pozor na přívlastky – šikovný, inteligentní, poctivý, …</a:t>
            </a:r>
          </a:p>
          <a:p>
            <a:r>
              <a:rPr lang="cs-CZ" sz="2400" dirty="0" smtClean="0"/>
              <a:t>Škatulkování (nálepkování)</a:t>
            </a:r>
          </a:p>
          <a:p>
            <a:r>
              <a:rPr lang="cs-CZ" sz="2400" dirty="0" smtClean="0"/>
              <a:t>Hovořit k člověku, kterého se to týká</a:t>
            </a:r>
          </a:p>
          <a:p>
            <a:r>
              <a:rPr lang="cs-CZ" sz="2400" dirty="0" smtClean="0"/>
              <a:t>Využití nonverbálních prostředků v komunikaci – pohled, řeč těla</a:t>
            </a:r>
          </a:p>
          <a:p>
            <a:r>
              <a:rPr lang="cs-CZ" sz="2400" dirty="0" smtClean="0"/>
              <a:t>Úspěšná komunikace = oboustranná komunikace (naslouchání žákům)</a:t>
            </a:r>
          </a:p>
          <a:p>
            <a:r>
              <a:rPr lang="cs-CZ" sz="2400" dirty="0" smtClean="0"/>
              <a:t>Reagovat podporujícím způsobem, více oceňovat než chválit</a:t>
            </a:r>
          </a:p>
          <a:p>
            <a:r>
              <a:rPr lang="cs-CZ" sz="2400" dirty="0" smtClean="0"/>
              <a:t>Vyhýbat se destruktivním trestům  </a:t>
            </a:r>
          </a:p>
        </p:txBody>
      </p:sp>
    </p:spTree>
    <p:extLst>
      <p:ext uri="{BB962C8B-B14F-4D97-AF65-F5344CB8AC3E}">
        <p14:creationId xmlns:p14="http://schemas.microsoft.com/office/powerpoint/2010/main" val="12406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je používáme?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Rozšířené, známe z dětství</a:t>
            </a:r>
          </a:p>
          <a:p>
            <a:endParaRPr lang="cs-CZ" sz="2400" dirty="0" smtClean="0"/>
          </a:p>
          <a:p>
            <a:r>
              <a:rPr lang="cs-CZ" sz="2400" dirty="0" smtClean="0"/>
              <a:t>Říkáme je automaticky (naučeno sociálním učením - nápodobou)</a:t>
            </a:r>
          </a:p>
          <a:p>
            <a:endParaRPr lang="cs-CZ" sz="2400" dirty="0" smtClean="0"/>
          </a:p>
          <a:p>
            <a:r>
              <a:rPr lang="cs-CZ" sz="2400" dirty="0" smtClean="0"/>
              <a:t>Ulevujeme si od vlastních emocí</a:t>
            </a:r>
          </a:p>
          <a:p>
            <a:endParaRPr lang="cs-CZ" sz="2400" dirty="0" smtClean="0"/>
          </a:p>
          <a:p>
            <a:r>
              <a:rPr lang="cs-CZ" sz="2400" dirty="0" smtClean="0"/>
              <a:t>Neznáme jiný způsob, jak to říci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15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Proč se tak děje? Aneb jak funguje náš mozek.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Hrozba, nebezpečí – aktivace emočních center</a:t>
            </a:r>
          </a:p>
          <a:p>
            <a:endParaRPr lang="cs-CZ" sz="2400" dirty="0" smtClean="0"/>
          </a:p>
          <a:p>
            <a:r>
              <a:rPr lang="cs-CZ" sz="2400" dirty="0" smtClean="0"/>
              <a:t>Ohrožení mohou být fyzická, ale i psychická</a:t>
            </a:r>
          </a:p>
          <a:p>
            <a:endParaRPr lang="cs-CZ" sz="2400" dirty="0" smtClean="0"/>
          </a:p>
          <a:p>
            <a:r>
              <a:rPr lang="cs-CZ" sz="2400" dirty="0" smtClean="0"/>
              <a:t>Emoční centra reagují rychleji než mozková kůra</a:t>
            </a:r>
          </a:p>
          <a:p>
            <a:endParaRPr lang="cs-CZ" sz="2400" dirty="0" smtClean="0"/>
          </a:p>
          <a:p>
            <a:r>
              <a:rPr lang="cs-CZ" sz="2400" dirty="0" smtClean="0"/>
              <a:t>Emoce blokují schopnost uvažovat, ztrácíme nadhled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50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Osvojení efektivní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Dlouhodobý proces</a:t>
            </a:r>
          </a:p>
          <a:p>
            <a:r>
              <a:rPr lang="cs-CZ" sz="2800" dirty="0" smtClean="0"/>
              <a:t>Vyžaduje znalost, dovednost a „zapálenost“ učitele</a:t>
            </a:r>
          </a:p>
          <a:p>
            <a:r>
              <a:rPr lang="cs-CZ" sz="2800" dirty="0" smtClean="0"/>
              <a:t>Žáci si musí zvyknout na tento způsob komunikace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37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Proč bychom ji měli používat?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Efektivní komunikace naplňuje všechny tři oblasti výchovy, o které se jako učitelé musíme starat:</a:t>
            </a:r>
          </a:p>
          <a:p>
            <a:endParaRPr lang="cs-CZ" sz="2400" dirty="0" smtClean="0"/>
          </a:p>
          <a:p>
            <a:pPr lvl="1"/>
            <a:r>
              <a:rPr lang="cs-CZ" sz="2400" dirty="0" smtClean="0"/>
              <a:t>1. Učit děti důležitým dovednostem a návykům pro život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2. Rozvíjet jejich osobnost</a:t>
            </a:r>
          </a:p>
          <a:p>
            <a:pPr lvl="1"/>
            <a:endParaRPr lang="cs-CZ" sz="2400" dirty="0" smtClean="0"/>
          </a:p>
          <a:p>
            <a:pPr lvl="1"/>
            <a:r>
              <a:rPr lang="cs-CZ" sz="2400" dirty="0" smtClean="0"/>
              <a:t>3. Být současně s dětmi v dobrých vztazích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95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6808"/>
          </a:xfrm>
        </p:spPr>
        <p:txBody>
          <a:bodyPr/>
          <a:lstStyle/>
          <a:p>
            <a:pPr algn="ctr"/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9815" y="1429555"/>
            <a:ext cx="8915400" cy="4417273"/>
          </a:xfrm>
        </p:spPr>
        <p:txBody>
          <a:bodyPr/>
          <a:lstStyle/>
          <a:p>
            <a:r>
              <a:rPr lang="cs-CZ" dirty="0" smtClean="0"/>
              <a:t>KOPŘIVA, </a:t>
            </a:r>
            <a:r>
              <a:rPr lang="cs-CZ" dirty="0" smtClean="0"/>
              <a:t>Pavel a kol. </a:t>
            </a:r>
            <a:r>
              <a:rPr lang="cs-CZ" dirty="0" smtClean="0"/>
              <a:t>Respektovat a být respektován. 3. vyd. Bystřice pod Hostýnem: Spirála, 2008. 286 s.</a:t>
            </a:r>
          </a:p>
          <a:p>
            <a:endParaRPr lang="cs-CZ" dirty="0"/>
          </a:p>
          <a:p>
            <a:r>
              <a:rPr lang="cs-CZ" dirty="0" smtClean="0"/>
              <a:t>CANGELOSI, S. James. Strategie řízení třídy: Jak získat a udržet spolupráci žáků ve výuce.  3. vyd. Praha: Portál, 2000. 289 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991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031695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Jazyk popisný a jazyk hodnotící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07979" y="1820562"/>
            <a:ext cx="8915400" cy="458493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popisném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vyjadřování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vykresluje mluvčí situaci, chování, dosažený výsledek nebo pocit.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sloveso). Je to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přesný popis činnosti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Jazyk </a:t>
            </a:r>
            <a:r>
              <a:rPr lang="cs-C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hodnotící, posuzující zařazuje, klasifikuje. Často hodnotíme vlastnosti žáka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 přídavná jména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jako 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„šikovný“, „pomalý“, „dobrý čtenář“, „dobře vychovaný“, „problémové dítě“, </a:t>
            </a:r>
            <a:r>
              <a:rPr 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poctivý“,inteligentní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“,…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nálepkování.</a:t>
            </a:r>
          </a:p>
        </p:txBody>
      </p:sp>
    </p:spTree>
    <p:extLst>
      <p:ext uri="{BB962C8B-B14F-4D97-AF65-F5344CB8AC3E}">
        <p14:creationId xmlns:p14="http://schemas.microsoft.com/office/powerpoint/2010/main" val="67398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Jazyk </a:t>
            </a:r>
            <a:r>
              <a:rPr lang="cs-CZ" b="1" dirty="0" smtClean="0"/>
              <a:t>popisný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2311" y="2133600"/>
            <a:ext cx="9663289" cy="3777622"/>
          </a:xfrm>
        </p:spPr>
        <p:txBody>
          <a:bodyPr>
            <a:noAutofit/>
          </a:bodyPr>
          <a:lstStyle/>
          <a:p>
            <a:r>
              <a:rPr lang="cs-CZ" sz="2800" dirty="0" smtClean="0"/>
              <a:t>Obsahuje více informací pro žáky, popisuje </a:t>
            </a:r>
          </a:p>
          <a:p>
            <a:r>
              <a:rPr lang="cs-CZ" sz="2800" dirty="0" smtClean="0"/>
              <a:t>Můžeme motivovat žáky, popsat to, co již zvládli</a:t>
            </a:r>
          </a:p>
          <a:p>
            <a:r>
              <a:rPr lang="cs-CZ" sz="2800" dirty="0" smtClean="0"/>
              <a:t>Pro žáky příznivější i pro slabé žáky</a:t>
            </a:r>
          </a:p>
          <a:p>
            <a:r>
              <a:rPr lang="cs-CZ" sz="2800" dirty="0" smtClean="0"/>
              <a:t>Náročné pro učitele (čas, dovednost)</a:t>
            </a:r>
          </a:p>
          <a:p>
            <a:r>
              <a:rPr lang="cs-CZ" sz="2800" dirty="0" smtClean="0"/>
              <a:t>Cílem: popis chování, situace, dosaženého výsledku nebo pocitu</a:t>
            </a:r>
          </a:p>
          <a:p>
            <a:r>
              <a:rPr lang="cs-CZ" sz="2800" dirty="0" smtClean="0"/>
              <a:t>Je možné jej zařadit do sebehodnocení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3329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Jazyk hodnotící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69157" y="2133600"/>
            <a:ext cx="10239022" cy="3777622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Pouze </a:t>
            </a:r>
            <a:r>
              <a:rPr lang="cs-CZ" sz="2800" dirty="0"/>
              <a:t>výsledek, chování nebo úspěch </a:t>
            </a:r>
            <a:r>
              <a:rPr lang="cs-CZ" sz="2800" dirty="0" smtClean="0"/>
              <a:t>klasifikuje, zařazuje, hodnotí</a:t>
            </a:r>
          </a:p>
          <a:p>
            <a:r>
              <a:rPr lang="cs-CZ" sz="2800" dirty="0" smtClean="0"/>
              <a:t>Žáci neví, co dělají dobře, v čem se mají zlepšit</a:t>
            </a:r>
          </a:p>
          <a:p>
            <a:r>
              <a:rPr lang="cs-CZ" sz="2800" dirty="0" smtClean="0"/>
              <a:t>Povrchní hodnocení, které negativně působí na sebepojetí žáka</a:t>
            </a:r>
          </a:p>
          <a:p>
            <a:r>
              <a:rPr lang="cs-CZ" sz="2800" dirty="0" smtClean="0"/>
              <a:t>Nálepkuje</a:t>
            </a:r>
          </a:p>
          <a:p>
            <a:r>
              <a:rPr lang="cs-CZ" sz="2800" dirty="0" smtClean="0"/>
              <a:t>Žák může zakotvit o sobě mylné představy</a:t>
            </a:r>
          </a:p>
          <a:p>
            <a:r>
              <a:rPr lang="cs-CZ" sz="2800" dirty="0" smtClean="0"/>
              <a:t>Hodnotí osobu</a:t>
            </a: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002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Zpětná vazba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13479" y="2122312"/>
            <a:ext cx="8915400" cy="428562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Kdykoli něco děláme  nebo se nějak chováme, má to určité důsledky, potřebujeme </a:t>
            </a:r>
            <a:r>
              <a:rPr lang="cs-CZ" sz="2400" dirty="0" smtClean="0"/>
              <a:t>je znát. Tuto </a:t>
            </a:r>
            <a:r>
              <a:rPr lang="cs-CZ" sz="2400" dirty="0" smtClean="0"/>
              <a:t>informaci nám podá zpětná vazba.</a:t>
            </a:r>
          </a:p>
          <a:p>
            <a:endParaRPr lang="cs-CZ" sz="2400" dirty="0"/>
          </a:p>
          <a:p>
            <a:r>
              <a:rPr lang="cs-CZ" sz="2400" dirty="0" smtClean="0"/>
              <a:t>Zpětná vazba se zaměřuje na činnost nebo chování a nehodnotí osoby, její charakteristikou je věcnost, popis.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4394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Zpětná vazba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68323" y="1546578"/>
            <a:ext cx="8915400" cy="5204178"/>
          </a:xfrm>
        </p:spPr>
        <p:txBody>
          <a:bodyPr>
            <a:noAutofit/>
          </a:bodyPr>
          <a:lstStyle/>
          <a:p>
            <a:r>
              <a:rPr lang="cs-CZ" sz="2400" dirty="0" smtClean="0"/>
              <a:t>Cílem zpětné vazby je informovat druhého, zda je nám jeho chování </a:t>
            </a:r>
            <a:r>
              <a:rPr lang="cs-CZ" sz="2400" dirty="0"/>
              <a:t>příjemné. Cílem je pokus o </a:t>
            </a:r>
            <a:r>
              <a:rPr lang="cs-CZ" sz="2400" b="1" dirty="0"/>
              <a:t>úpravu partnerova </a:t>
            </a:r>
            <a:r>
              <a:rPr lang="cs-CZ" sz="2400" b="1" dirty="0" smtClean="0"/>
              <a:t>chování</a:t>
            </a:r>
            <a:r>
              <a:rPr lang="cs-CZ" sz="2400" dirty="0" smtClean="0"/>
              <a:t>, posílení či oslabení určitého chování. Zpětná vazba má regulační aspiraci (usměrňující záměr).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</a:p>
          <a:p>
            <a:r>
              <a:rPr lang="cs-CZ" sz="2400" b="1" dirty="0" smtClean="0"/>
              <a:t>Pozitivní zpětnou vazbou </a:t>
            </a:r>
            <a:r>
              <a:rPr lang="cs-CZ" sz="2400" dirty="0" smtClean="0"/>
              <a:t>chceme nějaké </a:t>
            </a:r>
            <a:r>
              <a:rPr lang="cs-CZ" sz="2400" b="1" dirty="0" smtClean="0"/>
              <a:t>chování u druhého posílit</a:t>
            </a:r>
            <a:r>
              <a:rPr lang="cs-CZ" sz="2400" dirty="0" smtClean="0"/>
              <a:t>, zpevnit.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 smtClean="0"/>
              <a:t>Negativní zpětnou vazbou </a:t>
            </a:r>
            <a:r>
              <a:rPr lang="cs-CZ" sz="2400" dirty="0" smtClean="0"/>
              <a:t>chceme vždy určité </a:t>
            </a:r>
            <a:r>
              <a:rPr lang="cs-CZ" sz="2400" b="1" dirty="0" smtClean="0"/>
              <a:t>chování potlačit</a:t>
            </a:r>
            <a:r>
              <a:rPr lang="cs-CZ" sz="2400" dirty="0" smtClean="0"/>
              <a:t>, přerušit.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23769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</a:t>
            </a:r>
            <a:r>
              <a:rPr lang="cs-CZ" b="1" dirty="0" smtClean="0"/>
              <a:t>říklady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4578" y="1467556"/>
            <a:ext cx="9450034" cy="5260622"/>
          </a:xfrm>
        </p:spPr>
        <p:txBody>
          <a:bodyPr>
            <a:normAutofit lnSpcReduction="10000"/>
          </a:bodyPr>
          <a:lstStyle/>
          <a:p>
            <a:r>
              <a:rPr lang="cs-CZ" sz="2400" i="1" dirty="0" smtClean="0"/>
              <a:t>Tvá úvaha o přátelství je napsána přehledně, je členěna do odstavců, podle toho, co k sobě patří, myšlenky se neopakují a citáty jsou neotřelé.</a:t>
            </a:r>
          </a:p>
          <a:p>
            <a:pPr marL="0" indent="0">
              <a:buNone/>
            </a:pPr>
            <a:r>
              <a:rPr lang="cs-CZ" sz="2400" b="1" dirty="0" smtClean="0"/>
              <a:t>Pozitivní zpětná vazba </a:t>
            </a:r>
            <a:r>
              <a:rPr lang="cs-CZ" sz="2400" dirty="0" smtClean="0"/>
              <a:t>– hovoří se o výsledku (úvaha o přátelství), uvádí se řada objektivních údajů.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i="1" dirty="0" smtClean="0"/>
              <a:t>Ty jsi opravdu literárně nadaný, napsal jsi to moc krásně, tu úvahu o přátelství pošleme do soutěže.</a:t>
            </a:r>
          </a:p>
          <a:p>
            <a:pPr marL="0" indent="0">
              <a:buNone/>
            </a:pPr>
            <a:r>
              <a:rPr lang="cs-CZ" sz="2400" b="1" dirty="0" smtClean="0"/>
              <a:t>Pochvala</a:t>
            </a:r>
            <a:r>
              <a:rPr lang="cs-CZ" sz="2400" dirty="0" smtClean="0"/>
              <a:t> – pozitivní hodnocení, hodnocení osoby,  trvalé kvality (nadání), málo konkrétních </a:t>
            </a:r>
            <a:r>
              <a:rPr lang="cs-CZ" sz="2400" dirty="0"/>
              <a:t>i</a:t>
            </a:r>
            <a:r>
              <a:rPr lang="cs-CZ" sz="2400" dirty="0" smtClean="0"/>
              <a:t>nformací o tom, co je dobré, nadřazenost chválícího, rozhodování za druhé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1400" dirty="0" smtClean="0"/>
              <a:t>(Kopřiva a kol. , 2008, s.172)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24795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85244" y="1433689"/>
            <a:ext cx="9832623" cy="5260622"/>
          </a:xfrm>
        </p:spPr>
        <p:txBody>
          <a:bodyPr>
            <a:noAutofit/>
          </a:bodyPr>
          <a:lstStyle/>
          <a:p>
            <a:r>
              <a:rPr lang="cs-CZ" sz="2400" i="1" dirty="0" smtClean="0"/>
              <a:t>Tvá úvaha o přátelství je napsána dost nepřehledně, myšlenky na sebe nenavazují, některé zůstávají nedokončené. </a:t>
            </a:r>
          </a:p>
          <a:p>
            <a:pPr marL="0" indent="0">
              <a:buNone/>
            </a:pPr>
            <a:r>
              <a:rPr lang="cs-CZ" sz="2400" b="1" dirty="0" smtClean="0"/>
              <a:t>Negativní zpětná vazba </a:t>
            </a:r>
            <a:r>
              <a:rPr lang="cs-CZ" sz="2400" dirty="0" smtClean="0"/>
              <a:t>- popis slohové práce, není zde hodnocení osoby.</a:t>
            </a:r>
            <a:endParaRPr lang="cs-CZ" sz="2400" dirty="0"/>
          </a:p>
          <a:p>
            <a:r>
              <a:rPr lang="cs-CZ" sz="2400" i="1" dirty="0" smtClean="0"/>
              <a:t>Ty se snad nikdy nenaučíš napsat ani obyčejnou úvahu. Je to fakt slátanina, jak s v tom má člověk vyznat, je to hop sem, hop tam. </a:t>
            </a:r>
          </a:p>
          <a:p>
            <a:pPr marL="0" indent="0">
              <a:buNone/>
            </a:pPr>
            <a:r>
              <a:rPr lang="cs-CZ" sz="2400" b="1" dirty="0" smtClean="0"/>
              <a:t>Kritika </a:t>
            </a:r>
            <a:r>
              <a:rPr lang="cs-CZ" sz="2400" dirty="0" smtClean="0"/>
              <a:t>– negativní hodnocení, základem je hodnocení </a:t>
            </a:r>
            <a:r>
              <a:rPr lang="cs-CZ" sz="2400" dirty="0"/>
              <a:t>o</a:t>
            </a:r>
            <a:r>
              <a:rPr lang="cs-CZ" sz="2400" dirty="0" smtClean="0"/>
              <a:t>soby, vyjádření se týkají trvalejších charakteristik (neschopnost naučit se psát úvahy). Kritizující se staví do nadřazené pozice, neposkytuje žádné informace co a jak zlepšit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(Kopřiva </a:t>
            </a:r>
            <a:r>
              <a:rPr lang="cs-CZ" sz="2400" dirty="0"/>
              <a:t>a kol. , 2008, s.172)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083529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487</TotalTime>
  <Words>1600</Words>
  <Application>Microsoft Office PowerPoint</Application>
  <PresentationFormat>Širokoúhlá obrazovka</PresentationFormat>
  <Paragraphs>171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Century Gothic</vt:lpstr>
      <vt:lpstr>Times New Roman</vt:lpstr>
      <vt:lpstr>Wingdings 3</vt:lpstr>
      <vt:lpstr>Stébla</vt:lpstr>
      <vt:lpstr>Komunikace a   zpětná vazba</vt:lpstr>
      <vt:lpstr>Příklady </vt:lpstr>
      <vt:lpstr>Jazyk popisný a jazyk hodnotící</vt:lpstr>
      <vt:lpstr>Jazyk popisný </vt:lpstr>
      <vt:lpstr>Jazyk hodnotící</vt:lpstr>
      <vt:lpstr>Zpětná vazba</vt:lpstr>
      <vt:lpstr>Zpětná vazba</vt:lpstr>
      <vt:lpstr>Příklady</vt:lpstr>
      <vt:lpstr>Příklady</vt:lpstr>
      <vt:lpstr>Příklady zpětné vazby</vt:lpstr>
      <vt:lpstr>Příklady </vt:lpstr>
      <vt:lpstr>Zpětná vazba</vt:lpstr>
      <vt:lpstr>Účinná zpětná vazba</vt:lpstr>
      <vt:lpstr>Účinná zpětná vazba</vt:lpstr>
      <vt:lpstr>Zpětná vazba účinná </vt:lpstr>
      <vt:lpstr>Diskuse</vt:lpstr>
      <vt:lpstr>Pochvala x ocenění</vt:lpstr>
      <vt:lpstr>Ocenění</vt:lpstr>
      <vt:lpstr>Ocenění</vt:lpstr>
      <vt:lpstr>Co byste slyšeli raději? </vt:lpstr>
      <vt:lpstr>Povzbuzení</vt:lpstr>
      <vt:lpstr>Časté chyby a rady </vt:lpstr>
      <vt:lpstr>Proč je používáme?</vt:lpstr>
      <vt:lpstr>Proč se tak děje? Aneb jak funguje náš mozek.</vt:lpstr>
      <vt:lpstr>Osvojení efektivní komunikace</vt:lpstr>
      <vt:lpstr> Proč bychom ji měli používat?</vt:lpstr>
      <vt:lpstr>Použitá literatura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Popisná zpětná vazba</dc:title>
  <dc:creator>Iva Žaloudíová</dc:creator>
  <cp:lastModifiedBy>Zaloudikova</cp:lastModifiedBy>
  <cp:revision>57</cp:revision>
  <dcterms:created xsi:type="dcterms:W3CDTF">2014-11-27T09:01:17Z</dcterms:created>
  <dcterms:modified xsi:type="dcterms:W3CDTF">2021-04-22T19:31:52Z</dcterms:modified>
</cp:coreProperties>
</file>