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59" r:id="rId4"/>
    <p:sldId id="268" r:id="rId5"/>
    <p:sldId id="257" r:id="rId6"/>
    <p:sldId id="258" r:id="rId7"/>
    <p:sldId id="263" r:id="rId8"/>
    <p:sldId id="269" r:id="rId9"/>
    <p:sldId id="264" r:id="rId10"/>
    <p:sldId id="270" r:id="rId11"/>
    <p:sldId id="272" r:id="rId12"/>
    <p:sldId id="271" r:id="rId13"/>
    <p:sldId id="273" r:id="rId14"/>
    <p:sldId id="266" r:id="rId15"/>
    <p:sldId id="274" r:id="rId16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 výuka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1. seminář KS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800724"/>
            <a:ext cx="11361600" cy="698497"/>
          </a:xfrm>
        </p:spPr>
        <p:txBody>
          <a:bodyPr/>
          <a:lstStyle/>
          <a:p>
            <a:r>
              <a:rPr lang="cs-CZ" dirty="0"/>
              <a:t>Mgr. Petra Vystrčilová,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25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 výuka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Poject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teaching</a:t>
            </a:r>
            <a:endParaRPr lang="cs-CZ" dirty="0"/>
          </a:p>
          <a:p>
            <a:r>
              <a:rPr lang="cs-CZ" dirty="0"/>
              <a:t>Project –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learning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Projektová výuka je definována jako výuka založená na projektové metodě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928" y="330528"/>
            <a:ext cx="4139543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projektové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Rovnoměrné formování osobnosti žáka</a:t>
            </a:r>
          </a:p>
          <a:p>
            <a:r>
              <a:rPr lang="cs-CZ" dirty="0"/>
              <a:t>Vede k samostatnosti, tvořivosti a aktivitě žáka</a:t>
            </a:r>
          </a:p>
          <a:p>
            <a:r>
              <a:rPr lang="cs-CZ" dirty="0"/>
              <a:t>Učitel by měl určit, jaký cíl projekt splňuje a jaké přínosy projekt bude mít v rovině dovedností, vědomostí a postojů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563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394270"/>
          </a:xfrm>
        </p:spPr>
        <p:txBody>
          <a:bodyPr/>
          <a:lstStyle/>
          <a:p>
            <a:r>
              <a:rPr lang="cs-CZ" b="1" dirty="0"/>
              <a:t>Tradiční vyučování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>
          <a:xfrm>
            <a:off x="6251278" y="1231045"/>
            <a:ext cx="5220000" cy="399756"/>
          </a:xfrm>
        </p:spPr>
        <p:txBody>
          <a:bodyPr/>
          <a:lstStyle/>
          <a:p>
            <a:r>
              <a:rPr lang="cs-CZ" b="1" dirty="0"/>
              <a:t>Projektové vyučování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vybírá téma</a:t>
            </a:r>
          </a:p>
          <a:p>
            <a:endParaRPr lang="cs-CZ" dirty="0"/>
          </a:p>
          <a:p>
            <a:r>
              <a:rPr lang="cs-CZ" dirty="0"/>
              <a:t>Učitel dodává materiál, informační zdroj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/>
              <a:t>Žák volí téma</a:t>
            </a:r>
          </a:p>
          <a:p>
            <a:endParaRPr lang="cs-CZ" dirty="0"/>
          </a:p>
          <a:p>
            <a:r>
              <a:rPr lang="cs-CZ" dirty="0"/>
              <a:t>Žáci vyhledávají sami materiál, 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2544479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učitele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61802"/>
            <a:ext cx="10753200" cy="4139998"/>
          </a:xfrm>
        </p:spPr>
        <p:txBody>
          <a:bodyPr/>
          <a:lstStyle/>
          <a:p>
            <a:r>
              <a:rPr lang="cs-CZ" dirty="0"/>
              <a:t>učitel jako rádce, pomocník, průvodce, nezúčastněný pozorovatel, moderátor, podněcovatel, konzultant</a:t>
            </a:r>
          </a:p>
          <a:p>
            <a:r>
              <a:rPr lang="cs-CZ" dirty="0">
                <a:latin typeface="Helvetica Neue"/>
              </a:rPr>
              <a:t>věnovat pozornost utváření vhodného klimatu třídy, které je nezbytnou podmínkou úspěšné realizace projektu.</a:t>
            </a:r>
            <a:endParaRPr lang="cs-CZ" dirty="0"/>
          </a:p>
          <a:p>
            <a:r>
              <a:rPr lang="cs-CZ" b="1" dirty="0"/>
              <a:t>širší prostor pro pedagogickou komunikaci</a:t>
            </a:r>
          </a:p>
          <a:p>
            <a:pPr lvl="1"/>
            <a:r>
              <a:rPr lang="cs-CZ" dirty="0"/>
              <a:t>Nejen na sdělování faktů, poznatků, předávání informací a hodnocení, ale soustředí se rovněž na komunikování emocí, postojů, hodnot,  potřeb, zájmů a představ mezi účastníky výchovně vzdělávacího procesu, což umožní pedagogovi i žákovi poznávat nejen to, CO dítě/žák umí, co ví, ale </a:t>
            </a:r>
            <a:r>
              <a:rPr lang="cs-CZ" b="1" dirty="0"/>
              <a:t>JAK vnímá, JAK se učí, JAK smýšlí, JAK pojímá učivo atd., ale také JAK co sděluje.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00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Termín </a:t>
            </a:r>
            <a:r>
              <a:rPr lang="cs-CZ" sz="1800" b="1" dirty="0">
                <a:hlinkClick r:id="rId2" tooltip="Slovník_pojmů: projekt"/>
              </a:rPr>
              <a:t>projekt</a:t>
            </a:r>
            <a:r>
              <a:rPr lang="cs-CZ" sz="1800" dirty="0"/>
              <a:t> se vyskytuje všude kolem nás. Čteme o něm v denním tisku, odborných publikacích, o projektech slyšíme ve sdělovacích prostředcích, a to v souvislosti s ekonomikou, politikou, vzděláváním, řízením podniků, rozvojem institucí, výzkumem, transformací, </a:t>
            </a:r>
            <a:r>
              <a:rPr lang="cs-CZ" sz="1800" dirty="0" err="1"/>
              <a:t>kurikulárními</a:t>
            </a:r>
            <a:r>
              <a:rPr lang="cs-CZ" sz="1800" dirty="0"/>
              <a:t> dokumenty apod. O projektech se hovoří také často v souvislosti se </a:t>
            </a:r>
            <a:r>
              <a:rPr lang="cs-CZ" sz="1800" b="1" dirty="0"/>
              <a:t>vzděláváním</a:t>
            </a:r>
            <a:r>
              <a:rPr lang="cs-CZ" sz="1800" dirty="0"/>
              <a:t>, se školami a jejich edukačním procesem. Čteme o nich ve školních vzdělávacích programech, jejich prostřednictvím realizujeme průřezová témata a cíle výchovně vzdělávacího procesu. Když však o nich začneme diskutovat, nebo se začteme do ukázek výukových projektů v různých publikacích, časopisech či na internetových stránkách, zjistíme, že projekty mají různou podobu, že jejich pojetí je značně odlišné. Pojďme si to vyzkoušet a společně hledat odpověď na otázku, co to tedy výukový </a:t>
            </a:r>
            <a:r>
              <a:rPr lang="cs-CZ" sz="1800" dirty="0">
                <a:hlinkClick r:id="rId2" tooltip="Slovník_pojmů: projekt"/>
              </a:rPr>
              <a:t>projekt</a:t>
            </a:r>
            <a:r>
              <a:rPr lang="cs-CZ" sz="1800" dirty="0"/>
              <a:t> je.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</p:spTree>
    <p:extLst>
      <p:ext uri="{BB962C8B-B14F-4D97-AF65-F5344CB8AC3E}">
        <p14:creationId xmlns:p14="http://schemas.microsoft.com/office/powerpoint/2010/main" val="1279820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dvojicích projděte oba texty a odpovězte na otázky</a:t>
            </a:r>
          </a:p>
          <a:p>
            <a:endParaRPr lang="cs-CZ" dirty="0"/>
          </a:p>
          <a:p>
            <a:r>
              <a:rPr lang="cs-CZ" dirty="0"/>
              <a:t>Společně si je zodpovíme</a:t>
            </a:r>
          </a:p>
        </p:txBody>
      </p:sp>
    </p:spTree>
    <p:extLst>
      <p:ext uri="{BB962C8B-B14F-4D97-AF65-F5344CB8AC3E}">
        <p14:creationId xmlns:p14="http://schemas.microsoft.com/office/powerpoint/2010/main" val="91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zápočtu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297720"/>
            <a:ext cx="10753200" cy="4139998"/>
          </a:xfrm>
        </p:spPr>
        <p:txBody>
          <a:bodyPr/>
          <a:lstStyle/>
          <a:p>
            <a:r>
              <a:rPr lang="cs-CZ" dirty="0"/>
              <a:t>Účast alespoň ve dvou seminářích</a:t>
            </a:r>
          </a:p>
          <a:p>
            <a:r>
              <a:rPr lang="cs-CZ" dirty="0"/>
              <a:t>Projekt / integrovaná tematická výuka </a:t>
            </a:r>
          </a:p>
          <a:p>
            <a:pPr lvl="1"/>
            <a:r>
              <a:rPr lang="cs-CZ" dirty="0"/>
              <a:t>Realizace na souvislé praxi 2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Samostatně/ve dvojicích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Písemné zpracování projektu dle zadání ze semináře, deadline14.5.2021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Vzájemné hodnocení, </a:t>
            </a:r>
            <a:r>
              <a:rPr lang="cs-CZ" dirty="0" err="1"/>
              <a:t>deadline</a:t>
            </a:r>
            <a:r>
              <a:rPr lang="cs-CZ" dirty="0"/>
              <a:t> 23.5.2021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Délka alespoň 2 vyučovací hodiny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Reflexe projektu na posledním semináři</a:t>
            </a:r>
          </a:p>
        </p:txBody>
      </p:sp>
    </p:spTree>
    <p:extLst>
      <p:ext uri="{BB962C8B-B14F-4D97-AF65-F5344CB8AC3E}">
        <p14:creationId xmlns:p14="http://schemas.microsoft.com/office/powerpoint/2010/main" val="321791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Setkali jste se už s projektem během vaší praxe?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5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projektové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Úkol ve skupinách:</a:t>
            </a:r>
          </a:p>
          <a:p>
            <a:pPr lvl="1"/>
            <a:r>
              <a:rPr lang="cs-CZ" dirty="0"/>
              <a:t>Rozdělte si čtení historie PV</a:t>
            </a:r>
          </a:p>
          <a:p>
            <a:pPr lvl="1"/>
            <a:r>
              <a:rPr lang="cs-CZ" dirty="0"/>
              <a:t>Nachystejte ve skupině přehled historie PV na</a:t>
            </a:r>
          </a:p>
          <a:p>
            <a:pPr lvl="1"/>
            <a:r>
              <a:rPr lang="cs-CZ" dirty="0"/>
              <a:t>Zhruba 40 minut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Prezentace jednotlivých přehledů</a:t>
            </a:r>
          </a:p>
        </p:txBody>
      </p:sp>
    </p:spTree>
    <p:extLst>
      <p:ext uri="{BB962C8B-B14F-4D97-AF65-F5344CB8AC3E}">
        <p14:creationId xmlns:p14="http://schemas.microsoft.com/office/powerpoint/2010/main" val="99681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PV na 1. stupni ZŠ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RVP ZV – od 1. 9. 2007</a:t>
            </a:r>
          </a:p>
          <a:p>
            <a:r>
              <a:rPr lang="cs-CZ" sz="2400" dirty="0"/>
              <a:t>Nové strategie výchovy i vzdělávání</a:t>
            </a:r>
          </a:p>
          <a:p>
            <a:r>
              <a:rPr lang="cs-CZ" sz="2400" dirty="0"/>
              <a:t>Individualizace, diferenciace, různé metody a formy práce, volitelné předměty, disponibilní hodiny, hodnocení a sebehodnocení, jiná profesní příprava studentů v rámci pregraduální přípravy</a:t>
            </a:r>
          </a:p>
          <a:p>
            <a:r>
              <a:rPr lang="cs-CZ" sz="2400" dirty="0"/>
              <a:t>přirozená podpora zvídavosti a aktivity žáků, což je zdroj pro učení</a:t>
            </a:r>
          </a:p>
        </p:txBody>
      </p:sp>
    </p:spTree>
    <p:extLst>
      <p:ext uri="{BB962C8B-B14F-4D97-AF65-F5344CB8AC3E}">
        <p14:creationId xmlns:p14="http://schemas.microsoft.com/office/powerpoint/2010/main" val="265015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Aspekty ovlivňující potřebu PV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Orientace na metody výuky, které se jeví jako nové, ale mají své opodstatnění již v minulosti, především v zahraničí – John </a:t>
            </a:r>
            <a:r>
              <a:rPr lang="cs-CZ" sz="2400" dirty="0" err="1"/>
              <a:t>Dewey</a:t>
            </a:r>
            <a:r>
              <a:rPr lang="cs-CZ" sz="2400" dirty="0"/>
              <a:t> a William </a:t>
            </a:r>
            <a:r>
              <a:rPr lang="cs-CZ" sz="2400" dirty="0" err="1"/>
              <a:t>Kilpatrick</a:t>
            </a:r>
            <a:r>
              <a:rPr lang="cs-CZ" sz="2400" dirty="0"/>
              <a:t> (počátek 20. století, USA)</a:t>
            </a:r>
          </a:p>
          <a:p>
            <a:r>
              <a:rPr lang="cs-CZ" sz="2400" dirty="0"/>
              <a:t>Zavádění komplexních metod, které rozvíjí KK žáků, ovlivňují organizaci výuky, její hodnocení a pracovní atmosféru ve třídě (dlouhodobě také klima třídy)</a:t>
            </a:r>
          </a:p>
          <a:p>
            <a:r>
              <a:rPr lang="cs-CZ" sz="2400" dirty="0"/>
              <a:t>Orientace na metody, v nichž se mění role učitele a je uplatňován osobnostně rozvíjející a interaktivní model výuky</a:t>
            </a:r>
          </a:p>
        </p:txBody>
      </p:sp>
    </p:spTree>
    <p:extLst>
      <p:ext uri="{BB962C8B-B14F-4D97-AF65-F5344CB8AC3E}">
        <p14:creationId xmlns:p14="http://schemas.microsoft.com/office/powerpoint/2010/main" val="122957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Komplexní, reálný a smysluplný </a:t>
            </a:r>
            <a:r>
              <a:rPr lang="cs-CZ" dirty="0"/>
              <a:t>problém, téma, úkol</a:t>
            </a:r>
          </a:p>
          <a:p>
            <a:r>
              <a:rPr lang="cs-CZ" dirty="0"/>
              <a:t>žák se s ním ztotožňuje a přebírá za něj </a:t>
            </a:r>
            <a:r>
              <a:rPr lang="cs-CZ" b="1" dirty="0"/>
              <a:t>zodpovědnost</a:t>
            </a:r>
          </a:p>
          <a:p>
            <a:r>
              <a:rPr lang="cs-CZ" dirty="0"/>
              <a:t>Žák při řešení projektu nabývá </a:t>
            </a:r>
            <a:r>
              <a:rPr lang="cs-CZ" b="1" dirty="0"/>
              <a:t>teoretické</a:t>
            </a:r>
            <a:r>
              <a:rPr lang="cs-CZ" dirty="0"/>
              <a:t> vědomosti i </a:t>
            </a:r>
            <a:r>
              <a:rPr lang="cs-CZ" b="1" dirty="0"/>
              <a:t>praktické</a:t>
            </a:r>
            <a:r>
              <a:rPr lang="cs-CZ" dirty="0"/>
              <a:t> zkušenosti</a:t>
            </a:r>
          </a:p>
          <a:p>
            <a:r>
              <a:rPr lang="cs-CZ" dirty="0"/>
              <a:t>kombinace znalostí a dovedností z </a:t>
            </a:r>
            <a:r>
              <a:rPr lang="cs-CZ" b="1" dirty="0"/>
              <a:t>různých oborů</a:t>
            </a:r>
            <a:r>
              <a:rPr lang="cs-CZ" dirty="0"/>
              <a:t>, oblastí</a:t>
            </a:r>
          </a:p>
          <a:p>
            <a:r>
              <a:rPr lang="cs-CZ" dirty="0"/>
              <a:t>Výsledkem je konkrétní </a:t>
            </a:r>
            <a:r>
              <a:rPr lang="cs-CZ" b="1" dirty="0"/>
              <a:t>výstup, produkt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primární pedagogiky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</a:t>
            </a:r>
          </a:p>
        </p:txBody>
      </p:sp>
    </p:spTree>
    <p:extLst>
      <p:ext uri="{BB962C8B-B14F-4D97-AF65-F5344CB8AC3E}">
        <p14:creationId xmlns:p14="http://schemas.microsoft.com/office/powerpoint/2010/main" val="70631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dirty="0"/>
              <a:t>Žák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Projekt</a:t>
            </a:r>
          </a:p>
          <a:p>
            <a:endParaRPr lang="cs-CZ" dirty="0"/>
          </a:p>
          <a:p>
            <a:r>
              <a:rPr lang="cs-CZ" dirty="0"/>
              <a:t>Učitel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projektu dle Henry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/>
              <a:t>1) vybírá téma projektu</a:t>
            </a:r>
          </a:p>
          <a:p>
            <a:r>
              <a:rPr lang="cs-CZ" dirty="0"/>
              <a:t>2) vyhledává vlastní zdroje materiálu</a:t>
            </a:r>
          </a:p>
          <a:p>
            <a:r>
              <a:rPr lang="cs-CZ" dirty="0"/>
              <a:t>3) prezentuje závěrečný výsledek-produkt</a:t>
            </a:r>
          </a:p>
          <a:p>
            <a:r>
              <a:rPr lang="cs-CZ" dirty="0"/>
              <a:t>4) vede svou práci samostatně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5) má rozsáhlejší podobu, trvá delší dobu</a:t>
            </a:r>
          </a:p>
          <a:p>
            <a:endParaRPr lang="cs-CZ" dirty="0"/>
          </a:p>
          <a:p>
            <a:r>
              <a:rPr lang="cs-CZ" dirty="0"/>
              <a:t>6) přijímá roli poradce</a:t>
            </a:r>
          </a:p>
        </p:txBody>
      </p:sp>
    </p:spTree>
    <p:extLst>
      <p:ext uri="{BB962C8B-B14F-4D97-AF65-F5344CB8AC3E}">
        <p14:creationId xmlns:p14="http://schemas.microsoft.com/office/powerpoint/2010/main" val="66718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Uspořádaný systém </a:t>
            </a:r>
            <a:r>
              <a:rPr lang="cs-CZ" b="1" dirty="0"/>
              <a:t>činností učitele a žák</a:t>
            </a:r>
            <a:r>
              <a:rPr lang="cs-CZ" dirty="0"/>
              <a:t>ů, v němž dominantní roli mají </a:t>
            </a:r>
            <a:r>
              <a:rPr lang="cs-CZ" b="1" dirty="0"/>
              <a:t>učební aktivity žáků </a:t>
            </a:r>
            <a:r>
              <a:rPr lang="cs-CZ" dirty="0"/>
              <a:t>a podporující roli poradenské činnosti učitele, které společně směřují </a:t>
            </a:r>
            <a:r>
              <a:rPr lang="cs-CZ" b="1" dirty="0"/>
              <a:t>k naplnění cílů a smyslu</a:t>
            </a:r>
            <a:r>
              <a:rPr lang="cs-CZ" dirty="0"/>
              <a:t> projektu. </a:t>
            </a:r>
          </a:p>
          <a:p>
            <a:r>
              <a:rPr lang="cs-CZ" b="1" dirty="0"/>
              <a:t>Komplexnost činností </a:t>
            </a:r>
            <a:r>
              <a:rPr lang="cs-CZ" dirty="0"/>
              <a:t>vyžaduje využití různých dílčích metod výuky a různých forem práce.</a:t>
            </a:r>
          </a:p>
          <a:p>
            <a:r>
              <a:rPr lang="cs-CZ" sz="1800" dirty="0"/>
              <a:t>Např. Maňák, Václavík, Průcha aj.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Katedra primární pedagogiky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 metoda</a:t>
            </a:r>
          </a:p>
        </p:txBody>
      </p:sp>
    </p:spTree>
    <p:extLst>
      <p:ext uri="{BB962C8B-B14F-4D97-AF65-F5344CB8AC3E}">
        <p14:creationId xmlns:p14="http://schemas.microsoft.com/office/powerpoint/2010/main" val="6547254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79171830-63E2-4163-B910-50EA151257B6}" vid="{3CC8C43A-C591-4FED-B8D0-8598EC5EEC3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551</TotalTime>
  <Words>801</Words>
  <Application>Microsoft Office PowerPoint</Application>
  <PresentationFormat>Širokoúhlá obrazovka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Helvetica Neue</vt:lpstr>
      <vt:lpstr>Tahoma</vt:lpstr>
      <vt:lpstr>Wingdings</vt:lpstr>
      <vt:lpstr>Prezentace_MU_CZ</vt:lpstr>
      <vt:lpstr>Projektová výuka  1. seminář KS</vt:lpstr>
      <vt:lpstr>Požadavky k zápočtu</vt:lpstr>
      <vt:lpstr>Prezentace aplikace PowerPoint</vt:lpstr>
      <vt:lpstr>Historie projektové výuky</vt:lpstr>
      <vt:lpstr>Důvody pro PV na 1. stupni ZŠ</vt:lpstr>
      <vt:lpstr>Aspekty ovlivňující potřebu PV</vt:lpstr>
      <vt:lpstr>Projekt</vt:lpstr>
      <vt:lpstr>Definice projektu dle Henry</vt:lpstr>
      <vt:lpstr>Projektová metoda</vt:lpstr>
      <vt:lpstr>Projektová výuka</vt:lpstr>
      <vt:lpstr>Cíle projektové výuky</vt:lpstr>
      <vt:lpstr>Prezentace aplikace PowerPoint</vt:lpstr>
      <vt:lpstr>Role učitele</vt:lpstr>
      <vt:lpstr>úkol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 výuka  1. seminář</dc:title>
  <dc:creator>Vystrcilova</dc:creator>
  <cp:lastModifiedBy>Petra Vystrčilová</cp:lastModifiedBy>
  <cp:revision>35</cp:revision>
  <cp:lastPrinted>2019-02-25T15:08:47Z</cp:lastPrinted>
  <dcterms:created xsi:type="dcterms:W3CDTF">2019-02-04T10:54:18Z</dcterms:created>
  <dcterms:modified xsi:type="dcterms:W3CDTF">2021-03-05T07:59:57Z</dcterms:modified>
</cp:coreProperties>
</file>