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3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014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179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201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35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13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01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59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31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71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24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74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3438C31-0AB5-4F97-8F85-175D707645AB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9054BB-F77B-47E1-9810-FBA4480ADC8E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48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mod/glossary/showentry.php?eid=53406&amp;displayformat=dictionary" TargetMode="External"/><Relationship Id="rId2" Type="http://schemas.openxmlformats.org/officeDocument/2006/relationships/hyperlink" Target="http://moodlinka.ics.muni.cz/mod/glossary/showentry.php?eid=52947&amp;displayformat=dictionar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mod/glossary/showentry.php?eid=53406&amp;displayformat=dictionary" TargetMode="External"/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oodlinka.ics.muni.cz/mod/glossary/showentry.php?eid=52947&amp;displayformat=dictionar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oodlinka.ics.muni.cz/mod/glossary/showentry.php?eid=52943&amp;displayformat=dictionar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21D78-1F66-41D9-91E9-430B2CF1D7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Plánování, realizace a hodnocení projektu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EE9B77-5DAD-4624-AF8B-7C331B095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4. seminář</a:t>
            </a:r>
          </a:p>
          <a:p>
            <a:r>
              <a:rPr lang="cs-CZ" dirty="0"/>
              <a:t>Mgr. Petra Vystrčilová, Ph.D.</a:t>
            </a:r>
          </a:p>
          <a:p>
            <a:r>
              <a:rPr lang="cs-CZ" dirty="0"/>
              <a:t>Katedra primární pedagogiky</a:t>
            </a:r>
          </a:p>
        </p:txBody>
      </p:sp>
    </p:spTree>
    <p:extLst>
      <p:ext uri="{BB962C8B-B14F-4D97-AF65-F5344CB8AC3E}">
        <p14:creationId xmlns:p14="http://schemas.microsoft.com/office/powerpoint/2010/main" val="1021318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A7A75-FF55-4224-8E3C-D4E33944A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FD96AF-685B-4143-B9FB-B0ED492B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• Již víme, jaký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budeme realizovat (</a:t>
            </a:r>
            <a:r>
              <a:rPr lang="cs-CZ" b="1" dirty="0"/>
              <a:t>Co</a:t>
            </a:r>
            <a:r>
              <a:rPr lang="cs-CZ" dirty="0"/>
              <a:t> budeme dělat)</a:t>
            </a:r>
          </a:p>
          <a:p>
            <a:r>
              <a:rPr lang="cs-CZ" dirty="0"/>
              <a:t>Nyní nás tedy čeká odpovědět společně s dětmi na další základní otázky:</a:t>
            </a:r>
          </a:p>
          <a:p>
            <a:r>
              <a:rPr lang="cs-CZ" dirty="0"/>
              <a:t>• </a:t>
            </a:r>
            <a:r>
              <a:rPr lang="cs-CZ" b="1" dirty="0"/>
              <a:t>Jak</a:t>
            </a:r>
            <a:r>
              <a:rPr lang="cs-CZ" dirty="0"/>
              <a:t> to budeme dělat?</a:t>
            </a:r>
          </a:p>
          <a:p>
            <a:r>
              <a:rPr lang="cs-CZ" dirty="0"/>
              <a:t>• </a:t>
            </a:r>
            <a:r>
              <a:rPr lang="cs-CZ" b="1" dirty="0"/>
              <a:t>Kdo</a:t>
            </a:r>
            <a:r>
              <a:rPr lang="cs-CZ" dirty="0"/>
              <a:t> to udělá?</a:t>
            </a:r>
          </a:p>
          <a:p>
            <a:r>
              <a:rPr lang="cs-CZ" dirty="0"/>
              <a:t>• </a:t>
            </a:r>
            <a:r>
              <a:rPr lang="cs-CZ" b="1" dirty="0"/>
              <a:t>Kdy</a:t>
            </a:r>
            <a:r>
              <a:rPr lang="cs-CZ" dirty="0"/>
              <a:t> to budeme dělat?</a:t>
            </a:r>
          </a:p>
          <a:p>
            <a:r>
              <a:rPr lang="cs-CZ" dirty="0"/>
              <a:t>• </a:t>
            </a:r>
            <a:r>
              <a:rPr lang="cs-CZ" b="1" dirty="0"/>
              <a:t>Kde</a:t>
            </a:r>
            <a:r>
              <a:rPr lang="cs-CZ" dirty="0"/>
              <a:t> to budeme dělat?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2579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5E6606-0AB8-490E-A4C0-B04CBC84A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to udělá aneb vymezení účastníků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17CD97-BDE5-4ABD-AAE6-61F2DEEB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plánování jednotlivých činností je nezbytné, aby se žáci domluvili, kdo všechno se projektu účastní, ať již aktivně či pasivně. Kdo se bude na realizaci projektu podílet; jak se o úkoly spolužáci podělí, kdo za co převezme zodpovědnost, koho pozvou, koho požádají o pomoc…</a:t>
            </a:r>
          </a:p>
          <a:p>
            <a:endParaRPr lang="cs-CZ" dirty="0"/>
          </a:p>
          <a:p>
            <a:r>
              <a:rPr lang="cs-CZ" dirty="0"/>
              <a:t>Těmito informacemi doplňují rozpracovaný plán projektu. Žáci se většinou začnou hlásit k úkolům sami, mnohdy tak přirozeně vznikají skupiny, které se podílejí na určitých činnostech a přirozeně se rozvíjí kooperativní výuka</a:t>
            </a:r>
          </a:p>
        </p:txBody>
      </p:sp>
    </p:spTree>
    <p:extLst>
      <p:ext uri="{BB962C8B-B14F-4D97-AF65-F5344CB8AC3E}">
        <p14:creationId xmlns:p14="http://schemas.microsoft.com/office/powerpoint/2010/main" val="2856612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EFE64-8D54-46B5-9990-A150A7BBF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to budeme dělat aneb zpracovat časové rozvržení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4005B1-4824-4C6D-8AFA-689FA431C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této fázi je třeba udělat si s žáky představu:</a:t>
            </a:r>
          </a:p>
          <a:p>
            <a:r>
              <a:rPr lang="cs-CZ" dirty="0"/>
              <a:t>-v jakém </a:t>
            </a:r>
            <a:r>
              <a:rPr lang="cs-CZ" b="1" dirty="0"/>
              <a:t>časovém</a:t>
            </a:r>
            <a:r>
              <a:rPr lang="cs-CZ" dirty="0"/>
              <a:t> rozmezí se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uskuteční, jak dlouho ho budeme realizovat,</a:t>
            </a:r>
          </a:p>
          <a:p>
            <a:r>
              <a:rPr lang="cs-CZ" dirty="0"/>
              <a:t>-v jakých </a:t>
            </a:r>
            <a:r>
              <a:rPr lang="cs-CZ" b="1" dirty="0"/>
              <a:t>předmětech</a:t>
            </a:r>
            <a:r>
              <a:rPr lang="cs-CZ" dirty="0"/>
              <a:t> bude realizován,</a:t>
            </a:r>
          </a:p>
          <a:p>
            <a:r>
              <a:rPr lang="cs-CZ" dirty="0"/>
              <a:t>-zda bude probíhat jednorázově jako krátkodobý, střednědobý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, nebo postupně s časovými prodlevami při jeho realizování,</a:t>
            </a:r>
          </a:p>
          <a:p>
            <a:r>
              <a:rPr lang="cs-CZ" dirty="0"/>
              <a:t>-zda a do jaké míry bude realizovaný i v rámci domácí přípravy žáků.</a:t>
            </a:r>
          </a:p>
          <a:p>
            <a:r>
              <a:rPr lang="cs-CZ" dirty="0"/>
              <a:t>Vždy je třeba mít na paměti, že v průběhu projektu se objevují </a:t>
            </a:r>
            <a:r>
              <a:rPr lang="cs-CZ" b="1" dirty="0"/>
              <a:t>nové výzvy</a:t>
            </a:r>
            <a:r>
              <a:rPr lang="cs-CZ" dirty="0"/>
              <a:t>, dílčí problémy, otázky, náměty a nápady, které je buď nutné, nebo možné řešit. </a:t>
            </a:r>
            <a:r>
              <a:rPr lang="cs-CZ" b="1" dirty="0">
                <a:hlinkClick r:id="rId2" tooltip="Slovník_pojmů: projekt"/>
              </a:rPr>
              <a:t>Projekt</a:t>
            </a:r>
            <a:r>
              <a:rPr lang="cs-CZ" b="1" dirty="0"/>
              <a:t> je obtížné zrealizovat v předem naplánovaném čase</a:t>
            </a:r>
            <a:r>
              <a:rPr lang="cs-CZ" dirty="0"/>
              <a:t>. Udělejte si vždy </a:t>
            </a:r>
            <a:r>
              <a:rPr lang="cs-CZ" b="1" dirty="0"/>
              <a:t>rezervu</a:t>
            </a:r>
            <a:r>
              <a:rPr lang="cs-CZ" dirty="0"/>
              <a:t>, s níž počítejte, nebo nové podněty eliminujte. Nebraňte se jim v okamžiku, kdy v průběhu projektu vznikají nové okolnosti nezbytně nutné pro dosažení výstupu projektu.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147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58F3C-FFAA-493B-A6B2-7B050D40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Kde to budeme dělat aneb prostředí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0B2F11-1E44-4125-BFDA-ECF133968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případě </a:t>
            </a:r>
            <a:r>
              <a:rPr lang="cs-CZ" b="1" dirty="0"/>
              <a:t>interního prostředí</a:t>
            </a:r>
            <a:r>
              <a:rPr lang="cs-CZ" dirty="0"/>
              <a:t> promyslet všechny možnosti, které máme k dispozici: chodby, knihovna, počítačová učebna, odborné učebny II. stupně, společný sál…, uspořádání třídy. </a:t>
            </a:r>
          </a:p>
          <a:p>
            <a:pPr marL="0" indent="0">
              <a:buNone/>
            </a:pPr>
            <a:r>
              <a:rPr lang="cs-CZ" dirty="0"/>
              <a:t>V případě </a:t>
            </a:r>
            <a:r>
              <a:rPr lang="cs-CZ" b="1" dirty="0"/>
              <a:t>externího prostředí</a:t>
            </a:r>
            <a:r>
              <a:rPr lang="cs-CZ" dirty="0"/>
              <a:t> zvážit možnosti jeho návštěvy (městský úřad, místní knihovna, chovatelské potřeby…). Využít můžete spolupráce se školní družinou, rodiči, komunitními sdruženími, organizacemi…</a:t>
            </a:r>
          </a:p>
        </p:txBody>
      </p:sp>
    </p:spTree>
    <p:extLst>
      <p:ext uri="{BB962C8B-B14F-4D97-AF65-F5344CB8AC3E}">
        <p14:creationId xmlns:p14="http://schemas.microsoft.com/office/powerpoint/2010/main" val="2176432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6B33D-E595-45E9-A583-0B735795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budeme potřebovat aneb vhodné materiální podmínky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0DE5C-C5C5-429C-A574-2B60CF078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27474"/>
            <a:ext cx="10058400" cy="4023360"/>
          </a:xfrm>
        </p:spPr>
        <p:txBody>
          <a:bodyPr/>
          <a:lstStyle/>
          <a:p>
            <a:r>
              <a:rPr lang="cs-CZ" dirty="0"/>
              <a:t>Zajistit podmínky pro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znamená zabezpečení vhodných pomůcek, materiálu a všeho, co souvisí s úspěšnou realizací projektu. </a:t>
            </a:r>
          </a:p>
          <a:p>
            <a:r>
              <a:rPr lang="cs-CZ" dirty="0"/>
              <a:t>Pokud je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pro děti smysluplný a osloví je, začnou samy přinášet různé informační zdroje, které mají k dispozici a do materiálové podpory se zapojují i rodiče. </a:t>
            </a:r>
          </a:p>
          <a:p>
            <a:r>
              <a:rPr lang="cs-CZ" dirty="0"/>
              <a:t>Využijte ve škole i svých kolegů, a to třeba i na druhém stupni. </a:t>
            </a:r>
          </a:p>
        </p:txBody>
      </p:sp>
    </p:spTree>
    <p:extLst>
      <p:ext uri="{BB962C8B-B14F-4D97-AF65-F5344CB8AC3E}">
        <p14:creationId xmlns:p14="http://schemas.microsoft.com/office/powerpoint/2010/main" val="2910593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7D8C7-CF86-4363-9EA5-E50C03AD7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projekt zhodnotíme 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493FD-2FE2-4D32-A0D8-8CBE839C0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23287"/>
            <a:ext cx="10058400" cy="4023360"/>
          </a:xfrm>
        </p:spPr>
        <p:txBody>
          <a:bodyPr/>
          <a:lstStyle/>
          <a:p>
            <a:r>
              <a:rPr lang="cs-CZ" dirty="0"/>
              <a:t>Zdá se, že je předčasné v této fázi myslet na hodnocení projektu (procesů i výstupu), které následuje až v závěrečné etapě projektové výuky. Ale již při plánování projektu si je třeba uvědomit, jaké cíle (výstupy, </a:t>
            </a:r>
            <a:r>
              <a:rPr lang="cs-CZ" dirty="0">
                <a:hlinkClick r:id="rId2" tooltip="Slovník_pojmů: klíčové kompetence"/>
              </a:rPr>
              <a:t>klíčové kompetence</a:t>
            </a:r>
            <a:r>
              <a:rPr lang="cs-CZ" dirty="0"/>
              <a:t>) chcete jako učitelé projektem rozvíjet a jaké </a:t>
            </a:r>
            <a:r>
              <a:rPr lang="cs-CZ" b="1" dirty="0"/>
              <a:t>kladete požadavky na proces i </a:t>
            </a:r>
            <a:r>
              <a:rPr lang="cs-CZ" b="1" dirty="0">
                <a:hlinkClick r:id="rId3" tooltip="Slovník_pojmů: výstup projektu"/>
              </a:rPr>
              <a:t>výstup projektu</a:t>
            </a:r>
            <a:r>
              <a:rPr lang="cs-CZ" dirty="0"/>
              <a:t>. </a:t>
            </a:r>
          </a:p>
          <a:p>
            <a:r>
              <a:rPr lang="cs-CZ" dirty="0"/>
              <a:t>Tyto požadavky byste měli formulovat s žáky skrze </a:t>
            </a:r>
            <a:r>
              <a:rPr lang="cs-CZ" b="1" dirty="0"/>
              <a:t>kritéria</a:t>
            </a:r>
            <a:r>
              <a:rPr lang="cs-CZ" dirty="0"/>
              <a:t> hodnocení dopředu. </a:t>
            </a:r>
          </a:p>
          <a:p>
            <a:br>
              <a:rPr lang="cs-CZ" dirty="0"/>
            </a:br>
            <a:r>
              <a:rPr lang="cs-CZ" dirty="0"/>
              <a:t>Zakončení projektu tedy zpravidla zahrnuje:</a:t>
            </a:r>
          </a:p>
          <a:p>
            <a:r>
              <a:rPr lang="cs-CZ" b="1" dirty="0"/>
              <a:t>představení výstupu, jeho prezentaci,</a:t>
            </a:r>
          </a:p>
          <a:p>
            <a:r>
              <a:rPr lang="cs-CZ" b="1" dirty="0"/>
              <a:t>reflexi průběhu projektu,</a:t>
            </a:r>
          </a:p>
          <a:p>
            <a:r>
              <a:rPr lang="cs-CZ" b="1" dirty="0"/>
              <a:t>hodnocení výsledků projektu.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41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1FB5A-4E9D-4920-B4CE-59C048BA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DA18B-2F0C-4ECB-A10D-D117E2C06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Závěrečný výstup může mít mnoho podob: např. výstavka, videozáznam, kniha, časopis, model, vlastní realizace výletu, jarmarku, olympijských her, audionahrávka, koncert, beseda, přednáška, internetové stránky </a:t>
            </a:r>
          </a:p>
          <a:p>
            <a:endParaRPr lang="cs-CZ" dirty="0"/>
          </a:p>
          <a:p>
            <a:r>
              <a:rPr lang="cs-CZ" dirty="0"/>
              <a:t>Výsledky práce dětí je dobré vyvěsit, vylepit, rozmístit nejen po třídě, ale i v dalších společných prostorách školy, včetně míst, kde k nim mají přístup rodiče. </a:t>
            </a:r>
          </a:p>
          <a:p>
            <a:r>
              <a:rPr lang="cs-CZ" dirty="0"/>
              <a:t>Vhodné je vystavené produkty daného projektu doplnit stručnou zprávou o smyslu, cíli projektu a doplnit informace, co děti projektem získaly – osvojené znalosti, dovednosti, zkušenosti, ale rovněž s jakými hodnotami se setkaly. </a:t>
            </a:r>
          </a:p>
          <a:p>
            <a:endParaRPr lang="cs-CZ" dirty="0"/>
          </a:p>
          <a:p>
            <a:r>
              <a:rPr lang="cs-CZ" dirty="0"/>
              <a:t>Prezentace projektů může být realizována na několika úrovních:</a:t>
            </a:r>
          </a:p>
          <a:p>
            <a:r>
              <a:rPr lang="cs-CZ" dirty="0"/>
              <a:t>-prezentace ve třídě pro spolužáky, svůj výsledek práce prezentují ostatním.</a:t>
            </a:r>
          </a:p>
          <a:p>
            <a:r>
              <a:rPr lang="cs-CZ" dirty="0"/>
              <a:t>-prezentace pro rodiče,…</a:t>
            </a:r>
          </a:p>
        </p:txBody>
      </p:sp>
    </p:spTree>
    <p:extLst>
      <p:ext uri="{BB962C8B-B14F-4D97-AF65-F5344CB8AC3E}">
        <p14:creationId xmlns:p14="http://schemas.microsoft.com/office/powerpoint/2010/main" val="3065643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6195058-6C58-4A82-BE4F-5029E4929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850" y="0"/>
            <a:ext cx="67736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91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0BBF9-2651-4F11-AADE-A005EC1A6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Ukázka z praxe: Co s akváriem (ZŠ Ivančice-</a:t>
            </a:r>
            <a:r>
              <a:rPr lang="cs-CZ" b="1" dirty="0" err="1"/>
              <a:t>Řeznovice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A31AA-C85A-43C0-A606-3DDFB9EC9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27474"/>
            <a:ext cx="10058400" cy="40233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uplynulém školním roce jsme na naší škole s žáky 4. a 5. ročníku realizovali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společný třídní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. Byl to spontánní žákovský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, který vznikl z podnětu žáků jako reakce na darované akvárium, které jsme získali od jednoho tatínka. Akvárium netěsnilo a proto v něm nebylo možné chovat vodní živočichy. Rozhodli jsme se tento dar využít pro realizaci třídního projektu.</a:t>
            </a:r>
          </a:p>
          <a:p>
            <a:r>
              <a:rPr lang="cs-CZ" dirty="0"/>
              <a:t>V první fázi děti v trojčlenných skupinách diskutovaly o tom, jak by chtěly akvárium využít, co by v něm chtěly mít a psaly všechny své nápady na lístky (vždy na každý lístek jeden nápad) – </a:t>
            </a:r>
            <a:r>
              <a:rPr lang="cs-CZ" i="1" dirty="0"/>
              <a:t>křečka, rostlinky, šneka, hada, papouška, pavouka, myšky, žábu, orchideu, brouky</a:t>
            </a:r>
            <a:r>
              <a:rPr lang="cs-CZ" dirty="0"/>
              <a:t>. Následně jsme si podněty z lístků četli a vysvětlovali si, co chtějí děti daným projektem řešit. Už v této první fázi vznikaly vášnivé diskuse k otázce: Které zvíře lze, nebo nelze v akváriu mít? (např. </a:t>
            </a:r>
            <a:r>
              <a:rPr lang="cs-CZ" i="1" dirty="0"/>
              <a:t>Jak by papoušek létal? Jak budeme po myškách akvárium čistit? Neudusí se?.</a:t>
            </a:r>
            <a:r>
              <a:rPr lang="cs-CZ" dirty="0"/>
              <a:t>..)</a:t>
            </a:r>
          </a:p>
          <a:p>
            <a:r>
              <a:rPr lang="cs-CZ" dirty="0"/>
              <a:t>Proto jsme ještě v této fázi nerozhodli o tom, co v akváriu bude. Toto byla těžká zkouška na mě – učitelku, abych dětem neříkala řešení, pro která zvířata a rostliny je, nebo není akvárium vhodné, ale spíše podněcovala jejich zájem o tuto problematiku. Jediné, na čem se děti shodly, bylo to, že chtějí živočicha, ne rostlinu.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636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151D88-C9DD-4C8B-9CD0-C62961BBA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Jako příklady názvů některých projektů můžeme uvést například: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C6CED5-C2D5-443C-BE1D-72F3C5D1B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Narodí se mládě vždy samici? </a:t>
            </a:r>
          </a:p>
          <a:p>
            <a:r>
              <a:rPr lang="cs-CZ" dirty="0"/>
              <a:t>Co vím o řece v okolí svého bydliště? </a:t>
            </a:r>
          </a:p>
          <a:p>
            <a:r>
              <a:rPr lang="cs-CZ" dirty="0"/>
              <a:t>Naše třída aneb cestou necestou do školní lavice. </a:t>
            </a:r>
          </a:p>
          <a:p>
            <a:r>
              <a:rPr lang="cs-CZ" dirty="0"/>
              <a:t>Adopce zvířete. Jak by mohla vypadat moje třída. </a:t>
            </a:r>
          </a:p>
          <a:p>
            <a:r>
              <a:rPr lang="cs-CZ" dirty="0"/>
              <a:t>Hmyzí hotel. </a:t>
            </a:r>
          </a:p>
          <a:p>
            <a:r>
              <a:rPr lang="cs-CZ" dirty="0"/>
              <a:t>Co se děje v hlíně? </a:t>
            </a:r>
          </a:p>
          <a:p>
            <a:r>
              <a:rPr lang="cs-CZ" dirty="0"/>
              <a:t>Chci být zpěvačkou/zpěvákem. </a:t>
            </a:r>
          </a:p>
          <a:p>
            <a:r>
              <a:rPr lang="cs-CZ" dirty="0"/>
              <a:t>Život v trávě aneb kdo ti běhá pod nohama. </a:t>
            </a:r>
          </a:p>
          <a:p>
            <a:r>
              <a:rPr lang="cs-CZ" dirty="0"/>
              <a:t>Proč si nevzít drogu?</a:t>
            </a:r>
          </a:p>
        </p:txBody>
      </p:sp>
    </p:spTree>
    <p:extLst>
      <p:ext uri="{BB962C8B-B14F-4D97-AF65-F5344CB8AC3E}">
        <p14:creationId xmlns:p14="http://schemas.microsoft.com/office/powerpoint/2010/main" val="110692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A5048-2C05-45AA-BFC7-FE3BB163C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Projektová vs. tematická výuka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BF66E3-7348-4792-88EA-C6D07E0262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PROJEKTOVÁ VÝUKA</a:t>
            </a:r>
          </a:p>
          <a:p>
            <a:r>
              <a:rPr lang="cs-CZ" dirty="0"/>
              <a:t>- řeší úkol, problém</a:t>
            </a:r>
          </a:p>
          <a:p>
            <a:r>
              <a:rPr lang="cs-CZ" dirty="0"/>
              <a:t>-účel, smysl, cíl – jsou formulovány učitelem</a:t>
            </a:r>
          </a:p>
          <a:p>
            <a:r>
              <a:rPr lang="cs-CZ" dirty="0"/>
              <a:t>-výstupem je produkt, výsledek je znám od počátku</a:t>
            </a:r>
          </a:p>
          <a:p>
            <a:r>
              <a:rPr lang="cs-CZ" dirty="0"/>
              <a:t>-vnitřní motivace</a:t>
            </a:r>
          </a:p>
          <a:p>
            <a:r>
              <a:rPr lang="cs-CZ" dirty="0"/>
              <a:t>-činnosti nejsou detailně naplánované, odvíjí se od podnětů, zkušeností žáků</a:t>
            </a:r>
          </a:p>
          <a:p>
            <a:r>
              <a:rPr lang="cs-CZ" dirty="0"/>
              <a:t>-učitel je v pozadí</a:t>
            </a:r>
          </a:p>
          <a:p>
            <a:r>
              <a:rPr lang="cs-CZ" dirty="0"/>
              <a:t>-větší samostatnost, tvořivost, aktivita</a:t>
            </a:r>
          </a:p>
          <a:p>
            <a:r>
              <a:rPr lang="cs-CZ" dirty="0"/>
              <a:t>-podporující, bezpečné a spolupracující klima</a:t>
            </a:r>
          </a:p>
          <a:p>
            <a:r>
              <a:rPr lang="cs-CZ" dirty="0"/>
              <a:t>-méně náročná příprava, ne do detailů</a:t>
            </a:r>
          </a:p>
          <a:p>
            <a:r>
              <a:rPr lang="cs-CZ" dirty="0"/>
              <a:t>-průběh je náročný na flexibilitu učitele, reakce dětí, nenáročný z hlediska řízení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A44587-4377-4BB6-995E-4C1A024991E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TEMATICKÁ VÝUKA</a:t>
            </a:r>
          </a:p>
          <a:p>
            <a:r>
              <a:rPr lang="cs-CZ" dirty="0"/>
              <a:t>-řeší téma</a:t>
            </a:r>
          </a:p>
          <a:p>
            <a:r>
              <a:rPr lang="cs-CZ" b="1" dirty="0"/>
              <a:t>-</a:t>
            </a:r>
            <a:r>
              <a:rPr lang="cs-CZ" dirty="0"/>
              <a:t>účel, smysl, cíl – jsou formulovány učitelem</a:t>
            </a:r>
          </a:p>
          <a:p>
            <a:r>
              <a:rPr lang="cs-CZ" dirty="0"/>
              <a:t>-výstupem je osvojení si tématu, drobnější dílčí výtvory při plnění různých úkolů</a:t>
            </a:r>
          </a:p>
          <a:p>
            <a:r>
              <a:rPr lang="cs-CZ" dirty="0"/>
              <a:t>-původně vnější motivace, zvnitřnění je podmínka pro úspěch</a:t>
            </a:r>
          </a:p>
          <a:p>
            <a:r>
              <a:rPr lang="cs-CZ" dirty="0"/>
              <a:t>-činnosti jsou detailněji plánované, nabízejí smysluplné propojení školy s realitou stejně jako PV</a:t>
            </a:r>
          </a:p>
          <a:p>
            <a:r>
              <a:rPr lang="cs-CZ" dirty="0"/>
              <a:t>-učitel řídí činnost dětí a postup úkolů, ale má i roli poradce</a:t>
            </a:r>
          </a:p>
          <a:p>
            <a:r>
              <a:rPr lang="cs-CZ" dirty="0"/>
              <a:t>-žáci jsou méně samostatní, tvořiví, avšak aktivita je nezbytná</a:t>
            </a:r>
          </a:p>
          <a:p>
            <a:r>
              <a:rPr lang="cs-CZ" dirty="0"/>
              <a:t>--podporující, bezpečné a spolupracující klima</a:t>
            </a:r>
          </a:p>
          <a:p>
            <a:r>
              <a:rPr lang="cs-CZ" dirty="0"/>
              <a:t>-náročná, detailní příprava</a:t>
            </a:r>
          </a:p>
          <a:p>
            <a:r>
              <a:rPr lang="cs-CZ" dirty="0"/>
              <a:t>-průběh je náročný na řízení, méně náročný na flexibilitu učitele</a:t>
            </a:r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262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FAB39-EE6A-4C3C-ACCE-7260F29C2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tématu pomocí brainstormingu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61F81-809D-42F9-83A2-BE3D94DF5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pl-PL" i="1" dirty="0"/>
              <a:t>- Co vás zajímá? </a:t>
            </a:r>
          </a:p>
          <a:p>
            <a:r>
              <a:rPr lang="pl-PL" i="1" dirty="0"/>
              <a:t>- Co chcete řešit?</a:t>
            </a:r>
          </a:p>
          <a:p>
            <a:r>
              <a:rPr lang="cs-CZ" i="1" dirty="0"/>
              <a:t>- Co chcete změnit ve své třídě, okolí? </a:t>
            </a:r>
          </a:p>
          <a:p>
            <a:r>
              <a:rPr lang="cs-CZ" i="1" dirty="0"/>
              <a:t>- Co si chcete zorganizovat?</a:t>
            </a:r>
          </a:p>
          <a:p>
            <a:r>
              <a:rPr lang="cs-CZ" i="1" dirty="0"/>
              <a:t>- Proč, nebo jak něco funguje?</a:t>
            </a:r>
            <a:endParaRPr lang="pl-PL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27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E86F6-C163-43A8-875B-FDD9FA71C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66FC8-3DCD-4D82-8EAD-F2DEE0A8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myšlenkách žáků (i učitele) se generuje množství nápadů s různým řešením, které z počátečního zmatku krystalizuje do jasného konkrétního a smysluplného (užitečného) problému k řešení a tím i </a:t>
            </a:r>
            <a:r>
              <a:rPr lang="cs-CZ" b="1" dirty="0"/>
              <a:t>názvu pro projekt – tzv. koncentrační jádra.</a:t>
            </a:r>
          </a:p>
          <a:p>
            <a:r>
              <a:rPr lang="cs-CZ" dirty="0"/>
              <a:t>Návrhy je možné sdělovat </a:t>
            </a:r>
            <a:r>
              <a:rPr lang="cs-CZ" b="1" dirty="0"/>
              <a:t>ústně, </a:t>
            </a:r>
            <a:r>
              <a:rPr lang="cs-CZ" dirty="0"/>
              <a:t>vhodnější je však </a:t>
            </a:r>
            <a:r>
              <a:rPr lang="cs-CZ" b="1" dirty="0"/>
              <a:t>písemná forma </a:t>
            </a:r>
            <a:r>
              <a:rPr lang="cs-CZ" dirty="0"/>
              <a:t>např. záznamy na kartičky, </a:t>
            </a:r>
            <a:r>
              <a:rPr lang="cs-CZ" dirty="0" err="1"/>
              <a:t>flipchart</a:t>
            </a:r>
            <a:r>
              <a:rPr lang="cs-CZ" dirty="0"/>
              <a:t>, neboť žáci mají texty stále před sebou a s kartičkami mohou manipulovat. </a:t>
            </a:r>
          </a:p>
          <a:p>
            <a:r>
              <a:rPr lang="cs-CZ" dirty="0"/>
              <a:t>-Děti do třetího ročníku potřebují většinou vedení - brainstorming otázek (ústně – otázky typu Proč? Jak?...). Později jsou schopni na lístky zapisovat své otázky, náměty samostatně. Vhodné je psát na jeden lístek jednu otázku z důvodu pozdějšího hlasování při skupinovém projektu. </a:t>
            </a:r>
          </a:p>
          <a:p>
            <a:r>
              <a:rPr lang="cs-CZ" dirty="0"/>
              <a:t>Následně je vhodné náměty společně opět přečíst, roztřídit, vyřadit zdvojené nápady a vysvětlit si jejich </a:t>
            </a:r>
            <a:r>
              <a:rPr lang="cs-CZ" b="1" dirty="0"/>
              <a:t>smysl</a:t>
            </a:r>
            <a:r>
              <a:rPr lang="cs-CZ" dirty="0"/>
              <a:t> a jednoznačně hned v počátku stanovit, co bude </a:t>
            </a:r>
            <a:r>
              <a:rPr lang="cs-CZ" b="1" dirty="0"/>
              <a:t>výstupem projektu</a:t>
            </a:r>
            <a:r>
              <a:rPr lang="cs-CZ" dirty="0"/>
              <a:t>. </a:t>
            </a:r>
          </a:p>
          <a:p>
            <a:br>
              <a:rPr lang="cs-CZ" dirty="0"/>
            </a:br>
            <a:r>
              <a:rPr lang="cs-CZ" dirty="0"/>
              <a:t>Kolem vymezeného problému se koncentruje učivo, které si žáci nenásilně v projektu osvojují, procvičují a získávají tím kompetence, vymezené problémem. </a:t>
            </a:r>
          </a:p>
        </p:txBody>
      </p:sp>
    </p:spTree>
    <p:extLst>
      <p:ext uri="{BB962C8B-B14F-4D97-AF65-F5344CB8AC3E}">
        <p14:creationId xmlns:p14="http://schemas.microsoft.com/office/powerpoint/2010/main" val="1262259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DAAB1-ED2C-4A4A-8AB9-3C3DA993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F4E0DCD-F22E-4A70-9749-8C34D007C0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362281"/>
              </p:ext>
            </p:extLst>
          </p:nvPr>
        </p:nvGraphicFramePr>
        <p:xfrm>
          <a:off x="1242874" y="1781672"/>
          <a:ext cx="9912806" cy="4028863"/>
        </p:xfrm>
        <a:graphic>
          <a:graphicData uri="http://schemas.openxmlformats.org/drawingml/2006/table">
            <a:tbl>
              <a:tblPr/>
              <a:tblGrid>
                <a:gridCol w="2421978">
                  <a:extLst>
                    <a:ext uri="{9D8B030D-6E8A-4147-A177-3AD203B41FA5}">
                      <a16:colId xmlns:a16="http://schemas.microsoft.com/office/drawing/2014/main" val="1303155074"/>
                    </a:ext>
                  </a:extLst>
                </a:gridCol>
                <a:gridCol w="3113969">
                  <a:extLst>
                    <a:ext uri="{9D8B030D-6E8A-4147-A177-3AD203B41FA5}">
                      <a16:colId xmlns:a16="http://schemas.microsoft.com/office/drawing/2014/main" val="561543359"/>
                    </a:ext>
                  </a:extLst>
                </a:gridCol>
                <a:gridCol w="4376859">
                  <a:extLst>
                    <a:ext uri="{9D8B030D-6E8A-4147-A177-3AD203B41FA5}">
                      <a16:colId xmlns:a16="http://schemas.microsoft.com/office/drawing/2014/main" val="1694254279"/>
                    </a:ext>
                  </a:extLst>
                </a:gridCol>
              </a:tblGrid>
              <a:tr h="155714">
                <a:tc gridSpan="2"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Typ projektu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>
                          <a:effectLst/>
                        </a:rPr>
                        <a:t>Příklad projektu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213465"/>
                  </a:ext>
                </a:extLst>
              </a:tr>
              <a:tr h="1340908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Problém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jádrem je určitá obtíž, formulovaná zpravidla otázkou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Jak udělat školní časopis, Jak vytvořit internetové stránky? Jak získat finanční prostředky na školní výlet?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631757"/>
                  </a:ext>
                </a:extLst>
              </a:tr>
              <a:tr h="1072727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Konkrétní podnět, úkol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vychází z konkrétní situace, potřeby - je to tedy určitá výzva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Vyřešit, kam pojedeme na školní výlet, uspořádat vánoční jarmark, zavést třídění odpadu.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754601"/>
                  </a:ext>
                </a:extLst>
              </a:tr>
              <a:tr h="1340908"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Obecné téma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jádro je tvořeno jistým zobecňujícím pojmem skutečnosti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Co víme o svých zvířecích mazlíčcích? Co potřebují pokojové rostliny na jaře? Jím a žiji zdravě?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0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734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FD1C1-9B90-4D01-8AC0-B78112BBE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projekt budeme realizovat?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27CE2-E761-466F-928B-46FAAAC88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se jedná o </a:t>
            </a:r>
            <a:r>
              <a:rPr lang="cs-CZ" b="1" dirty="0"/>
              <a:t>společný třídní projekt</a:t>
            </a:r>
            <a:r>
              <a:rPr lang="cs-CZ" dirty="0"/>
              <a:t>, pak je nutné, aby se žáci rozhodli společně pro volbu jednoho námětu – existují různé možnosti. </a:t>
            </a:r>
          </a:p>
          <a:p>
            <a:r>
              <a:rPr lang="cs-CZ" dirty="0"/>
              <a:t>-Např. hlasování, použití lepek, kdy každé z dětí dostane tři lepky a pomocí nich hlasuje. </a:t>
            </a:r>
          </a:p>
          <a:p>
            <a:r>
              <a:rPr lang="cs-CZ" dirty="0"/>
              <a:t>-Jako další možnost se jeví zvolit tři nejpočetněji dětmi ohodnocené náměty a uspořádat konferenci k jejich obhajobě (skupiny žáků si vylosují námět projektu k obhajobě, připraví si argumenty, proč zrovna chtějí řešit vybraný problém a před ostatními svoji volbu obhajují. To je nutí </a:t>
            </a:r>
            <a:r>
              <a:rPr lang="cs-CZ" b="1" dirty="0"/>
              <a:t>přemýšlet o smyslu projektu, jeho výstupu, činnostech, které je čekají</a:t>
            </a:r>
            <a:r>
              <a:rPr lang="cs-CZ" dirty="0"/>
              <a:t>.</a:t>
            </a:r>
          </a:p>
          <a:p>
            <a:r>
              <a:rPr lang="cs-CZ" dirty="0"/>
              <a:t>Může se stát, že si žáci vyberou námět, který s chutí začnou zpracovávat, avšak po určité době zjistí, že ho nemohou vyřešit (náročný, neřešitelný, široký problém...) – i v tomto případě je nutné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uzavřít pod vedením učitele a reflektovat. Jde o zkušenost, že ne vždy vše mohou vyřešit z různých důvodů a ne pro vše mají žáci kompetence.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08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55982A-D93A-43D6-BAA3-565DA54D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Stanovení smyslu projektu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D2E55E-DD10-44C3-9E6C-8D1B09D91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Smysl</a:t>
            </a:r>
            <a:r>
              <a:rPr lang="cs-CZ" dirty="0"/>
              <a:t> projektu odpovídá žákům i učiteli na základní otázku </a:t>
            </a:r>
            <a:r>
              <a:rPr lang="cs-CZ" b="1" dirty="0"/>
              <a:t>„Proč daný </a:t>
            </a:r>
            <a:r>
              <a:rPr lang="cs-CZ" b="1" dirty="0">
                <a:hlinkClick r:id="rId2" tooltip="Slovník_pojmů: projekt"/>
              </a:rPr>
              <a:t>projekt</a:t>
            </a:r>
            <a:r>
              <a:rPr lang="cs-CZ" b="1" dirty="0"/>
              <a:t> realizovat?“</a:t>
            </a:r>
            <a:r>
              <a:rPr lang="cs-CZ" dirty="0"/>
              <a:t> Je vhodné stanovit si ho ve dvou rovinách:</a:t>
            </a:r>
          </a:p>
          <a:p>
            <a:r>
              <a:rPr lang="cs-CZ" dirty="0"/>
              <a:t>a) </a:t>
            </a:r>
            <a:r>
              <a:rPr lang="cs-CZ" b="1" dirty="0"/>
              <a:t>v rovině žáků </a:t>
            </a:r>
            <a:r>
              <a:rPr lang="cs-CZ" dirty="0"/>
              <a:t>– odpovídá žákům na otázku </a:t>
            </a:r>
            <a:r>
              <a:rPr lang="cs-CZ" b="1" dirty="0"/>
              <a:t>„Proč?“</a:t>
            </a:r>
            <a:r>
              <a:rPr lang="cs-CZ" dirty="0"/>
              <a:t> uskutečnit daný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a pomáhá určit </a:t>
            </a:r>
            <a:r>
              <a:rPr lang="cs-CZ" dirty="0">
                <a:hlinkClick r:id="rId3" tooltip="Slovník_pojmů: výstup projektu"/>
              </a:rPr>
              <a:t>výstup projektu</a:t>
            </a:r>
            <a:r>
              <a:rPr lang="cs-CZ" dirty="0"/>
              <a:t>. S žáky ho musíte pojmenovat. Je třeba si ujasnit, proč by měli žáci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realizovat a získat je pro něj. Tento krok je významný z hlediska motivace žáků k řešení projektu a uvědomění si přínosu svého konání. Podněcuje tedy složku emocionální i volní a pomáhá žákovi ujasnit si blíže daný záměr.</a:t>
            </a:r>
          </a:p>
          <a:p>
            <a:r>
              <a:rPr lang="cs-CZ" dirty="0"/>
              <a:t>b) </a:t>
            </a:r>
            <a:r>
              <a:rPr lang="cs-CZ" b="1" dirty="0"/>
              <a:t>v rovině učitele </a:t>
            </a:r>
            <a:r>
              <a:rPr lang="cs-CZ" dirty="0"/>
              <a:t>– analyzovat si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orientačně na základě svých zkušeností z hlediska rozvoje osobnosti žáka v rovině </a:t>
            </a:r>
            <a:r>
              <a:rPr lang="cs-CZ" b="1" dirty="0"/>
              <a:t>kognitivní, psychomotorické, sociální a afektivní</a:t>
            </a:r>
            <a:r>
              <a:rPr lang="cs-CZ" dirty="0"/>
              <a:t> a uvědomit si, které výstupy školního kurikula a které </a:t>
            </a:r>
            <a:r>
              <a:rPr lang="cs-CZ" dirty="0">
                <a:hlinkClick r:id="rId4" tooltip="Slovník_pojmů: klíčové kompetence"/>
              </a:rPr>
              <a:t>klíčové kompetence</a:t>
            </a:r>
            <a:r>
              <a:rPr lang="cs-CZ" dirty="0"/>
              <a:t> budete projektem rozvíjet.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757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6F5D8C-F99D-4748-8567-2A827217E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6C0E1-CFC1-4567-B0E7-422907EE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Již samotný problém k řešení a jeho smysl nabízí konkrétní a smysluplný </a:t>
            </a:r>
            <a:r>
              <a:rPr lang="cs-CZ" b="1" dirty="0"/>
              <a:t>výstup</a:t>
            </a:r>
            <a:r>
              <a:rPr lang="cs-CZ" dirty="0"/>
              <a:t> projektu. Ten je tím stěžejním motivačním prvkem, kvůli kterému děti </a:t>
            </a:r>
            <a:r>
              <a:rPr lang="cs-CZ" dirty="0">
                <a:hlinkClick r:id="rId2" tooltip="Slovník_pojmů: projekt"/>
              </a:rPr>
              <a:t>projekt</a:t>
            </a:r>
            <a:r>
              <a:rPr lang="cs-CZ" dirty="0"/>
              <a:t> realizují. Měl by být zajímavý, poutavý, vycházet z potřeb účastníků, může být originální. </a:t>
            </a:r>
            <a:r>
              <a:rPr lang="cs-CZ" b="1" dirty="0"/>
              <a:t>O podobě výstupu projektu by měli rozhodovat jeho přímí účastníci</a:t>
            </a:r>
            <a:r>
              <a:rPr lang="cs-CZ" dirty="0"/>
              <a:t> (ve škole žáci). Ti zde mohou uplatnit invenci a originalitu. Zamyslete se nad otázkou: "</a:t>
            </a:r>
            <a:r>
              <a:rPr lang="cs-CZ" i="1" dirty="0"/>
              <a:t>Jaká je v této chvíli vaše role?</a:t>
            </a:r>
          </a:p>
          <a:p>
            <a:r>
              <a:rPr lang="cs-CZ" dirty="0"/>
              <a:t>Učitel může působit jako osoba usměrňující volbu vhodného výstupu vzhledem k jeho proveditelnosti: </a:t>
            </a:r>
            <a:r>
              <a:rPr lang="cs-CZ" b="1" i="1" dirty="0"/>
              <a:t>musela jsem usměrňovat žáky, kteří navrhovali nerealizovatelná řešení.</a:t>
            </a:r>
            <a:r>
              <a:rPr lang="cs-CZ" b="1" dirty="0"/>
              <a:t> </a:t>
            </a:r>
            <a:r>
              <a:rPr lang="cs-CZ" dirty="0"/>
              <a:t>V každém případě jde zpravidla o produkt, který se vyznačuje ze subjektivního hlediska svojí novostí a užitečností.</a:t>
            </a:r>
          </a:p>
          <a:p>
            <a:r>
              <a:rPr lang="cs-CZ" dirty="0"/>
              <a:t>Často diskutovanou otázkou je, zda </a:t>
            </a:r>
            <a:r>
              <a:rPr lang="cs-CZ" b="1" dirty="0"/>
              <a:t>je možné realizovat projekty již v 1. ročníku</a:t>
            </a:r>
            <a:r>
              <a:rPr lang="cs-CZ" dirty="0"/>
              <a:t>. Na tuto otázku neexistuje jednoznačná odpověď, záleží totiž, jak dokážete třídu na projekty připravit, jaké projekty zvolíte vůči úrovni jejich čtení a práci s informacemi a dovednosti spolupracovat. To, že to jde, dokazují projekty ve výše uvedené tabulce. Důležité ale je uvědomit si, že k realizaci projektů potřebují děti určité kompetence, k nimž je třeba je vést.</a:t>
            </a:r>
          </a:p>
          <a:p>
            <a:r>
              <a:rPr lang="cs-CZ" dirty="0"/>
              <a:t>1. třída - projekty, které jsou součástí souboru učebnic pro </a:t>
            </a:r>
            <a:r>
              <a:rPr lang="cs-CZ" i="1" dirty="0"/>
              <a:t>Český jazyk a literaturu v 1. ročníku ZŠ s výukou čtení a psaní genetickou metodou</a:t>
            </a:r>
            <a:r>
              <a:rPr lang="cs-CZ" dirty="0"/>
              <a:t> spoluautorů Černé, K., Havla, J. a Grycové, M., konkrétně pracovní učebnice </a:t>
            </a:r>
            <a:r>
              <a:rPr lang="cs-CZ" i="1" dirty="0"/>
              <a:t>Už čteme a píšeme sami.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91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D5C51-FB76-4456-8BCB-F644AE4A9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377762EA-0621-4880-A57B-EEBCAB9C9F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795117"/>
              </p:ext>
            </p:extLst>
          </p:nvPr>
        </p:nvGraphicFramePr>
        <p:xfrm>
          <a:off x="1136468" y="1535837"/>
          <a:ext cx="9980023" cy="4834300"/>
        </p:xfrm>
        <a:graphic>
          <a:graphicData uri="http://schemas.openxmlformats.org/drawingml/2006/table">
            <a:tbl>
              <a:tblPr/>
              <a:tblGrid>
                <a:gridCol w="659056">
                  <a:extLst>
                    <a:ext uri="{9D8B030D-6E8A-4147-A177-3AD203B41FA5}">
                      <a16:colId xmlns:a16="http://schemas.microsoft.com/office/drawing/2014/main" val="2203449786"/>
                    </a:ext>
                  </a:extLst>
                </a:gridCol>
                <a:gridCol w="1234426">
                  <a:extLst>
                    <a:ext uri="{9D8B030D-6E8A-4147-A177-3AD203B41FA5}">
                      <a16:colId xmlns:a16="http://schemas.microsoft.com/office/drawing/2014/main" val="3671146642"/>
                    </a:ext>
                  </a:extLst>
                </a:gridCol>
                <a:gridCol w="2050404">
                  <a:extLst>
                    <a:ext uri="{9D8B030D-6E8A-4147-A177-3AD203B41FA5}">
                      <a16:colId xmlns:a16="http://schemas.microsoft.com/office/drawing/2014/main" val="3117536048"/>
                    </a:ext>
                  </a:extLst>
                </a:gridCol>
                <a:gridCol w="6036137">
                  <a:extLst>
                    <a:ext uri="{9D8B030D-6E8A-4147-A177-3AD203B41FA5}">
                      <a16:colId xmlns:a16="http://schemas.microsoft.com/office/drawing/2014/main" val="4230688227"/>
                    </a:ext>
                  </a:extLst>
                </a:gridCol>
              </a:tblGrid>
              <a:tr h="388569">
                <a:tc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effectLst/>
                          <a:latin typeface="&amp;quot"/>
                        </a:rPr>
                        <a:t>Ročník</a:t>
                      </a:r>
                      <a:endParaRPr lang="cs-CZ" sz="1200" dirty="0">
                        <a:effectLst/>
                        <a:latin typeface="&amp;quo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effectLst/>
                          <a:latin typeface="&amp;quot"/>
                        </a:rPr>
                        <a:t>Název projektu</a:t>
                      </a:r>
                      <a:endParaRPr lang="cs-CZ" sz="1200">
                        <a:effectLst/>
                        <a:latin typeface="&amp;quo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effectLst/>
                          <a:latin typeface="&amp;quot"/>
                        </a:rPr>
                        <a:t>Smysl</a:t>
                      </a:r>
                      <a:endParaRPr lang="cs-CZ" sz="1200">
                        <a:effectLst/>
                        <a:latin typeface="&amp;quo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effectLst/>
                          <a:latin typeface="&amp;quot"/>
                        </a:rPr>
                        <a:t>Výstup</a:t>
                      </a:r>
                      <a:endParaRPr lang="cs-CZ" sz="1200">
                        <a:effectLst/>
                        <a:latin typeface="&amp;quo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0142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Život papíru, aneb…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Co papír znamená v našem životě.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Plakát,výroba ručního papíru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2201349"/>
                  </a:ext>
                </a:extLst>
              </a:tr>
              <a:tr h="582853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effectLst/>
                          <a:latin typeface="&amp;quot"/>
                        </a:rPr>
                        <a:t>To je hnůj, to není fuj!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Poznat a uvědomit si koloběh látek v přírodě.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Výroba kompostu; plán výukového programu pro jinou třídu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078574"/>
                  </a:ext>
                </a:extLst>
              </a:tr>
              <a:tr h="1165706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Lexikon jarních květin – aneb co nám jaro přineslo?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Žáci se seznámí s jarními rostlinami a květinami a naučí se je poznávat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Kniha – lexikon jarních květin (podle toho, jak si žáci svůj výstup pojmenují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1400893"/>
                  </a:ext>
                </a:extLst>
              </a:tr>
              <a:tr h="1165706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Co dělá hmyz, když nelétá venku?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Děti se dozví základní informace o hmyzu a o tom, co dělá, když nelétá venku (například v noci nebo v zimě).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Děti vyrobí domeček pro hmyz, který umístí na vhodné místo v zahradě v areálu školy. V průběhu školního roku budou sledovat pohyb hmyzu a dění kolem domečku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031297"/>
                  </a:ext>
                </a:extLst>
              </a:tr>
              <a:tr h="1165706"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3.-5.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>
                          <a:effectLst/>
                          <a:latin typeface="&amp;quot"/>
                        </a:rPr>
                        <a:t>Co s akváriem</a:t>
                      </a:r>
                      <a:endParaRPr lang="cs-CZ" sz="1200">
                        <a:effectLst/>
                        <a:latin typeface="&amp;quo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>
                          <a:effectLst/>
                          <a:latin typeface="&amp;quot"/>
                        </a:rPr>
                        <a:t>najít účelné využití pro darované akvárium, které díky prasklinám jako akvárium již nemohlo sloužit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  <a:latin typeface="&amp;quot"/>
                        </a:rPr>
                        <a:t>Chov drobných živočichů ve třídě.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41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32526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226</TotalTime>
  <Words>2307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&amp;quot</vt:lpstr>
      <vt:lpstr>Calibri</vt:lpstr>
      <vt:lpstr>Calibri Light</vt:lpstr>
      <vt:lpstr>Retrospektiva</vt:lpstr>
      <vt:lpstr>Plánování, realizace a hodnocení projektu</vt:lpstr>
      <vt:lpstr>Projektová vs. tematická výuka</vt:lpstr>
      <vt:lpstr>Výběr tématu pomocí brainstormingu</vt:lpstr>
      <vt:lpstr>Prezentace aplikace PowerPoint</vt:lpstr>
      <vt:lpstr>Prezentace aplikace PowerPoint</vt:lpstr>
      <vt:lpstr>Jaký projekt budeme realizovat?</vt:lpstr>
      <vt:lpstr>Stanovení smyslu projektu</vt:lpstr>
      <vt:lpstr>Výstup projektu</vt:lpstr>
      <vt:lpstr>Prezentace aplikace PowerPoint</vt:lpstr>
      <vt:lpstr>Prezentace aplikace PowerPoint</vt:lpstr>
      <vt:lpstr>Kdo to udělá aneb vymezení účastníků projektu</vt:lpstr>
      <vt:lpstr>Kdy to budeme dělat aneb zpracovat časové rozvržení projektu</vt:lpstr>
      <vt:lpstr>Kde to budeme dělat aneb prostředí projektu</vt:lpstr>
      <vt:lpstr>Co budeme potřebovat aneb vhodné materiální podmínky</vt:lpstr>
      <vt:lpstr>Jak projekt zhodnotíme ?</vt:lpstr>
      <vt:lpstr>Prezentace aplikace PowerPoint</vt:lpstr>
      <vt:lpstr>Prezentace aplikace PowerPoint</vt:lpstr>
      <vt:lpstr>Ukázka z praxe: Co s akváriem (ZŠ Ivančice-Řeznovice)</vt:lpstr>
      <vt:lpstr>Jako příklady názvů některých projektů můžeme uvést například: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Tvorba, realizace a hodnocení projektu</dc:title>
  <dc:creator>Petra Vystrčilová</dc:creator>
  <cp:lastModifiedBy>Petra Vystrčilová</cp:lastModifiedBy>
  <cp:revision>18</cp:revision>
  <dcterms:created xsi:type="dcterms:W3CDTF">2019-03-11T09:06:59Z</dcterms:created>
  <dcterms:modified xsi:type="dcterms:W3CDTF">2021-03-22T07:33:43Z</dcterms:modified>
</cp:coreProperties>
</file>