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9"/>
  </p:notesMasterIdLst>
  <p:sldIdLst>
    <p:sldId id="284" r:id="rId2"/>
    <p:sldId id="285" r:id="rId3"/>
    <p:sldId id="361" r:id="rId4"/>
    <p:sldId id="369" r:id="rId5"/>
    <p:sldId id="370" r:id="rId6"/>
    <p:sldId id="371" r:id="rId7"/>
    <p:sldId id="374" r:id="rId8"/>
    <p:sldId id="375" r:id="rId9"/>
    <p:sldId id="376" r:id="rId10"/>
    <p:sldId id="377" r:id="rId11"/>
    <p:sldId id="378" r:id="rId12"/>
    <p:sldId id="379" r:id="rId13"/>
    <p:sldId id="381" r:id="rId14"/>
    <p:sldId id="382" r:id="rId15"/>
    <p:sldId id="383" r:id="rId16"/>
    <p:sldId id="384" r:id="rId17"/>
    <p:sldId id="385" r:id="rId18"/>
    <p:sldId id="380" r:id="rId19"/>
    <p:sldId id="307" r:id="rId20"/>
    <p:sldId id="314" r:id="rId21"/>
    <p:sldId id="386" r:id="rId22"/>
    <p:sldId id="368" r:id="rId23"/>
    <p:sldId id="315" r:id="rId24"/>
    <p:sldId id="318" r:id="rId25"/>
    <p:sldId id="407" r:id="rId26"/>
    <p:sldId id="408" r:id="rId27"/>
    <p:sldId id="409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PSYCHODIDAKTIKA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Učitelovo pojetí výuky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Někteří výborní učitelé </a:t>
            </a:r>
            <a:r>
              <a:rPr lang="cs-CZ" dirty="0"/>
              <a:t>– k pedagogickému mistrovství se dostávají až ve vysokém věku a nemají dost sil ani času, aby nabyté poznání v plném rozsahu uskutečnili anebo je dokázali v použitelné podobě předat mladým kolegům</a:t>
            </a:r>
            <a:r>
              <a:rPr lang="cs-CZ" i="1" dirty="0"/>
              <a:t>. </a:t>
            </a:r>
            <a:endParaRPr lang="cs-CZ" i="1" dirty="0" smtClean="0"/>
          </a:p>
          <a:p>
            <a:pPr marL="0" indent="0">
              <a:buNone/>
            </a:pPr>
            <a:endParaRPr lang="cs-CZ" i="1" dirty="0" smtClean="0"/>
          </a:p>
          <a:p>
            <a:r>
              <a:rPr lang="cs-CZ" dirty="0" smtClean="0"/>
              <a:t>Důležité </a:t>
            </a:r>
            <a:r>
              <a:rPr lang="cs-CZ" dirty="0"/>
              <a:t>pro učitelovo pojetí výuky je i schopnost sebereflexe.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586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7467600" cy="4873752"/>
          </a:xfrm>
        </p:spPr>
        <p:txBody>
          <a:bodyPr/>
          <a:lstStyle/>
          <a:p>
            <a:r>
              <a:rPr lang="cs-CZ" b="1" i="1" dirty="0" smtClean="0"/>
              <a:t> </a:t>
            </a:r>
            <a:r>
              <a:rPr lang="cs-CZ" b="1" dirty="0"/>
              <a:t>Míra vyhraněnosti učitelova pojetí výuky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Mnozí učitelé nemají jasně formulované pojetí výuky. Spíše jde o volné seskupení pedagogických zásad a doporučení, které osobně přijímají a teoretické a praktické argumenty, jimiž zdůvodňují své názory. Učitelovo pojetí může být mlhavé, nevyhraněné a až jasné neměnné zásady.</a:t>
            </a:r>
          </a:p>
          <a:p>
            <a:pPr lvl="0"/>
            <a:r>
              <a:rPr lang="cs-CZ" b="1" dirty="0"/>
              <a:t>Míra originálnosti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Jsou učitelé, kteří tvořivě zkoušejí, hledají takové pojetí, které by odpovídalo jejich podmínkám, </a:t>
            </a:r>
            <a:r>
              <a:rPr lang="cs-CZ" dirty="0" smtClean="0"/>
              <a:t>poznatkům </a:t>
            </a:r>
            <a:r>
              <a:rPr lang="cs-CZ" dirty="0"/>
              <a:t>z psychologie a pedagogiky i </a:t>
            </a:r>
            <a:r>
              <a:rPr lang="cs-CZ" dirty="0" smtClean="0"/>
              <a:t>zkušenostem </a:t>
            </a:r>
            <a:r>
              <a:rPr lang="cs-CZ" dirty="0"/>
              <a:t>z praxe</a:t>
            </a:r>
          </a:p>
        </p:txBody>
      </p:sp>
    </p:spTree>
    <p:extLst>
      <p:ext uri="{BB962C8B-B14F-4D97-AF65-F5344CB8AC3E}">
        <p14:creationId xmlns:p14="http://schemas.microsoft.com/office/powerpoint/2010/main" val="1375951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Metody zkoumání učitelova pojetí výuky</a:t>
            </a:r>
            <a:endParaRPr lang="cs-CZ" dirty="0"/>
          </a:p>
          <a:p>
            <a:r>
              <a:rPr lang="cs-CZ" dirty="0"/>
              <a:t>Pozorování</a:t>
            </a:r>
          </a:p>
          <a:p>
            <a:r>
              <a:rPr lang="cs-CZ" dirty="0"/>
              <a:t>Dotazníky</a:t>
            </a:r>
          </a:p>
          <a:p>
            <a:r>
              <a:rPr lang="cs-CZ" dirty="0"/>
              <a:t>Rozhovor</a:t>
            </a:r>
          </a:p>
          <a:p>
            <a:r>
              <a:rPr lang="cs-CZ" dirty="0"/>
              <a:t>Kvalitativní </a:t>
            </a:r>
            <a:r>
              <a:rPr lang="cs-CZ" dirty="0" smtClean="0"/>
              <a:t>metodologie - Nedokončené věty,..</a:t>
            </a:r>
            <a:endParaRPr lang="cs-CZ" dirty="0"/>
          </a:p>
          <a:p>
            <a:r>
              <a:rPr lang="cs-CZ" dirty="0"/>
              <a:t>Řešení modelových situací</a:t>
            </a:r>
          </a:p>
          <a:p>
            <a:r>
              <a:rPr lang="cs-CZ" dirty="0"/>
              <a:t>Taxonomie pro sebereflexi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9543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b="1" i="1" dirty="0" smtClean="0"/>
              <a:t/>
            </a:r>
            <a:br>
              <a:rPr lang="cs-CZ" b="1" i="1" dirty="0" smtClean="0"/>
            </a:br>
            <a:r>
              <a:rPr lang="cs-CZ" b="1" dirty="0" smtClean="0">
                <a:solidFill>
                  <a:srgbClr val="00B0F0"/>
                </a:solidFill>
              </a:rPr>
              <a:t>Dvě </a:t>
            </a:r>
            <a:r>
              <a:rPr lang="cs-CZ" b="1" dirty="0">
                <a:solidFill>
                  <a:srgbClr val="00B0F0"/>
                </a:solidFill>
              </a:rPr>
              <a:t>sondy do učitelova pojetí výuky v polistopadovém </a:t>
            </a:r>
            <a:r>
              <a:rPr lang="cs-CZ" b="1" dirty="0" smtClean="0">
                <a:solidFill>
                  <a:srgbClr val="00B0F0"/>
                </a:solidFill>
              </a:rPr>
              <a:t>(1989) období </a:t>
            </a:r>
            <a:r>
              <a:rPr lang="cs-CZ" sz="1600" b="1" dirty="0" smtClean="0">
                <a:solidFill>
                  <a:srgbClr val="00B0F0"/>
                </a:solidFill>
              </a:rPr>
              <a:t>(Mareš)</a:t>
            </a:r>
            <a:endParaRPr lang="cs-CZ" sz="1600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Pedagogické myšlení učitelů je jedním z klíčů ke změnám ve školství</a:t>
            </a:r>
            <a:r>
              <a:rPr lang="cs-CZ" b="1" dirty="0"/>
              <a:t>. </a:t>
            </a:r>
            <a:r>
              <a:rPr lang="cs-CZ" dirty="0"/>
              <a:t>V roce 1993-95 proběhly dvě sondy, které zjišťovaly učitelské pojetí výuky.</a:t>
            </a:r>
          </a:p>
          <a:p>
            <a:r>
              <a:rPr lang="cs-CZ" b="1" dirty="0"/>
              <a:t>První vzorek </a:t>
            </a:r>
            <a:r>
              <a:rPr lang="cs-CZ" dirty="0"/>
              <a:t>- učitelé 1.a 2. Stupně náhodně vybraní z městských i vesnických škol. </a:t>
            </a:r>
            <a:r>
              <a:rPr lang="cs-CZ" dirty="0" smtClean="0"/>
              <a:t>Celkem </a:t>
            </a:r>
            <a:r>
              <a:rPr lang="cs-CZ" dirty="0"/>
              <a:t>bylo osloveno 54 učitelů</a:t>
            </a:r>
          </a:p>
          <a:p>
            <a:r>
              <a:rPr lang="cs-CZ" b="1" dirty="0"/>
              <a:t>Druhý vzorek </a:t>
            </a:r>
            <a:r>
              <a:rPr lang="cs-CZ" dirty="0"/>
              <a:t>– 6 učitelů kursu z centra pro další vzdělávání učitelů, učitelé, kteří mají zájem dozvědět se něco nového, pracovat na svém profesionálním </a:t>
            </a:r>
            <a:r>
              <a:rPr lang="cs-CZ" dirty="0" smtClean="0"/>
              <a:t>růstu.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46511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Metoda </a:t>
            </a:r>
            <a:r>
              <a:rPr lang="cs-CZ" dirty="0" smtClean="0"/>
              <a:t>(</a:t>
            </a:r>
            <a:r>
              <a:rPr lang="cs-CZ" dirty="0"/>
              <a:t>Mareš, 1990</a:t>
            </a:r>
            <a:r>
              <a:rPr lang="cs-CZ" dirty="0" smtClean="0"/>
              <a:t>):  </a:t>
            </a:r>
            <a:r>
              <a:rPr lang="cs-CZ" dirty="0"/>
              <a:t>projektivní </a:t>
            </a:r>
            <a:r>
              <a:rPr lang="cs-CZ" dirty="0" smtClean="0"/>
              <a:t>technika, jedná </a:t>
            </a:r>
            <a:r>
              <a:rPr lang="cs-CZ" dirty="0"/>
              <a:t>se </a:t>
            </a:r>
            <a:r>
              <a:rPr lang="cs-CZ" b="1" dirty="0"/>
              <a:t>o 34 nedokončených vět, </a:t>
            </a:r>
            <a:r>
              <a:rPr lang="cs-CZ" dirty="0"/>
              <a:t>seskupených do 6 celků (cíle, učivo, žák a třída, vyučovací metody, okolí).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Učitel </a:t>
            </a:r>
            <a:r>
              <a:rPr lang="cs-CZ" dirty="0"/>
              <a:t>si vybral svůj aprobační předmět a k němu vztáhl své odpovědi. Úkolem </a:t>
            </a:r>
            <a:r>
              <a:rPr lang="cs-CZ" dirty="0" smtClean="0"/>
              <a:t>bylo </a:t>
            </a:r>
            <a:r>
              <a:rPr lang="cs-CZ" dirty="0"/>
              <a:t>doplnit nedokončené věty tak, aby vystihovaly jeho vlastní názor na výuku.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3828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Ve výsledcích lze vypozorovat řadu tendencí:</a:t>
            </a:r>
            <a:endParaRPr lang="cs-CZ" dirty="0"/>
          </a:p>
          <a:p>
            <a:r>
              <a:rPr lang="cs-CZ" dirty="0"/>
              <a:t>Opatrné uvolňování pravidel žákovského chování ve třídě. </a:t>
            </a:r>
            <a:endParaRPr lang="cs-CZ" dirty="0" smtClean="0"/>
          </a:p>
          <a:p>
            <a:r>
              <a:rPr lang="cs-CZ" dirty="0" smtClean="0"/>
              <a:t>Posun </a:t>
            </a:r>
            <a:r>
              <a:rPr lang="cs-CZ" dirty="0"/>
              <a:t>od pamětního učení k samostatnějšímu a tvořivějšímu učení. </a:t>
            </a:r>
            <a:endParaRPr lang="cs-CZ" dirty="0" smtClean="0"/>
          </a:p>
          <a:p>
            <a:r>
              <a:rPr lang="cs-CZ" dirty="0" smtClean="0"/>
              <a:t>Snahu </a:t>
            </a:r>
            <a:r>
              <a:rPr lang="cs-CZ" dirty="0"/>
              <a:t>učitelů vymezovat základní učivo. </a:t>
            </a:r>
            <a:endParaRPr lang="cs-CZ" dirty="0" smtClean="0"/>
          </a:p>
          <a:p>
            <a:r>
              <a:rPr lang="cs-CZ" dirty="0" smtClean="0"/>
              <a:t>Postupné </a:t>
            </a:r>
            <a:r>
              <a:rPr lang="cs-CZ" dirty="0"/>
              <a:t>odklánění se od učebnice, jako hlavního zdroje poznatků. </a:t>
            </a:r>
            <a:endParaRPr lang="cs-CZ" dirty="0" smtClean="0"/>
          </a:p>
          <a:p>
            <a:r>
              <a:rPr lang="cs-CZ" dirty="0"/>
              <a:t>Většina učitelů je ochotna zabývat se metodickými inovacemi výuky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44591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Výsledky - učitelovo </a:t>
            </a:r>
            <a:r>
              <a:rPr lang="cs-CZ" b="1" dirty="0">
                <a:solidFill>
                  <a:srgbClr val="00B0F0"/>
                </a:solidFill>
              </a:rPr>
              <a:t>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Narůstání debat o učivu, vyvíjení  větší aktivity učitelů při doplňování si poznatků o učivu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Obohacování o aktivnější a pestřejší formy. </a:t>
            </a:r>
            <a:endParaRPr lang="cs-CZ" dirty="0" smtClean="0"/>
          </a:p>
          <a:p>
            <a:r>
              <a:rPr lang="cs-CZ" dirty="0" smtClean="0"/>
              <a:t>Nezměněné </a:t>
            </a:r>
            <a:r>
              <a:rPr lang="cs-CZ" dirty="0"/>
              <a:t>uvažování učitelů o žákovském neprospěchu – vrozené příčiny, nedostatečná vnitřní motivovanost, nesoustředěnost a špatné rodinné zázemí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Učitelské </a:t>
            </a:r>
            <a:r>
              <a:rPr lang="cs-CZ" dirty="0" err="1"/>
              <a:t>kredo</a:t>
            </a:r>
            <a:r>
              <a:rPr lang="cs-CZ" dirty="0"/>
              <a:t> zahrnuje kladný vztah k dětem, skeptické postoje k současné podobě učitelské profese a postavení učitele ve společnosti</a:t>
            </a:r>
            <a:r>
              <a:rPr lang="cs-CZ" i="1" dirty="0"/>
              <a:t>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1651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Jaké je učitelovo </a:t>
            </a:r>
            <a:r>
              <a:rPr lang="cs-CZ" b="1" dirty="0">
                <a:solidFill>
                  <a:srgbClr val="00B0F0"/>
                </a:solidFill>
              </a:rPr>
              <a:t>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 důležité mapovat a rozvíjet individuální pojetí. </a:t>
            </a:r>
            <a:r>
              <a:rPr lang="cs-CZ" b="1" dirty="0"/>
              <a:t>Učitelovo pojetí efektivních vyučovacích postupů je jednou z vnitřních determinant jeho pedagogické tvořivosti.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Pedagogické </a:t>
            </a:r>
            <a:r>
              <a:rPr lang="cs-CZ" dirty="0"/>
              <a:t>dovednosti a kompetence tvoří zřejmě společně s </a:t>
            </a:r>
            <a:r>
              <a:rPr lang="cs-CZ" b="1" dirty="0"/>
              <a:t>učitelovým pojetím výuky jádro vyučovacího stylu učitele.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Využívají </a:t>
            </a:r>
            <a:r>
              <a:rPr lang="cs-CZ" dirty="0"/>
              <a:t>se i kvalitativní přístupy ke zkoumání  učitelova pojetí výuky-kazuistiky, případové studie, které je nutné podrobněji analyzovat a srovnávat a činit z nich určité zobecňující závěry</a:t>
            </a:r>
            <a:r>
              <a:rPr lang="cs-CZ" dirty="0" smtClean="0"/>
              <a:t>.</a:t>
            </a:r>
          </a:p>
          <a:p>
            <a:r>
              <a:rPr lang="cs-CZ" b="1" dirty="0">
                <a:solidFill>
                  <a:srgbClr val="00B0F0"/>
                </a:solidFill>
              </a:rPr>
              <a:t>Jaké je současné učitelovo pojetí </a:t>
            </a:r>
            <a:r>
              <a:rPr lang="cs-CZ" b="1" dirty="0" smtClean="0">
                <a:solidFill>
                  <a:srgbClr val="00B0F0"/>
                </a:solidFill>
              </a:rPr>
              <a:t>výuky??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8852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rgbClr val="00B0F0"/>
                </a:solidFill>
              </a:rPr>
              <a:t>Učitelovo profesionální </a:t>
            </a:r>
            <a:r>
              <a:rPr lang="cs-CZ" sz="3200" b="1" dirty="0" smtClean="0">
                <a:solidFill>
                  <a:srgbClr val="00B0F0"/>
                </a:solidFill>
              </a:rPr>
              <a:t>já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Učitelovo pojetí výuky může být součástí učitelova profesionálního já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Retrospektivní – deskriptivní, hodnotící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Prospektivní  - učitelova </a:t>
            </a:r>
            <a:r>
              <a:rPr lang="cs-CZ" dirty="0"/>
              <a:t>další perspektiva</a:t>
            </a:r>
          </a:p>
          <a:p>
            <a:pPr marL="0" indent="0">
              <a:buNone/>
            </a:pPr>
            <a:endParaRPr lang="cs-CZ" dirty="0"/>
          </a:p>
          <a:p>
            <a:endParaRPr lang="cs-CZ" sz="2000" i="1" dirty="0" smtClean="0"/>
          </a:p>
          <a:p>
            <a:pPr marL="0" indent="0">
              <a:buNone/>
            </a:pPr>
            <a:r>
              <a:rPr lang="cs-CZ" sz="2000" i="1" dirty="0"/>
              <a:t> 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63385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B0F0"/>
                </a:solidFill>
              </a:rPr>
              <a:t>Mentální reprezentace</a:t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b="1" dirty="0" smtClean="0">
                <a:solidFill>
                  <a:srgbClr val="00B0F0"/>
                </a:solidFill>
              </a:rPr>
              <a:t> já-učitel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50178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Kognitivní – sebepoznání, sebepotvrzení</a:t>
            </a:r>
          </a:p>
          <a:p>
            <a:r>
              <a:rPr lang="cs-CZ" dirty="0" smtClean="0"/>
              <a:t>Emoční – sebehodnocení , sebeúcta</a:t>
            </a:r>
          </a:p>
          <a:p>
            <a:r>
              <a:rPr lang="cs-CZ" dirty="0" smtClean="0"/>
              <a:t>Konativní – seberealizace, sebekontrola, sebeprosazování</a:t>
            </a:r>
          </a:p>
          <a:p>
            <a:endParaRPr lang="cs-CZ" dirty="0" smtClean="0"/>
          </a:p>
          <a:p>
            <a:r>
              <a:rPr lang="cs-CZ" dirty="0" smtClean="0"/>
              <a:t>Já</a:t>
            </a:r>
          </a:p>
          <a:p>
            <a:pPr>
              <a:buFontTx/>
              <a:buChar char="-"/>
            </a:pPr>
            <a:r>
              <a:rPr lang="cs-CZ" dirty="0" smtClean="0"/>
              <a:t>- aktuální</a:t>
            </a:r>
          </a:p>
          <a:p>
            <a:pPr>
              <a:buFontTx/>
              <a:buChar char="-"/>
            </a:pPr>
            <a:r>
              <a:rPr lang="cs-CZ" dirty="0" smtClean="0"/>
              <a:t>- ideální</a:t>
            </a:r>
          </a:p>
          <a:p>
            <a:pPr>
              <a:buFontTx/>
              <a:buChar char="-"/>
            </a:pPr>
            <a:r>
              <a:rPr lang="cs-CZ" dirty="0" smtClean="0"/>
              <a:t>- požadované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/>
              <a:t>Mareš, J., Slavík, J., Svatoš</a:t>
            </a:r>
            <a:r>
              <a:rPr lang="cs-CZ" i="1" dirty="0"/>
              <a:t>, T., </a:t>
            </a:r>
            <a:r>
              <a:rPr lang="cs-CZ" dirty="0"/>
              <a:t>Švec, V. (1996). </a:t>
            </a:r>
            <a:r>
              <a:rPr lang="cs-CZ" b="1" dirty="0"/>
              <a:t>Učitelovo pojetí výuky</a:t>
            </a:r>
            <a:r>
              <a:rPr lang="cs-CZ" dirty="0">
                <a:solidFill>
                  <a:srgbClr val="00B0F0"/>
                </a:solidFill>
              </a:rPr>
              <a:t>. 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lvl="0"/>
            <a:r>
              <a:rPr lang="cs-CZ" dirty="0" smtClean="0"/>
              <a:t>Mareš, J. (2012) </a:t>
            </a:r>
            <a:r>
              <a:rPr lang="cs-CZ" b="1" dirty="0" smtClean="0"/>
              <a:t>Pedagogická psychologie.</a:t>
            </a:r>
            <a:r>
              <a:rPr lang="cs-CZ" dirty="0" smtClean="0"/>
              <a:t> Praha: Portál.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B0F0"/>
                </a:solidFill>
              </a:rPr>
              <a:t>Sebepojetí učitele 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5120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7467600" cy="4873625"/>
          </a:xfrm>
        </p:spPr>
        <p:txBody>
          <a:bodyPr/>
          <a:lstStyle/>
          <a:p>
            <a:r>
              <a:rPr lang="cs-CZ" sz="2800" dirty="0" smtClean="0"/>
              <a:t>Souhrn představ o sobě</a:t>
            </a:r>
          </a:p>
          <a:p>
            <a:endParaRPr lang="cs-CZ" sz="2800" dirty="0" smtClean="0"/>
          </a:p>
          <a:p>
            <a:r>
              <a:rPr lang="cs-CZ" sz="2800" dirty="0" smtClean="0"/>
              <a:t>Uchování vlastního já, je klíčovou potřebou každého jedince</a:t>
            </a:r>
          </a:p>
          <a:p>
            <a:endParaRPr lang="cs-CZ" sz="2800" dirty="0" smtClean="0"/>
          </a:p>
          <a:p>
            <a:r>
              <a:rPr lang="cs-CZ" sz="2800" dirty="0" smtClean="0"/>
              <a:t>Sebehodnocení – představa sebe z hlediska vlastní kompetence sociální, morální, výkonové, zdrojem sebehodnocení je sebereflexe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B0F0"/>
                </a:solidFill>
              </a:rPr>
              <a:t>sebereflexe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 čemu je dobrá sebereflexe? Je významná pro korekci profesního </a:t>
            </a:r>
            <a:r>
              <a:rPr lang="cs-CZ" dirty="0" err="1"/>
              <a:t>sebeobrazu</a:t>
            </a:r>
            <a:r>
              <a:rPr lang="cs-CZ" dirty="0"/>
              <a:t>, napomáhá připravovat činnosti budoucí, nashromážděné individuální zkušenosti přecházejí do podoby </a:t>
            </a:r>
            <a:r>
              <a:rPr lang="cs-CZ" b="1" dirty="0"/>
              <a:t>profesního pojetí a sebepojetí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i="1" dirty="0" smtClean="0"/>
              <a:t>Komunikativní </a:t>
            </a:r>
            <a:r>
              <a:rPr lang="cs-CZ" i="1" dirty="0"/>
              <a:t>pojetí sebereflexe hovoří o vnitřním dialogu učitele se sebou samým. </a:t>
            </a:r>
            <a:endParaRPr lang="cs-CZ" i="1" dirty="0" smtClean="0"/>
          </a:p>
          <a:p>
            <a:r>
              <a:rPr lang="cs-CZ" dirty="0" smtClean="0"/>
              <a:t>U </a:t>
            </a:r>
            <a:r>
              <a:rPr lang="cs-CZ" dirty="0"/>
              <a:t>budoucích učitelů se provádí nácvik sebereflexe v nácvikových pedagogických situacích. </a:t>
            </a:r>
          </a:p>
        </p:txBody>
      </p:sp>
    </p:spTree>
    <p:extLst>
      <p:ext uri="{BB962C8B-B14F-4D97-AF65-F5344CB8AC3E}">
        <p14:creationId xmlns:p14="http://schemas.microsoft.com/office/powerpoint/2010/main" val="16870212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Já v roli učitele</a:t>
            </a: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Charakterizujte se ve své profesní roli učitele.</a:t>
            </a:r>
          </a:p>
          <a:p>
            <a:r>
              <a:rPr lang="cs-CZ" dirty="0" smtClean="0"/>
              <a:t>Jak se vidíte?</a:t>
            </a:r>
          </a:p>
          <a:p>
            <a:r>
              <a:rPr lang="cs-CZ" dirty="0" smtClean="0"/>
              <a:t>Jaká je podle vás role učitele?</a:t>
            </a:r>
          </a:p>
          <a:p>
            <a:r>
              <a:rPr lang="cs-CZ" dirty="0" smtClean="0"/>
              <a:t>Jaké jsou vaše představy o výuce, jak by měla vypadat?</a:t>
            </a:r>
          </a:p>
          <a:p>
            <a:r>
              <a:rPr lang="cs-CZ" dirty="0" smtClean="0"/>
              <a:t>Jak učím, jaké metody považuji za účinné?</a:t>
            </a:r>
          </a:p>
          <a:p>
            <a:r>
              <a:rPr lang="cs-CZ" dirty="0" smtClean="0"/>
              <a:t>Co je cílem učitele, jaké cíle si kladete?</a:t>
            </a:r>
          </a:p>
          <a:p>
            <a:r>
              <a:rPr lang="cs-CZ" dirty="0" smtClean="0"/>
              <a:t>Co bych chtěl/a v roli učitele dokázat?</a:t>
            </a:r>
          </a:p>
          <a:p>
            <a:r>
              <a:rPr lang="cs-CZ" dirty="0" smtClean="0"/>
              <a:t>Máte nějaké své osobní pedagogické zásady, svou </a:t>
            </a:r>
            <a:r>
              <a:rPr lang="cs-CZ" dirty="0" err="1" smtClean="0"/>
              <a:t>pedagogicklou</a:t>
            </a:r>
            <a:r>
              <a:rPr lang="cs-CZ" dirty="0" smtClean="0"/>
              <a:t> filosofii?</a:t>
            </a:r>
          </a:p>
          <a:p>
            <a:r>
              <a:rPr lang="cs-CZ" dirty="0" smtClean="0"/>
              <a:t>Co očekáváte od své profesní role, jaké pocity máte </a:t>
            </a:r>
            <a:r>
              <a:rPr lang="cs-CZ" dirty="0" err="1" smtClean="0"/>
              <a:t>ted</a:t>
            </a:r>
            <a:r>
              <a:rPr lang="cs-CZ" dirty="0" smtClean="0"/>
              <a:t>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677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B0F0"/>
                </a:solidFill>
              </a:rPr>
              <a:t>  Otázky směřující k sebereflexi učitelů   - </a:t>
            </a:r>
            <a:r>
              <a:rPr lang="cs-CZ" sz="2000" b="1" dirty="0" smtClean="0">
                <a:solidFill>
                  <a:srgbClr val="00B0F0"/>
                </a:solidFill>
              </a:rPr>
              <a:t>ÚKOL Č. 2</a:t>
            </a:r>
            <a:endParaRPr lang="cs-CZ" sz="2000" b="1" dirty="0">
              <a:solidFill>
                <a:srgbClr val="00B0F0"/>
              </a:solidFill>
            </a:endParaRPr>
          </a:p>
        </p:txBody>
      </p:sp>
      <p:sp>
        <p:nvSpPr>
          <p:cNvPr id="5222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smtClean="0"/>
              <a:t>Jaké jsou moje výsledky v práci a proč?</a:t>
            </a:r>
          </a:p>
          <a:p>
            <a:r>
              <a:rPr lang="cs-CZ" smtClean="0"/>
              <a:t>Jsem vnímán jako úspěšný učitel?</a:t>
            </a:r>
          </a:p>
          <a:p>
            <a:r>
              <a:rPr lang="cs-CZ" smtClean="0"/>
              <a:t>Co jsem skutečně dokázal v práci?</a:t>
            </a:r>
          </a:p>
          <a:p>
            <a:r>
              <a:rPr lang="cs-CZ" smtClean="0"/>
              <a:t>Jaké jsou moje znalosti, schopnosti, dovednosti a proč?</a:t>
            </a:r>
          </a:p>
          <a:p>
            <a:r>
              <a:rPr lang="cs-CZ" smtClean="0"/>
              <a:t>Jaké jsou moje návyky, postoje, co jsem přijal a s čím se ztotožnuji?</a:t>
            </a:r>
          </a:p>
          <a:p>
            <a:r>
              <a:rPr lang="cs-CZ" smtClean="0"/>
              <a:t>Co se ode mne očekává, abych naplnil požadavky školy?</a:t>
            </a:r>
          </a:p>
          <a:p>
            <a:r>
              <a:rPr lang="cs-CZ" smtClean="0"/>
              <a:t>Odpovídají požadavky školy představám o mých možnostech?</a:t>
            </a:r>
          </a:p>
          <a:p>
            <a:endParaRPr lang="cs-CZ" smtClean="0"/>
          </a:p>
          <a:p>
            <a:endParaRPr lang="cs-CZ" smtClean="0"/>
          </a:p>
        </p:txBody>
      </p:sp>
      <p:sp>
        <p:nvSpPr>
          <p:cNvPr id="4" name="Pěticípá hvězda 3"/>
          <p:cNvSpPr/>
          <p:nvPr/>
        </p:nvSpPr>
        <p:spPr>
          <a:xfrm>
            <a:off x="4642139" y="908720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00B0F0"/>
                </a:solidFill>
              </a:rPr>
              <a:t>Otázky směřující k sebereflexi učitelů</a:t>
            </a:r>
          </a:p>
        </p:txBody>
      </p:sp>
      <p:sp>
        <p:nvSpPr>
          <p:cNvPr id="53250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Posiluje škola moje požadavky a moje kladné postoje ke škole?</a:t>
            </a:r>
          </a:p>
          <a:p>
            <a:r>
              <a:rPr lang="cs-CZ" dirty="0" smtClean="0"/>
              <a:t>Jaké jsou moje zájmy, povahové vlastnosti?</a:t>
            </a:r>
          </a:p>
          <a:p>
            <a:r>
              <a:rPr lang="cs-CZ" dirty="0" smtClean="0"/>
              <a:t>Jak si poradím s problémem?</a:t>
            </a:r>
          </a:p>
          <a:p>
            <a:r>
              <a:rPr lang="cs-CZ" dirty="0" smtClean="0"/>
              <a:t>Jakou zkušenost z toho vyvodím?</a:t>
            </a:r>
          </a:p>
          <a:p>
            <a:r>
              <a:rPr lang="cs-CZ" dirty="0" smtClean="0"/>
              <a:t>Čím nejčastěji vyplním volný čas?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4836" y="265212"/>
            <a:ext cx="7467600" cy="1143000"/>
          </a:xfrm>
        </p:spPr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</a:rPr>
              <a:t>      Studenti učitelství </a:t>
            </a:r>
            <a:r>
              <a:rPr lang="cs-CZ" sz="2400" b="1" dirty="0" smtClean="0">
                <a:solidFill>
                  <a:srgbClr val="00B0F0"/>
                </a:solidFill>
              </a:rPr>
              <a:t/>
            </a:r>
            <a:br>
              <a:rPr lang="cs-CZ" sz="2400" b="1" dirty="0" smtClean="0">
                <a:solidFill>
                  <a:srgbClr val="00B0F0"/>
                </a:solidFill>
              </a:rPr>
            </a:br>
            <a:r>
              <a:rPr lang="cs-CZ" sz="2000" b="1" dirty="0" smtClean="0">
                <a:solidFill>
                  <a:srgbClr val="00B0F0"/>
                </a:solidFill>
              </a:rPr>
              <a:t>zamyslete se nad svým pojetím výuky</a:t>
            </a:r>
            <a:endParaRPr lang="cs-CZ" sz="20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i="1" dirty="0" smtClean="0"/>
              <a:t>Odpovězte si na otázky:</a:t>
            </a:r>
          </a:p>
          <a:p>
            <a:pPr lvl="0"/>
            <a:r>
              <a:rPr lang="cs-CZ" sz="2000" dirty="0"/>
              <a:t>Jaká je podle vás role učitele ve vzdělávacím procesu ve škole?</a:t>
            </a:r>
          </a:p>
          <a:p>
            <a:pPr lvl="0"/>
            <a:r>
              <a:rPr lang="cs-CZ" sz="2000" dirty="0"/>
              <a:t>Jaké jsou vaše představy o výuce, jak by měla vypadat? </a:t>
            </a:r>
          </a:p>
          <a:p>
            <a:pPr lvl="0"/>
            <a:r>
              <a:rPr lang="cs-CZ" sz="2000" dirty="0"/>
              <a:t>Co děláte / co určitě neděláte v roli učitele?</a:t>
            </a:r>
          </a:p>
          <a:p>
            <a:pPr lvl="0"/>
            <a:r>
              <a:rPr lang="cs-CZ" sz="2000" dirty="0"/>
              <a:t>Jak učím, jaké metody a formy výuky považuji za účinné, využívám ve své praxi.</a:t>
            </a:r>
          </a:p>
          <a:p>
            <a:pPr lvl="0"/>
            <a:r>
              <a:rPr lang="cs-CZ" sz="2000" dirty="0"/>
              <a:t>Jak chci učit, jaké nové nebo další metody a formy výuky považuji za účinné, chci je využít ve své praxi.</a:t>
            </a:r>
          </a:p>
          <a:p>
            <a:pPr lvl="0"/>
            <a:r>
              <a:rPr lang="cs-CZ" sz="2000" dirty="0"/>
              <a:t>Co je cílem učitele, jaké cíle si kladete?</a:t>
            </a:r>
          </a:p>
          <a:p>
            <a:pPr lvl="0"/>
            <a:r>
              <a:rPr lang="cs-CZ" sz="2000" dirty="0"/>
              <a:t>Co bych chtěl/a v roli učitele dokázat?</a:t>
            </a:r>
          </a:p>
          <a:p>
            <a:endParaRPr lang="cs-CZ" sz="2000" dirty="0"/>
          </a:p>
        </p:txBody>
      </p:sp>
      <p:sp>
        <p:nvSpPr>
          <p:cNvPr id="4" name="Pěticípá hvězda 3"/>
          <p:cNvSpPr/>
          <p:nvPr/>
        </p:nvSpPr>
        <p:spPr>
          <a:xfrm>
            <a:off x="611560" y="255875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309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rgbClr val="00B0F0"/>
                </a:solidFill>
              </a:rPr>
              <a:t>zamyslete se nad svým pojetím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/>
              <a:t>Máte nějaké své pedagogické zásady, svou pedagogickou filosofii? Uveďte.</a:t>
            </a:r>
          </a:p>
          <a:p>
            <a:pPr lvl="0"/>
            <a:r>
              <a:rPr lang="cs-CZ" dirty="0"/>
              <a:t>Co očekáváte od své profesní role, jaké pocity teď máte?</a:t>
            </a:r>
          </a:p>
          <a:p>
            <a:pPr lvl="0"/>
            <a:r>
              <a:rPr lang="cs-CZ" dirty="0"/>
              <a:t>Změnil se nějak váš pohled na roli učitele v průběhu studia/v průběhu praxe? Jak?</a:t>
            </a:r>
          </a:p>
          <a:p>
            <a:pPr lvl="0"/>
            <a:r>
              <a:rPr lang="cs-CZ" dirty="0"/>
              <a:t>Jak byste charakterizoval/a roli žáka?</a:t>
            </a:r>
          </a:p>
          <a:p>
            <a:pPr lvl="0"/>
            <a:r>
              <a:rPr lang="cs-CZ" dirty="0"/>
              <a:t>Jaké nároky a požadavky kladete na žáka?</a:t>
            </a:r>
          </a:p>
          <a:p>
            <a:pPr lvl="0"/>
            <a:r>
              <a:rPr lang="cs-CZ" dirty="0"/>
              <a:t>Co u svých žáků nejvíce rozvíjíte, podněcujete?</a:t>
            </a:r>
          </a:p>
          <a:p>
            <a:pPr lvl="0"/>
            <a:r>
              <a:rPr lang="cs-CZ" dirty="0"/>
              <a:t>Jak pracujete se školní třídou/skupinou žáků?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7086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rgbClr val="00B0F0"/>
                </a:solidFill>
              </a:rPr>
              <a:t>zamyslete se nad svým pojetím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i="1" dirty="0" smtClean="0"/>
              <a:t>Nedokončené věty:</a:t>
            </a:r>
          </a:p>
          <a:p>
            <a:pPr lvl="0"/>
            <a:r>
              <a:rPr lang="cs-CZ" dirty="0" smtClean="0"/>
              <a:t>Pod </a:t>
            </a:r>
            <a:r>
              <a:rPr lang="cs-CZ" dirty="0"/>
              <a:t>efektivním vyučovacím postupem si představuji ……</a:t>
            </a:r>
          </a:p>
          <a:p>
            <a:pPr lvl="0"/>
            <a:r>
              <a:rPr lang="cs-CZ" dirty="0"/>
              <a:t>Chtěl/a bych, aby moje vyučování…………………….</a:t>
            </a:r>
          </a:p>
          <a:p>
            <a:pPr lvl="0"/>
            <a:r>
              <a:rPr lang="cs-CZ" dirty="0"/>
              <a:t>Své žáky vnímám jako……………………….</a:t>
            </a:r>
          </a:p>
          <a:p>
            <a:pPr lvl="0"/>
            <a:r>
              <a:rPr lang="cs-CZ" dirty="0"/>
              <a:t>Nejtěžší na roli učitele je ………………….</a:t>
            </a:r>
          </a:p>
          <a:p>
            <a:pPr lvl="0"/>
            <a:r>
              <a:rPr lang="cs-CZ" dirty="0"/>
              <a:t>Obávám, se ………….</a:t>
            </a:r>
          </a:p>
          <a:p>
            <a:pPr lvl="0"/>
            <a:r>
              <a:rPr lang="cs-CZ" dirty="0"/>
              <a:t>Těším se ………………………..</a:t>
            </a:r>
          </a:p>
          <a:p>
            <a:pPr lvl="0"/>
            <a:r>
              <a:rPr lang="cs-CZ" dirty="0"/>
              <a:t>Moje očekávání v roli učitele při vykonávání učitelské profese …………………..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19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7467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F0"/>
                </a:solidFill>
              </a:rPr>
              <a:t>Učitelovo pojetí výuky </a:t>
            </a:r>
            <a:br>
              <a:rPr lang="cs-CZ" b="1" dirty="0" smtClean="0">
                <a:solidFill>
                  <a:srgbClr val="00B0F0"/>
                </a:solidFill>
              </a:rPr>
            </a:br>
            <a:r>
              <a:rPr lang="cs-CZ" sz="1400" b="1" dirty="0" smtClean="0">
                <a:solidFill>
                  <a:srgbClr val="00B0F0"/>
                </a:solidFill>
              </a:rPr>
              <a:t>(</a:t>
            </a:r>
            <a:r>
              <a:rPr lang="cs-CZ" sz="1400" b="1" i="1" dirty="0">
                <a:solidFill>
                  <a:srgbClr val="00B0F0"/>
                </a:solidFill>
              </a:rPr>
              <a:t>Jiří Mareš, Jan Slavík, Tomáš Svatoš, Vlastimil </a:t>
            </a:r>
            <a:r>
              <a:rPr lang="cs-CZ" sz="1400" b="1" i="1" dirty="0" smtClean="0">
                <a:solidFill>
                  <a:srgbClr val="00B0F0"/>
                </a:solidFill>
              </a:rPr>
              <a:t>Švec,  1996 )</a:t>
            </a:r>
            <a:r>
              <a:rPr lang="cs-CZ" sz="1400" b="1" dirty="0" smtClean="0">
                <a:solidFill>
                  <a:srgbClr val="00B0F0"/>
                </a:solidFill>
              </a:rPr>
              <a:t> </a:t>
            </a:r>
            <a:endParaRPr lang="cs-CZ" sz="1400" b="1" dirty="0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/>
          <a:lstStyle/>
          <a:p>
            <a:r>
              <a:rPr lang="cs-CZ" b="1" dirty="0" smtClean="0"/>
              <a:t>Je síť učitelových představ </a:t>
            </a:r>
            <a:r>
              <a:rPr lang="cs-CZ" dirty="0" smtClean="0"/>
              <a:t>o výuce</a:t>
            </a:r>
          </a:p>
          <a:p>
            <a:r>
              <a:rPr lang="cs-CZ" b="1" dirty="0" smtClean="0"/>
              <a:t>Je </a:t>
            </a:r>
            <a:r>
              <a:rPr lang="cs-CZ" b="1" dirty="0"/>
              <a:t>učitelova mentální reprezentace, pedagogická filosofie,</a:t>
            </a:r>
            <a:r>
              <a:rPr lang="cs-CZ" dirty="0"/>
              <a:t> jak učit, jak přistupovat k učivu, žákům, jaké volit metody, které jsou účinné a efektivní, organizační formy výuky, vhodnost pro určité pedagogické situace, využití individuálního přístupu, pojetí role učitele, kolegy, nadřízeného, rodiče, pojetí žáka a jeho rozvoje atd</a:t>
            </a:r>
            <a:r>
              <a:rPr lang="cs-CZ" dirty="0" smtClean="0"/>
              <a:t>.</a:t>
            </a:r>
          </a:p>
          <a:p>
            <a:r>
              <a:rPr lang="cs-CZ" b="1" dirty="0"/>
              <a:t>Souhrn, komplex profesních </a:t>
            </a:r>
            <a:r>
              <a:rPr lang="cs-CZ" b="1" dirty="0" smtClean="0"/>
              <a:t>idejí</a:t>
            </a:r>
            <a:r>
              <a:rPr lang="cs-CZ" dirty="0" smtClean="0"/>
              <a:t>, </a:t>
            </a:r>
            <a:r>
              <a:rPr lang="cs-CZ" dirty="0"/>
              <a:t>představ, předsudků, očekávání, postupů, které vytvářejí kognitivní základnu pro učitelov</a:t>
            </a:r>
            <a:r>
              <a:rPr lang="cs-CZ" sz="2000" dirty="0"/>
              <a:t>o jednání , vnímání a realizaci edukačních procesů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61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cs-CZ" b="1" dirty="0"/>
              <a:t>Je to učitelovo profesní já, </a:t>
            </a:r>
            <a:r>
              <a:rPr lang="cs-CZ" dirty="0"/>
              <a:t>způsob pedagogického myšlení a jednání. </a:t>
            </a:r>
            <a:endParaRPr lang="cs-CZ" dirty="0" smtClean="0"/>
          </a:p>
          <a:p>
            <a:r>
              <a:rPr lang="cs-CZ" dirty="0" smtClean="0"/>
              <a:t>Je to neucelený soubor učitelových názorů, přesvědčení, postojů a taky argumentů, kterými je učitel zdůvodňuje. </a:t>
            </a:r>
          </a:p>
          <a:p>
            <a:r>
              <a:rPr lang="cs-CZ" b="1" i="1" dirty="0"/>
              <a:t> </a:t>
            </a:r>
            <a:r>
              <a:rPr lang="cs-CZ" dirty="0" smtClean="0"/>
              <a:t>Je implicitní, skryté</a:t>
            </a:r>
            <a:endParaRPr lang="cs-CZ" dirty="0"/>
          </a:p>
          <a:p>
            <a:pPr lvl="0"/>
            <a:r>
              <a:rPr lang="cs-CZ" dirty="0" smtClean="0"/>
              <a:t>Není </a:t>
            </a:r>
            <a:r>
              <a:rPr lang="cs-CZ" dirty="0"/>
              <a:t>plně uvědomované</a:t>
            </a:r>
          </a:p>
          <a:p>
            <a:pPr lvl="0"/>
            <a:r>
              <a:rPr lang="cs-CZ" dirty="0"/>
              <a:t>E</a:t>
            </a:r>
            <a:r>
              <a:rPr lang="cs-CZ" dirty="0" smtClean="0"/>
              <a:t>mocionálně </a:t>
            </a:r>
            <a:r>
              <a:rPr lang="cs-CZ" dirty="0"/>
              <a:t>orientované</a:t>
            </a:r>
          </a:p>
          <a:p>
            <a:pPr lvl="0"/>
            <a:r>
              <a:rPr lang="cs-CZ" dirty="0"/>
              <a:t>R</a:t>
            </a:r>
            <a:r>
              <a:rPr lang="cs-CZ" dirty="0" smtClean="0"/>
              <a:t>elativně </a:t>
            </a:r>
            <a:r>
              <a:rPr lang="cs-CZ" dirty="0"/>
              <a:t>stabilní</a:t>
            </a:r>
          </a:p>
          <a:p>
            <a:pPr lvl="0"/>
            <a:r>
              <a:rPr lang="cs-CZ" dirty="0"/>
              <a:t>I</a:t>
            </a:r>
            <a:r>
              <a:rPr lang="cs-CZ" dirty="0" smtClean="0"/>
              <a:t>ndividuálně odlišné</a:t>
            </a:r>
          </a:p>
          <a:p>
            <a:pPr lvl="0"/>
            <a:r>
              <a:rPr lang="cs-CZ" dirty="0" smtClean="0"/>
              <a:t>V průběhu profesní dráhy se mění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438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Složky</a:t>
            </a:r>
          </a:p>
          <a:p>
            <a:pPr marL="0" lvl="0" indent="0">
              <a:buNone/>
            </a:pPr>
            <a:r>
              <a:rPr lang="cs-CZ" dirty="0" smtClean="0"/>
              <a:t>-učitelovo </a:t>
            </a:r>
            <a:r>
              <a:rPr lang="cs-CZ" dirty="0"/>
              <a:t>pojetí cílů</a:t>
            </a:r>
          </a:p>
          <a:p>
            <a:pPr marL="0" lvl="0" indent="0">
              <a:buNone/>
            </a:pPr>
            <a:r>
              <a:rPr lang="cs-CZ" dirty="0" smtClean="0"/>
              <a:t>-pojetí </a:t>
            </a:r>
            <a:r>
              <a:rPr lang="cs-CZ" dirty="0"/>
              <a:t>učiva</a:t>
            </a:r>
          </a:p>
          <a:p>
            <a:pPr marL="0" lvl="0" indent="0">
              <a:buNone/>
            </a:pPr>
            <a:r>
              <a:rPr lang="cs-CZ" dirty="0" smtClean="0"/>
              <a:t>-organizace</a:t>
            </a:r>
            <a:r>
              <a:rPr lang="cs-CZ" dirty="0"/>
              <a:t>, metody</a:t>
            </a:r>
          </a:p>
          <a:p>
            <a:pPr marL="0" lvl="0" indent="0">
              <a:buNone/>
            </a:pPr>
            <a:r>
              <a:rPr lang="cs-CZ" dirty="0" smtClean="0"/>
              <a:t>-pojetí </a:t>
            </a:r>
            <a:r>
              <a:rPr lang="cs-CZ" dirty="0"/>
              <a:t>žáka</a:t>
            </a:r>
          </a:p>
          <a:p>
            <a:pPr marL="0" lvl="0" indent="0">
              <a:buNone/>
            </a:pPr>
            <a:r>
              <a:rPr lang="cs-CZ" dirty="0" smtClean="0"/>
              <a:t>-učitelské </a:t>
            </a:r>
            <a:r>
              <a:rPr lang="cs-CZ" dirty="0"/>
              <a:t>role, sebe sama</a:t>
            </a:r>
          </a:p>
          <a:p>
            <a:pPr marL="0" lvl="0" indent="0">
              <a:buNone/>
            </a:pPr>
            <a:r>
              <a:rPr lang="cs-CZ" dirty="0" smtClean="0"/>
              <a:t>-rodičů</a:t>
            </a:r>
            <a:r>
              <a:rPr lang="cs-CZ" dirty="0"/>
              <a:t>, </a:t>
            </a:r>
            <a:r>
              <a:rPr lang="cs-CZ" dirty="0" smtClean="0"/>
              <a:t>nadřízených</a:t>
            </a:r>
          </a:p>
          <a:p>
            <a:endParaRPr lang="cs-CZ" dirty="0"/>
          </a:p>
          <a:p>
            <a:r>
              <a:rPr lang="cs-CZ" i="1" dirty="0"/>
              <a:t>Podle odhadů podíl učitelů na žákových výsledcích je zhruba 50%, zbytek odpovědnosti je na žákovi, rodině, vnějších podmínkách.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70466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/>
              <a:t>Učitelovo pojetí výuky je proměnná skrze niž se lomí většina snah měnit pedagogickou realitu </a:t>
            </a:r>
            <a:endParaRPr lang="cs-CZ" b="1" dirty="0" smtClean="0"/>
          </a:p>
          <a:p>
            <a:r>
              <a:rPr lang="cs-CZ" dirty="0" smtClean="0"/>
              <a:t>shora </a:t>
            </a:r>
            <a:r>
              <a:rPr lang="cs-CZ" dirty="0"/>
              <a:t>/zákony, vyhlášky, metodické pokyny, příkazy, doporučení/  </a:t>
            </a:r>
            <a:endParaRPr lang="cs-CZ" dirty="0" smtClean="0"/>
          </a:p>
          <a:p>
            <a:r>
              <a:rPr lang="cs-CZ" dirty="0" smtClean="0"/>
              <a:t>i zdola /výsledky </a:t>
            </a:r>
            <a:r>
              <a:rPr lang="cs-CZ" dirty="0"/>
              <a:t>žáků, jejich rodičů, laické veřejnosti</a:t>
            </a:r>
            <a:r>
              <a:rPr lang="cs-CZ" dirty="0" smtClean="0"/>
              <a:t>/.</a:t>
            </a:r>
          </a:p>
          <a:p>
            <a:endParaRPr lang="cs-CZ" dirty="0"/>
          </a:p>
          <a:p>
            <a:r>
              <a:rPr lang="cs-CZ" b="1" i="1" dirty="0"/>
              <a:t>Má každý učitel své pojetí výuky?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4480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</a:t>
            </a:r>
            <a:r>
              <a:rPr lang="cs-CZ" b="1" dirty="0" smtClean="0">
                <a:solidFill>
                  <a:srgbClr val="00B0F0"/>
                </a:solidFill>
              </a:rPr>
              <a:t>Učitelova </a:t>
            </a:r>
            <a:r>
              <a:rPr lang="cs-CZ" b="1" dirty="0">
                <a:solidFill>
                  <a:srgbClr val="00B0F0"/>
                </a:solidFill>
              </a:rPr>
              <a:t>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 </a:t>
            </a:r>
            <a:endParaRPr lang="cs-CZ" i="1" dirty="0"/>
          </a:p>
          <a:p>
            <a:r>
              <a:rPr lang="cs-CZ" dirty="0"/>
              <a:t>Vzniká postupně  a v průběhu </a:t>
            </a:r>
            <a:r>
              <a:rPr lang="cs-CZ" b="1" dirty="0"/>
              <a:t>profesionální dráhy se proměňuje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Začíná </a:t>
            </a:r>
            <a:r>
              <a:rPr lang="cs-CZ" dirty="0"/>
              <a:t>v </a:t>
            </a:r>
            <a:r>
              <a:rPr lang="cs-CZ" dirty="0" smtClean="0"/>
              <a:t>době, </a:t>
            </a:r>
            <a:r>
              <a:rPr lang="cs-CZ" dirty="0"/>
              <a:t>kdy je sám </a:t>
            </a:r>
            <a:r>
              <a:rPr lang="cs-CZ" dirty="0" smtClean="0"/>
              <a:t>žákem, </a:t>
            </a:r>
            <a:r>
              <a:rPr lang="cs-CZ" dirty="0"/>
              <a:t>pak se utváří na PF vlivem studia pedagogiky, psychologie, didaktiky </a:t>
            </a:r>
            <a:r>
              <a:rPr lang="cs-CZ" dirty="0" smtClean="0"/>
              <a:t>(</a:t>
            </a:r>
            <a:r>
              <a:rPr lang="cs-CZ" dirty="0" err="1" smtClean="0"/>
              <a:t>prekoncept</a:t>
            </a:r>
            <a:r>
              <a:rPr lang="cs-CZ" dirty="0" smtClean="0"/>
              <a:t> učitelova pojetí výuky). </a:t>
            </a:r>
          </a:p>
          <a:p>
            <a:r>
              <a:rPr lang="cs-CZ" dirty="0" smtClean="0"/>
              <a:t>V</a:t>
            </a:r>
            <a:r>
              <a:rPr lang="cs-CZ" dirty="0"/>
              <a:t> prvních letech praxe si </a:t>
            </a:r>
            <a:r>
              <a:rPr lang="cs-CZ" b="1" dirty="0"/>
              <a:t>učitel své pojetí hledá,</a:t>
            </a:r>
            <a:r>
              <a:rPr lang="cs-CZ" dirty="0"/>
              <a:t> dotváří. </a:t>
            </a:r>
            <a:endParaRPr lang="cs-CZ" dirty="0" smtClean="0"/>
          </a:p>
          <a:p>
            <a:r>
              <a:rPr lang="cs-CZ" dirty="0" smtClean="0"/>
              <a:t>Zvládnutí </a:t>
            </a:r>
            <a:r>
              <a:rPr lang="cs-CZ" dirty="0"/>
              <a:t>profese předpokládá </a:t>
            </a:r>
            <a:r>
              <a:rPr lang="cs-CZ" dirty="0" smtClean="0"/>
              <a:t>hlubokou </a:t>
            </a:r>
            <a:r>
              <a:rPr lang="cs-CZ" dirty="0"/>
              <a:t>změnu subjektivních zkušeností a následně změnu osobnostních struktur. </a:t>
            </a:r>
          </a:p>
        </p:txBody>
      </p:sp>
    </p:spTree>
    <p:extLst>
      <p:ext uri="{BB962C8B-B14F-4D97-AF65-F5344CB8AC3E}">
        <p14:creationId xmlns:p14="http://schemas.microsoft.com/office/powerpoint/2010/main" val="2184582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Mění se mapy subjektivního světa, přesouvají se akcenty. Poté co základní změny proběhnou, </a:t>
            </a:r>
            <a:r>
              <a:rPr lang="cs-CZ" b="1" dirty="0"/>
              <a:t>někteří učitelé setrvávají</a:t>
            </a:r>
            <a:r>
              <a:rPr lang="cs-CZ" dirty="0"/>
              <a:t> u nalezeného </a:t>
            </a:r>
            <a:r>
              <a:rPr lang="cs-CZ" dirty="0" smtClean="0"/>
              <a:t>pojetí</a:t>
            </a:r>
          </a:p>
          <a:p>
            <a:r>
              <a:rPr lang="cs-CZ" dirty="0" smtClean="0"/>
              <a:t>Už </a:t>
            </a:r>
            <a:r>
              <a:rPr lang="cs-CZ" dirty="0"/>
              <a:t>je jen propracovávají, zpřesňují a zdůvodňují. </a:t>
            </a:r>
            <a:r>
              <a:rPr lang="cs-CZ" dirty="0" smtClean="0"/>
              <a:t>Někteří </a:t>
            </a:r>
            <a:r>
              <a:rPr lang="cs-CZ" dirty="0"/>
              <a:t>učitelé </a:t>
            </a:r>
            <a:r>
              <a:rPr lang="cs-CZ" b="1" dirty="0"/>
              <a:t>už nehledají dál</a:t>
            </a:r>
            <a:r>
              <a:rPr lang="cs-CZ" dirty="0"/>
              <a:t> a tvrdí ze jejich pojetí výuky je </a:t>
            </a:r>
            <a:r>
              <a:rPr lang="cs-CZ" b="1" dirty="0"/>
              <a:t>už </a:t>
            </a:r>
            <a:r>
              <a:rPr lang="cs-CZ" b="1" dirty="0" smtClean="0"/>
              <a:t>optimální</a:t>
            </a:r>
          </a:p>
          <a:p>
            <a:r>
              <a:rPr lang="cs-CZ" b="1" dirty="0" smtClean="0"/>
              <a:t>Jiní </a:t>
            </a:r>
            <a:r>
              <a:rPr lang="cs-CZ" b="1" dirty="0"/>
              <a:t>jsou otevření ke změnám a své pojetí obměňují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949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Učitelovo pojetí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Učitelovo pojetí výuky </a:t>
            </a:r>
            <a:r>
              <a:rPr lang="cs-CZ" b="1" dirty="0"/>
              <a:t>je ovlivňováno</a:t>
            </a:r>
            <a:r>
              <a:rPr lang="cs-CZ" dirty="0"/>
              <a:t> po celou profesionální dráhu učitele a to: </a:t>
            </a:r>
            <a:endParaRPr lang="cs-CZ" dirty="0" smtClean="0"/>
          </a:p>
          <a:p>
            <a:r>
              <a:rPr lang="cs-CZ" b="1" dirty="0" smtClean="0"/>
              <a:t>Minulými </a:t>
            </a:r>
            <a:r>
              <a:rPr lang="cs-CZ" b="1" dirty="0"/>
              <a:t>pedagogickými zkušenostmi učitele, z</a:t>
            </a:r>
            <a:r>
              <a:rPr lang="cs-CZ" dirty="0"/>
              <a:t>měnami jimiž učitelská profese v dané společnosti </a:t>
            </a:r>
            <a:r>
              <a:rPr lang="cs-CZ" dirty="0" smtClean="0"/>
              <a:t>prochází.</a:t>
            </a:r>
          </a:p>
          <a:p>
            <a:r>
              <a:rPr lang="cs-CZ" dirty="0" smtClean="0"/>
              <a:t>Možnostmi </a:t>
            </a:r>
            <a:r>
              <a:rPr lang="cs-CZ" dirty="0"/>
              <a:t>učitele reálně ovlivnit  svůj profesní vzestup tím, ze bude zlepšovat svou pedagogickou práci atd</a:t>
            </a:r>
            <a:r>
              <a:rPr lang="cs-CZ" b="1" dirty="0"/>
              <a:t>. </a:t>
            </a:r>
            <a:endParaRPr lang="cs-CZ" b="1" dirty="0" smtClean="0"/>
          </a:p>
          <a:p>
            <a:pPr marL="0" indent="0">
              <a:buNone/>
            </a:pPr>
            <a:r>
              <a:rPr lang="cs-CZ" dirty="0"/>
              <a:t>N</a:t>
            </a:r>
            <a:r>
              <a:rPr lang="cs-CZ" dirty="0" smtClean="0"/>
              <a:t>edá </a:t>
            </a:r>
            <a:r>
              <a:rPr lang="cs-CZ" dirty="0"/>
              <a:t>se říct, ze kvalita učitelova pojetí výuky je jen funkcí věku: čím je učitel starší, tím je jeho pojetí lepší. Možná existuje jisté pásmo věkového optima, v němž je učitelovo myšlení a jednání nejlepší. </a:t>
            </a:r>
          </a:p>
        </p:txBody>
      </p:sp>
    </p:spTree>
    <p:extLst>
      <p:ext uri="{BB962C8B-B14F-4D97-AF65-F5344CB8AC3E}">
        <p14:creationId xmlns:p14="http://schemas.microsoft.com/office/powerpoint/2010/main" val="3249380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5378</TotalTime>
  <Words>1643</Words>
  <Application>Microsoft Office PowerPoint</Application>
  <PresentationFormat>Předvádění na obrazovce (4:3)</PresentationFormat>
  <Paragraphs>176</Paragraphs>
  <Slides>27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Century Schoolbook</vt:lpstr>
      <vt:lpstr>Wingdings</vt:lpstr>
      <vt:lpstr>Wingdings 2</vt:lpstr>
      <vt:lpstr>Arkýř</vt:lpstr>
      <vt:lpstr>PSYCHODIDAKTIKA</vt:lpstr>
      <vt:lpstr>literatura</vt:lpstr>
      <vt:lpstr>Učitelovo pojetí výuky  (Jiří Mareš, Jan Slavík, Tomáš Svatoš, Vlastimil Švec,  1996 ) </vt:lpstr>
      <vt:lpstr>Učitelovo pojetí výuky</vt:lpstr>
      <vt:lpstr>Učitelovo pojetí výuky</vt:lpstr>
      <vt:lpstr>Učitelovo pojetí výuky</vt:lpstr>
      <vt:lpstr>Vývoj Učitelova pojetí výuky</vt:lpstr>
      <vt:lpstr>Učitelovo pojetí výuky</vt:lpstr>
      <vt:lpstr>Učitelovo pojetí výuky</vt:lpstr>
      <vt:lpstr>Učitelovo pojetí výuky</vt:lpstr>
      <vt:lpstr>Učitelovo pojetí výuky</vt:lpstr>
      <vt:lpstr>Učitelovo pojetí výuky</vt:lpstr>
      <vt:lpstr> Dvě sondy do učitelova pojetí výuky v polistopadovém (1989) období (Mareš)</vt:lpstr>
      <vt:lpstr>Učitelovo pojetí výuky</vt:lpstr>
      <vt:lpstr>Učitelovo pojetí výuky</vt:lpstr>
      <vt:lpstr>Výsledky - učitelovo pojetí výuky</vt:lpstr>
      <vt:lpstr>Jaké je učitelovo pojetí výuky</vt:lpstr>
      <vt:lpstr>Učitelovo profesionální já</vt:lpstr>
      <vt:lpstr>Mentální reprezentace  já-učitel</vt:lpstr>
      <vt:lpstr>Sebepojetí učitele </vt:lpstr>
      <vt:lpstr>sebereflexe</vt:lpstr>
      <vt:lpstr>Já v roli učitele</vt:lpstr>
      <vt:lpstr>  Otázky směřující k sebereflexi učitelů   - ÚKOL Č. 2</vt:lpstr>
      <vt:lpstr>Otázky směřující k sebereflexi učitelů</vt:lpstr>
      <vt:lpstr>      Studenti učitelství  zamyslete se nad svým pojetím výuky</vt:lpstr>
      <vt:lpstr>zamyslete se nad svým pojetím výuky</vt:lpstr>
      <vt:lpstr>zamyslete se nad svým pojetím výuky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192</cp:revision>
  <dcterms:created xsi:type="dcterms:W3CDTF">2010-10-29T12:24:12Z</dcterms:created>
  <dcterms:modified xsi:type="dcterms:W3CDTF">2020-11-27T14:43:23Z</dcterms:modified>
</cp:coreProperties>
</file>