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58" r:id="rId3"/>
    <p:sldId id="257" r:id="rId4"/>
    <p:sldId id="258" r:id="rId5"/>
    <p:sldId id="459" r:id="rId6"/>
    <p:sldId id="259" r:id="rId7"/>
    <p:sldId id="262" r:id="rId8"/>
    <p:sldId id="460" r:id="rId9"/>
    <p:sldId id="461" r:id="rId10"/>
    <p:sldId id="263" r:id="rId11"/>
    <p:sldId id="264" r:id="rId12"/>
    <p:sldId id="270" r:id="rId13"/>
    <p:sldId id="267" r:id="rId14"/>
    <p:sldId id="462" r:id="rId15"/>
    <p:sldId id="268" r:id="rId16"/>
    <p:sldId id="266" r:id="rId17"/>
    <p:sldId id="269" r:id="rId18"/>
    <p:sldId id="265" r:id="rId19"/>
    <p:sldId id="271" r:id="rId20"/>
    <p:sldId id="272" r:id="rId21"/>
    <p:sldId id="273" r:id="rId22"/>
    <p:sldId id="277" r:id="rId23"/>
    <p:sldId id="274" r:id="rId24"/>
    <p:sldId id="275" r:id="rId25"/>
    <p:sldId id="278" r:id="rId26"/>
    <p:sldId id="466" r:id="rId27"/>
    <p:sldId id="467" r:id="rId28"/>
    <p:sldId id="468" r:id="rId29"/>
    <p:sldId id="283" r:id="rId30"/>
    <p:sldId id="285" r:id="rId31"/>
    <p:sldId id="286" r:id="rId32"/>
    <p:sldId id="287" r:id="rId33"/>
    <p:sldId id="288" r:id="rId34"/>
    <p:sldId id="284" r:id="rId35"/>
    <p:sldId id="290" r:id="rId36"/>
    <p:sldId id="291" r:id="rId37"/>
    <p:sldId id="292" r:id="rId38"/>
    <p:sldId id="294" r:id="rId39"/>
    <p:sldId id="293" r:id="rId40"/>
    <p:sldId id="289" r:id="rId41"/>
    <p:sldId id="295" r:id="rId42"/>
    <p:sldId id="465" r:id="rId43"/>
    <p:sldId id="464" r:id="rId44"/>
    <p:sldId id="299" r:id="rId45"/>
    <p:sldId id="298" r:id="rId46"/>
    <p:sldId id="463" r:id="rId47"/>
    <p:sldId id="301" r:id="rId48"/>
    <p:sldId id="303" r:id="rId49"/>
    <p:sldId id="304" r:id="rId50"/>
    <p:sldId id="297" r:id="rId51"/>
    <p:sldId id="305" r:id="rId52"/>
    <p:sldId id="307" r:id="rId53"/>
    <p:sldId id="308" r:id="rId54"/>
    <p:sldId id="296" r:id="rId55"/>
    <p:sldId id="311" r:id="rId56"/>
    <p:sldId id="313" r:id="rId57"/>
    <p:sldId id="314" r:id="rId58"/>
    <p:sldId id="315" r:id="rId59"/>
    <p:sldId id="317" r:id="rId60"/>
    <p:sldId id="318" r:id="rId61"/>
    <p:sldId id="319" r:id="rId62"/>
    <p:sldId id="321" r:id="rId63"/>
    <p:sldId id="475" r:id="rId64"/>
    <p:sldId id="476" r:id="rId65"/>
    <p:sldId id="477" r:id="rId66"/>
    <p:sldId id="498" r:id="rId67"/>
    <p:sldId id="499" r:id="rId68"/>
    <p:sldId id="322" r:id="rId69"/>
    <p:sldId id="492" r:id="rId70"/>
    <p:sldId id="323" r:id="rId71"/>
    <p:sldId id="324" r:id="rId72"/>
    <p:sldId id="326" r:id="rId73"/>
    <p:sldId id="327" r:id="rId74"/>
    <p:sldId id="328" r:id="rId75"/>
    <p:sldId id="329" r:id="rId76"/>
    <p:sldId id="330" r:id="rId77"/>
    <p:sldId id="490" r:id="rId78"/>
    <p:sldId id="331" r:id="rId79"/>
    <p:sldId id="332" r:id="rId80"/>
    <p:sldId id="334" r:id="rId81"/>
    <p:sldId id="335" r:id="rId82"/>
    <p:sldId id="493" r:id="rId83"/>
    <p:sldId id="494" r:id="rId84"/>
    <p:sldId id="495" r:id="rId85"/>
    <p:sldId id="496" r:id="rId86"/>
    <p:sldId id="348" r:id="rId87"/>
    <p:sldId id="340" r:id="rId88"/>
    <p:sldId id="469" r:id="rId89"/>
    <p:sldId id="341" r:id="rId90"/>
    <p:sldId id="343" r:id="rId91"/>
    <p:sldId id="344" r:id="rId92"/>
    <p:sldId id="345" r:id="rId93"/>
    <p:sldId id="346" r:id="rId94"/>
    <p:sldId id="491" r:id="rId95"/>
    <p:sldId id="337" r:id="rId96"/>
    <p:sldId id="339" r:id="rId97"/>
    <p:sldId id="349" r:id="rId98"/>
    <p:sldId id="350" r:id="rId99"/>
    <p:sldId id="351" r:id="rId100"/>
    <p:sldId id="352" r:id="rId101"/>
    <p:sldId id="353" r:id="rId102"/>
    <p:sldId id="354" r:id="rId103"/>
    <p:sldId id="457" r:id="rId104"/>
    <p:sldId id="357" r:id="rId105"/>
    <p:sldId id="361" r:id="rId106"/>
    <p:sldId id="358" r:id="rId107"/>
    <p:sldId id="359" r:id="rId108"/>
    <p:sldId id="362" r:id="rId109"/>
    <p:sldId id="363" r:id="rId110"/>
    <p:sldId id="364" r:id="rId111"/>
    <p:sldId id="365" r:id="rId112"/>
    <p:sldId id="366" r:id="rId113"/>
    <p:sldId id="470" r:id="rId114"/>
    <p:sldId id="367" r:id="rId115"/>
    <p:sldId id="368" r:id="rId116"/>
    <p:sldId id="478" r:id="rId117"/>
    <p:sldId id="479" r:id="rId118"/>
    <p:sldId id="480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8" r:id="rId127"/>
    <p:sldId id="379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98" r:id="rId137"/>
    <p:sldId id="389" r:id="rId138"/>
    <p:sldId id="391" r:id="rId139"/>
    <p:sldId id="392" r:id="rId140"/>
    <p:sldId id="396" r:id="rId141"/>
    <p:sldId id="410" r:id="rId142"/>
    <p:sldId id="411" r:id="rId143"/>
    <p:sldId id="412" r:id="rId144"/>
    <p:sldId id="393" r:id="rId145"/>
    <p:sldId id="394" r:id="rId146"/>
    <p:sldId id="395" r:id="rId147"/>
    <p:sldId id="399" r:id="rId148"/>
    <p:sldId id="401" r:id="rId149"/>
    <p:sldId id="402" r:id="rId150"/>
    <p:sldId id="404" r:id="rId151"/>
    <p:sldId id="405" r:id="rId152"/>
    <p:sldId id="406" r:id="rId153"/>
    <p:sldId id="407" r:id="rId154"/>
    <p:sldId id="414" r:id="rId155"/>
    <p:sldId id="415" r:id="rId156"/>
    <p:sldId id="416" r:id="rId157"/>
    <p:sldId id="421" r:id="rId158"/>
    <p:sldId id="417" r:id="rId159"/>
    <p:sldId id="418" r:id="rId160"/>
    <p:sldId id="419" r:id="rId161"/>
    <p:sldId id="420" r:id="rId162"/>
    <p:sldId id="422" r:id="rId163"/>
    <p:sldId id="423" r:id="rId164"/>
    <p:sldId id="481" r:id="rId165"/>
    <p:sldId id="482" r:id="rId166"/>
    <p:sldId id="484" r:id="rId167"/>
    <p:sldId id="485" r:id="rId168"/>
    <p:sldId id="486" r:id="rId169"/>
    <p:sldId id="487" r:id="rId170"/>
    <p:sldId id="488" r:id="rId171"/>
    <p:sldId id="489" r:id="rId172"/>
    <p:sldId id="408" r:id="rId173"/>
    <p:sldId id="413" r:id="rId174"/>
    <p:sldId id="424" r:id="rId175"/>
    <p:sldId id="425" r:id="rId176"/>
    <p:sldId id="426" r:id="rId177"/>
    <p:sldId id="427" r:id="rId178"/>
    <p:sldId id="428" r:id="rId179"/>
    <p:sldId id="429" r:id="rId180"/>
    <p:sldId id="430" r:id="rId181"/>
    <p:sldId id="432" r:id="rId182"/>
    <p:sldId id="435" r:id="rId183"/>
    <p:sldId id="436" r:id="rId184"/>
    <p:sldId id="437" r:id="rId185"/>
    <p:sldId id="439" r:id="rId186"/>
    <p:sldId id="440" r:id="rId187"/>
    <p:sldId id="441" r:id="rId188"/>
    <p:sldId id="447" r:id="rId189"/>
    <p:sldId id="442" r:id="rId190"/>
    <p:sldId id="443" r:id="rId191"/>
    <p:sldId id="444" r:id="rId192"/>
    <p:sldId id="446" r:id="rId193"/>
    <p:sldId id="445" r:id="rId194"/>
    <p:sldId id="448" r:id="rId195"/>
    <p:sldId id="449" r:id="rId196"/>
    <p:sldId id="450" r:id="rId197"/>
    <p:sldId id="451" r:id="rId198"/>
    <p:sldId id="453" r:id="rId199"/>
    <p:sldId id="471" r:id="rId200"/>
    <p:sldId id="472" r:id="rId201"/>
    <p:sldId id="473" r:id="rId202"/>
    <p:sldId id="474" r:id="rId203"/>
    <p:sldId id="497" r:id="rId20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viewProps" Target="view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CBE129-F088-4547-9E54-96FC412C4118}" type="datetimeFigureOut">
              <a:rPr lang="cs-CZ" smtClean="0"/>
              <a:pPr/>
              <a:t>07.04.2021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880C53-28FE-447E-A72B-341B7DBA928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tvorilka.com/wp-content/uploads/2010/12/zbozi-17194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hyperlink" Target="http://tvorilka.com/wp-content/uploads/2010/12/zbozi-17195.jp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tvorilka.com/wp-content/uploads/2010/12/zbozi-17196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hyperlink" Target="http://tvorilka.com/wp-content/uploads/2010/12/zbozi-171981.jpg" TargetMode="Externa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hyperlink" Target="http://tvorilka.com/wp-content/uploads/2010/12/zbozi-17212.jpg" TargetMode="External"/><Relationship Id="rId3" Type="http://schemas.openxmlformats.org/officeDocument/2006/relationships/image" Target="../media/image90.jpeg"/><Relationship Id="rId7" Type="http://schemas.openxmlformats.org/officeDocument/2006/relationships/image" Target="../media/image92.jpeg"/><Relationship Id="rId2" Type="http://schemas.openxmlformats.org/officeDocument/2006/relationships/hyperlink" Target="http://tvorilka.com/wp-content/uploads/2010/12/zbozi-17201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vorilka.com/wp-content/uploads/2010/12/zbozi-17209.jpg" TargetMode="External"/><Relationship Id="rId5" Type="http://schemas.openxmlformats.org/officeDocument/2006/relationships/image" Target="../media/image91.jpeg"/><Relationship Id="rId4" Type="http://schemas.openxmlformats.org/officeDocument/2006/relationships/hyperlink" Target="http://tvorilka.com/wp-content/uploads/2010/12/zbozi-17203.jpg" TargetMode="External"/><Relationship Id="rId9" Type="http://schemas.openxmlformats.org/officeDocument/2006/relationships/image" Target="../media/image9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tvorilka.com/wp-content/uploads/2010/12/zbozi-17208.jpg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brydova.cz/images/stories/techniky/pedig/korek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hyperlink" Target="http://www.brydova.cz/images/stories/techniky/pedig/p1030523.jpg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8.jpeg"/><Relationship Id="rId2" Type="http://schemas.openxmlformats.org/officeDocument/2006/relationships/hyperlink" Target="http://www.marmarky.ic.cz/navodyanapady/kukuricnahmota/IMG_815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rmarky.ic.cz/navodyanapady/kukuricnahmota/IMG_8178.jpg" TargetMode="External"/><Relationship Id="rId5" Type="http://schemas.openxmlformats.org/officeDocument/2006/relationships/image" Target="../media/image117.jpeg"/><Relationship Id="rId4" Type="http://schemas.openxmlformats.org/officeDocument/2006/relationships/hyperlink" Target="http://www.marmarky.ic.cz/navodyanapady/kukuricnahmota/IMG_8167.jpg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://hobby.idnes.cz/foto.aspx?foto1=MCE2fc003_2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://hobby.idnes.cz/foto.aspx?foto1=MCE2fc006_4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hyperlink" Target="http://hobby.idnes.cz/foto.aspx?foto1=MCE2fc008_6.jpg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hobby.idnes.cz/foto.aspx?foto1=MCE2fbff7_13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jpeg"/><Relationship Id="rId4" Type="http://schemas.openxmlformats.org/officeDocument/2006/relationships/hyperlink" Target="http://hobby.idnes.cz/foto.aspx?foto1=MCE2fbffa_15.jpg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jpe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Francouz%C5%A1tina" TargetMode="Externa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Francie" TargetMode="External"/><Relationship Id="rId7" Type="http://schemas.openxmlformats.org/officeDocument/2006/relationships/hyperlink" Target="http://cs.wikipedia.org/wiki/M%C4%9B%C5%A1%C5%A5anstvo" TargetMode="External"/><Relationship Id="rId2" Type="http://schemas.openxmlformats.org/officeDocument/2006/relationships/hyperlink" Target="http://cs.wikipedia.org/wiki/St%C5%99edov%C4%9B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19._stolet%C3%AD" TargetMode="External"/><Relationship Id="rId5" Type="http://schemas.openxmlformats.org/officeDocument/2006/relationships/hyperlink" Target="http://cs.wikipedia.org/wiki/18._stolet%C3%AD" TargetMode="External"/><Relationship Id="rId4" Type="http://schemas.openxmlformats.org/officeDocument/2006/relationships/hyperlink" Target="http://cs.wikipedia.org/wiki/Anglie" TargetMode="Externa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U%C5%BEit%C3%A9_um%C4%9Bn%C3%AD" TargetMode="External"/><Relationship Id="rId2" Type="http://schemas.openxmlformats.org/officeDocument/2006/relationships/hyperlink" Target="http://cs.wikipedia.org/wiki/Emp%C3%ADr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ydova.cz/images/stories/img/madeir03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oklasa.cz/pedig-x2s01711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u="sng" cap="all" dirty="0"/>
              <a:t>Čtvero ročních období v práci s přírodními materiály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Mgr. Petr </a:t>
            </a:r>
            <a:r>
              <a:rPr lang="cs-CZ" b="1" dirty="0" smtClean="0"/>
              <a:t>Vybíral, Ph.D.</a:t>
            </a:r>
          </a:p>
          <a:p>
            <a:r>
              <a:rPr lang="cs-CZ" dirty="0" smtClean="0"/>
              <a:t>Masarykova univerzita</a:t>
            </a:r>
            <a:endParaRPr lang="cs-CZ" dirty="0"/>
          </a:p>
          <a:p>
            <a:r>
              <a:rPr lang="cs-CZ" b="1" dirty="0" smtClean="0"/>
              <a:t>Pedagogická </a:t>
            </a:r>
            <a:r>
              <a:rPr lang="cs-CZ" b="1" dirty="0"/>
              <a:t>fakulta</a:t>
            </a:r>
            <a:endParaRPr lang="cs-CZ" dirty="0"/>
          </a:p>
          <a:p>
            <a:r>
              <a:rPr lang="cs-CZ" b="1" dirty="0"/>
              <a:t>Katedra technické a informační </a:t>
            </a:r>
            <a:r>
              <a:rPr lang="cs-CZ" b="1" dirty="0" smtClean="0"/>
              <a:t>výchovy</a:t>
            </a:r>
          </a:p>
          <a:p>
            <a:r>
              <a:rPr lang="cs-CZ" dirty="0"/>
              <a:t>9</a:t>
            </a:r>
            <a:r>
              <a:rPr lang="cs-CZ" b="1" dirty="0" smtClean="0"/>
              <a:t>.4. 2021</a:t>
            </a:r>
            <a:endParaRPr lang="cs-CZ" b="1" dirty="0" smtClean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2. Sběr a uchovávání přírodních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Správné uložení při sběru</a:t>
            </a:r>
          </a:p>
          <a:p>
            <a:r>
              <a:rPr lang="cs-CZ" dirty="0" smtClean="0"/>
              <a:t>Vhodný výběr doby sběru</a:t>
            </a:r>
          </a:p>
          <a:p>
            <a:r>
              <a:rPr lang="cs-CZ" dirty="0" smtClean="0"/>
              <a:t>Výběr místa pro dlouhodobé uchovávání</a:t>
            </a:r>
          </a:p>
          <a:p>
            <a:r>
              <a:rPr lang="cs-CZ" dirty="0" smtClean="0"/>
              <a:t>Metody sušení (vzduchem, vysoušecími prostředky apod.)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Košík z </a:t>
            </a:r>
            <a:r>
              <a:rPr lang="cs-CZ" dirty="0" err="1" smtClean="0"/>
              <a:t>pedigu</a:t>
            </a:r>
            <a:endParaRPr lang="cs-CZ" dirty="0"/>
          </a:p>
        </p:txBody>
      </p:sp>
      <p:pic>
        <p:nvPicPr>
          <p:cNvPr id="4" name="Obrázek 3" descr="http://tvorilka.com/wp-content/uploads/2010/12/zbozi-17194-300x225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10445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tvorilka.com/wp-content/uploads/2010/12/zbozi-17195-300x225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44824"/>
            <a:ext cx="42484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tvorilka.com/wp-content/uploads/2010/12/zbozi-17196-300x225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32756"/>
            <a:ext cx="43204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tvorilka.com/wp-content/uploads/2010/12/zbozi-171981-300x225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32756"/>
            <a:ext cx="39604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tvorilka.com/wp-content/uploads/2010/12/zbozi-17201-300x225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4234436" cy="309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tvorilka.com/wp-content/uploads/2010/12/zbozi-17203-300x225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48680"/>
            <a:ext cx="3960440" cy="309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tvorilka.com/wp-content/uploads/2010/12/zbozi-17209-300x225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717032"/>
            <a:ext cx="3528392" cy="286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://tvorilka.com/wp-content/uploads/2010/12/zbozi-17212-300x225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3717032"/>
            <a:ext cx="38884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85907"/>
            <a:ext cx="361840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 descr="http://tvorilka.com/wp-content/uploads/2010/12/zbozi-17208-300x225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6292" y="2420888"/>
            <a:ext cx="42484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www.brydova.cz/plugins/content/mavikthumbnails/thumbnails/200x208-images-stories-techniky-pedig-korek.jpg">
            <a:hlinkClick r:id="rId2" tgtFrame="&quot;_blank&quot;" tooltip="&quot;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74441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www.brydova.cz/plugins/content/mavikthumbnails/thumbnails/200x154-images-stories-techniky-pedig-p1030523.jpg">
            <a:hlinkClick r:id="rId4" tgtFrame="&quot;_blank&quot;" tooltip="&quot;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268760"/>
            <a:ext cx="42484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Tvoříme z ořechů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Pomůcky</a:t>
            </a:r>
          </a:p>
          <a:p>
            <a:r>
              <a:rPr lang="cs-CZ" dirty="0" smtClean="0"/>
              <a:t>Různé druhy ořechů či skořápky ořechů</a:t>
            </a:r>
          </a:p>
          <a:p>
            <a:r>
              <a:rPr lang="cs-CZ" dirty="0" smtClean="0"/>
              <a:t>Kladívkový papír</a:t>
            </a:r>
          </a:p>
          <a:p>
            <a:r>
              <a:rPr lang="cs-CZ" dirty="0" smtClean="0"/>
              <a:t>Lepidlo</a:t>
            </a:r>
          </a:p>
          <a:p>
            <a:r>
              <a:rPr lang="cs-CZ" dirty="0" smtClean="0"/>
              <a:t>Tavná pistole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Nůž</a:t>
            </a:r>
          </a:p>
          <a:p>
            <a:r>
              <a:rPr lang="cs-CZ" dirty="0" smtClean="0"/>
              <a:t>Provázek</a:t>
            </a:r>
          </a:p>
          <a:p>
            <a:r>
              <a:rPr lang="cs-CZ" dirty="0" smtClean="0"/>
              <a:t>Fixy</a:t>
            </a:r>
          </a:p>
          <a:p>
            <a:r>
              <a:rPr lang="cs-CZ" dirty="0" smtClean="0"/>
              <a:t>Barevné papíry</a:t>
            </a:r>
          </a:p>
          <a:p>
            <a:r>
              <a:rPr lang="cs-CZ" dirty="0" smtClean="0"/>
              <a:t>Odstřižky látek</a:t>
            </a:r>
          </a:p>
          <a:p>
            <a:r>
              <a:rPr lang="cs-CZ" dirty="0" smtClean="0"/>
              <a:t>Kousky kůže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Výrobky z ořechů</a:t>
            </a:r>
            <a:endParaRPr lang="cs-CZ" dirty="0"/>
          </a:p>
        </p:txBody>
      </p:sp>
      <p:pic>
        <p:nvPicPr>
          <p:cNvPr id="3" name="Picture 2" descr="http://eva.napady.net/image/46058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643050"/>
            <a:ext cx="5643602" cy="4232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4117055" cy="30806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357967" cy="326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61723" y="1686749"/>
            <a:ext cx="5072098" cy="380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Tvorba z kůže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Pomůcky</a:t>
            </a:r>
          </a:p>
          <a:p>
            <a:r>
              <a:rPr lang="cs-CZ" dirty="0" smtClean="0"/>
              <a:t>Lepenka, tvrdý papír</a:t>
            </a:r>
          </a:p>
          <a:p>
            <a:r>
              <a:rPr lang="cs-CZ" dirty="0" smtClean="0"/>
              <a:t>Disperzní lepidlo, kůže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Materiál pro tvarové aplikace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Sušení vzduchem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Tajemství úspěchu spočívá v </a:t>
            </a:r>
            <a:r>
              <a:rPr lang="cs-CZ" b="1" dirty="0"/>
              <a:t>rychlosti</a:t>
            </a:r>
            <a:r>
              <a:rPr lang="cs-CZ" dirty="0"/>
              <a:t> a </a:t>
            </a:r>
            <a:r>
              <a:rPr lang="cs-CZ" b="1" dirty="0"/>
              <a:t>uskladnění</a:t>
            </a:r>
            <a:r>
              <a:rPr lang="cs-CZ" dirty="0"/>
              <a:t> v temné </a:t>
            </a:r>
            <a:r>
              <a:rPr lang="cs-CZ" dirty="0" smtClean="0"/>
              <a:t>místnosti</a:t>
            </a:r>
          </a:p>
          <a:p>
            <a:r>
              <a:rPr lang="cs-CZ" dirty="0"/>
              <a:t>Květy a květiny je třeba sbírat v době, kdy jsou </a:t>
            </a:r>
            <a:r>
              <a:rPr lang="cs-CZ" b="1" dirty="0" smtClean="0"/>
              <a:t>nejsušší</a:t>
            </a:r>
          </a:p>
          <a:p>
            <a:r>
              <a:rPr lang="cs-CZ" dirty="0"/>
              <a:t>Důležité je také vystihnout </a:t>
            </a:r>
            <a:r>
              <a:rPr lang="cs-CZ" b="1" dirty="0"/>
              <a:t>správné období </a:t>
            </a:r>
            <a:r>
              <a:rPr lang="cs-CZ" dirty="0"/>
              <a:t>vývoje rostliny, především z hlediska barevných změn a případného opadávání okvětních </a:t>
            </a:r>
            <a:r>
              <a:rPr lang="cs-CZ" dirty="0" smtClean="0"/>
              <a:t>lístků</a:t>
            </a:r>
          </a:p>
          <a:p>
            <a:r>
              <a:rPr lang="cs-CZ" dirty="0"/>
              <a:t>Plody je třeba ukládat volně v </a:t>
            </a:r>
            <a:r>
              <a:rPr lang="cs-CZ" b="1" dirty="0"/>
              <a:t>jedné vrstvě </a:t>
            </a:r>
            <a:r>
              <a:rPr lang="cs-CZ" dirty="0"/>
              <a:t>v prodyšné nádobě. </a:t>
            </a:r>
            <a:endParaRPr lang="cs-CZ" dirty="0" smtClean="0"/>
          </a:p>
          <a:p>
            <a:r>
              <a:rPr lang="cs-CZ" dirty="0"/>
              <a:t>Doba sušení se </a:t>
            </a:r>
            <a:r>
              <a:rPr lang="cs-CZ" b="1" dirty="0"/>
              <a:t>liší</a:t>
            </a:r>
            <a:r>
              <a:rPr lang="cs-CZ" dirty="0"/>
              <a:t> u různých druhů </a:t>
            </a:r>
            <a:r>
              <a:rPr lang="cs-CZ" dirty="0" smtClean="0"/>
              <a:t>rostlin a plodů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Náramek z kůže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65697" y="1413866"/>
            <a:ext cx="326007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64213" y="1082821"/>
            <a:ext cx="3298120" cy="444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860032" y="1480818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47563" y="1084773"/>
            <a:ext cx="367240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81459" y="995518"/>
            <a:ext cx="4132598" cy="55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Náramek z koženky a kůže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348880"/>
            <a:ext cx="3990375" cy="29859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404174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3367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1680" y="1484784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Výroba mýdla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519412" y="1521460"/>
            <a:ext cx="7467600" cy="4873752"/>
          </a:xfrm>
        </p:spPr>
        <p:txBody>
          <a:bodyPr/>
          <a:lstStyle/>
          <a:p>
            <a:r>
              <a:rPr lang="cs-CZ" dirty="0" smtClean="0"/>
              <a:t>Glycerínová mýdlová hmota</a:t>
            </a:r>
          </a:p>
          <a:p>
            <a:r>
              <a:rPr lang="cs-CZ" dirty="0" smtClean="0"/>
              <a:t>Barvy (pro mýdla, vosky, gely)</a:t>
            </a:r>
          </a:p>
          <a:p>
            <a:r>
              <a:rPr lang="cs-CZ" dirty="0" smtClean="0"/>
              <a:t>Aroma</a:t>
            </a:r>
          </a:p>
          <a:p>
            <a:r>
              <a:rPr lang="cs-CZ" dirty="0" smtClean="0"/>
              <a:t>Forma</a:t>
            </a:r>
          </a:p>
          <a:p>
            <a:endParaRPr lang="cs-CZ" dirty="0"/>
          </a:p>
        </p:txBody>
      </p:sp>
      <p:pic>
        <p:nvPicPr>
          <p:cNvPr id="8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01008"/>
            <a:ext cx="3888105" cy="291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20688"/>
            <a:ext cx="316802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757" y="3669792"/>
            <a:ext cx="1267460" cy="272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194" y="3028766"/>
            <a:ext cx="2141865" cy="339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88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Výroba mýdla</a:t>
            </a:r>
            <a:endParaRPr lang="cs-CZ" dirty="0"/>
          </a:p>
        </p:txBody>
      </p:sp>
      <p:pic>
        <p:nvPicPr>
          <p:cNvPr id="4" name="obrázek 16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1700808"/>
            <a:ext cx="5818212" cy="415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5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Modelovací kukuřičná hmota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Kukuřičný škrob</a:t>
            </a:r>
          </a:p>
          <a:p>
            <a:r>
              <a:rPr lang="cs-CZ" dirty="0" smtClean="0"/>
              <a:t>Lepidlo Herkules</a:t>
            </a:r>
          </a:p>
          <a:p>
            <a:r>
              <a:rPr lang="cs-CZ" dirty="0" smtClean="0"/>
              <a:t>Bílá vazelína</a:t>
            </a:r>
          </a:p>
          <a:p>
            <a:r>
              <a:rPr lang="cs-CZ" dirty="0" smtClean="0"/>
              <a:t>Voda </a:t>
            </a:r>
          </a:p>
          <a:p>
            <a:r>
              <a:rPr lang="cs-CZ" dirty="0" smtClean="0"/>
              <a:t>Teflonový hrnec</a:t>
            </a:r>
          </a:p>
          <a:p>
            <a:r>
              <a:rPr lang="cs-CZ" dirty="0" smtClean="0"/>
              <a:t>Barvy, vonný olej</a:t>
            </a:r>
          </a:p>
          <a:p>
            <a:endParaRPr lang="cs-CZ" dirty="0"/>
          </a:p>
        </p:txBody>
      </p:sp>
      <p:pic>
        <p:nvPicPr>
          <p:cNvPr id="4" name="obrázek 2" descr="http://www.marmarky.ic.cz/navodyanapady/kukuricnahmota/IMG_8156m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509120"/>
            <a:ext cx="2448272" cy="172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www.marmarky.ic.cz/navodyanapady/kukuricnahmota/IMG_8167m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600200"/>
            <a:ext cx="2448272" cy="16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://www.marmarky.ic.cz/navodyanapady/kukuricnahmota/IMG_8178m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068789"/>
            <a:ext cx="2394942" cy="201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3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Léto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Období nejširšího výběru přírodních </a:t>
            </a:r>
            <a:r>
              <a:rPr lang="cs-CZ" dirty="0" smtClean="0"/>
              <a:t>materiálů</a:t>
            </a:r>
          </a:p>
          <a:p>
            <a:r>
              <a:rPr lang="cs-CZ" dirty="0" smtClean="0"/>
              <a:t>Na </a:t>
            </a:r>
            <a:r>
              <a:rPr lang="cs-CZ" dirty="0"/>
              <a:t>větší kameny lze malovat barvami a vytvořit si tak veselé zarážky dveří, </a:t>
            </a:r>
            <a:r>
              <a:rPr lang="cs-CZ" dirty="0" smtClean="0"/>
              <a:t>těžítka, zahradní dekoraci.</a:t>
            </a:r>
          </a:p>
          <a:p>
            <a:r>
              <a:rPr lang="cs-CZ" dirty="0" smtClean="0"/>
              <a:t>Výrobky ze </a:t>
            </a:r>
            <a:r>
              <a:rPr lang="cs-CZ" dirty="0"/>
              <a:t>sušených a vylisovaných bylin či jen lístků nebo květů nádherné </a:t>
            </a:r>
            <a:r>
              <a:rPr lang="cs-CZ" dirty="0" smtClean="0"/>
              <a:t>obrazy</a:t>
            </a:r>
          </a:p>
          <a:p>
            <a:r>
              <a:rPr lang="cs-CZ" dirty="0"/>
              <a:t>Nejrůznější klacíky a suché větve stromů mohou posloužit jak výborný materiál na přírodní dekorace do bytu.</a:t>
            </a:r>
            <a:endParaRPr lang="cs-CZ" dirty="0" smtClean="0"/>
          </a:p>
          <a:p>
            <a:r>
              <a:rPr lang="cs-CZ" dirty="0" smtClean="0"/>
              <a:t>Období přípravy přírodnin pro využití v zimních měsících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Sušení vzduchem</a:t>
            </a:r>
            <a:endParaRPr lang="cs-CZ" dirty="0"/>
          </a:p>
        </p:txBody>
      </p:sp>
      <p:pic>
        <p:nvPicPr>
          <p:cNvPr id="1026" name="Picture 2" descr="http://img.ceskyinternet.cz/clanky/odstavce_nahledy/t_1094208340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433" y="3284984"/>
            <a:ext cx="3922035" cy="3096344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755576" y="1700808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B1C2A"/>
                </a:solidFill>
                <a:latin typeface="Open Sans"/>
              </a:rPr>
              <a:t>Rostliny se nejprve očistí od různých zbytků a nečistot. Následně se pak svážou do kytic a suší se. Ideální je sušit v menších kyticích, aby u kytek zůstaly narovnané stonky. Některé rostliny typu </a:t>
            </a:r>
            <a:r>
              <a:rPr lang="cs-CZ" b="1" dirty="0">
                <a:solidFill>
                  <a:srgbClr val="1B1C2A"/>
                </a:solidFill>
                <a:latin typeface="Open Sans"/>
              </a:rPr>
              <a:t>mechů a </a:t>
            </a:r>
            <a:r>
              <a:rPr lang="cs-CZ" dirty="0">
                <a:solidFill>
                  <a:srgbClr val="1B1C2A"/>
                </a:solidFill>
                <a:latin typeface="Open Sans"/>
              </a:rPr>
              <a:t>podobných je vhodnější sušit samotné. Stačí </a:t>
            </a:r>
            <a:r>
              <a:rPr lang="cs-CZ" dirty="0" smtClean="0">
                <a:solidFill>
                  <a:srgbClr val="1B1C2A"/>
                </a:solidFill>
                <a:latin typeface="Open Sans"/>
              </a:rPr>
              <a:t>je </a:t>
            </a:r>
            <a:r>
              <a:rPr lang="cs-CZ" dirty="0">
                <a:solidFill>
                  <a:srgbClr val="1B1C2A"/>
                </a:solidFill>
                <a:latin typeface="Open Sans"/>
              </a:rPr>
              <a:t>volně rozložit na </a:t>
            </a:r>
            <a:r>
              <a:rPr lang="cs-CZ" b="1" dirty="0">
                <a:solidFill>
                  <a:srgbClr val="1B1C2A"/>
                </a:solidFill>
                <a:latin typeface="Open Sans"/>
              </a:rPr>
              <a:t>síťovinu.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Plstění ovčího rouna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Plstěním se vytvoří pevná textilie, která se skládá z různě překřížených a spolu pevně spojených zvířecích vláken, převážně ovčí vlny, ale i králičích nebo psích chlupů.</a:t>
            </a:r>
          </a:p>
          <a:p>
            <a:r>
              <a:rPr lang="cs-CZ" dirty="0" smtClean="0"/>
              <a:t>Vzniká nikoli tkaním, nýbrž skládáním vláken v rouno, v němž se vlákna plstěním a valchováním mezi sebou propletou a slepí, takže vytvoří pevnou a celistvou plochu podobnou tkané látce.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ovčí rouno</a:t>
            </a:r>
          </a:p>
          <a:p>
            <a:r>
              <a:rPr lang="cs-CZ" dirty="0" smtClean="0"/>
              <a:t>jehla na plstění</a:t>
            </a:r>
          </a:p>
          <a:p>
            <a:r>
              <a:rPr lang="cs-CZ" dirty="0" smtClean="0"/>
              <a:t>molitanová podložka.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2/ Z česance si odtrhněte kus rouna. ">
            <a:hlinkClick r:id="rId2" tgtFrame="&quot;ifotozoom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tvorime-zde.blog.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916832"/>
            <a:ext cx="4416491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/ Při smotávání (rolování) rouno z boků stáčejte dovnitř, abyste nevytvořili místo kuličky váleček. ">
            <a:hlinkClick r:id="rId2" tgtFrame="&quot;ifotozoom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43204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6/ Díky těmto několika vpichům, už se vám smotek nerozmotá a můžete začít plstit.">
            <a:hlinkClick r:id="rId4" tgtFrame="&quot;ifotozoom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429000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11/ Kuličku vyhlaďte mělkými povrchovými vpichy hustě po celém povrchu. ">
            <a:hlinkClick r:id="rId2" tgtFrame="&quot;ifotozoom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9604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13/ Hotové kuličky jsou pevné a hladké, vyčnívající chloupky ale ještě můžete ostříhat.">
            <a:hlinkClick r:id="rId4" tgtFrame="&quot;ifotozoom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412776"/>
            <a:ext cx="38164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Zpracovaný základ tělíčka obalíte barevným rounem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4" name="Obrázek 3" descr="Z ovčího rouna lze vytvořit naprosto originální dekorace nejen pro velikonoční svátky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2656"/>
            <a:ext cx="492705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Z plstěnek, tedy nasucho uplstěných kuliček, se dají vyrábět půvabné šperky. 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77072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fler.cz/files/u6382/DSCN8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77072"/>
            <a:ext cx="260202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fler.cz/files/u58572/naram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7704856" cy="3385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Tvoříme ze sena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Pomůcky</a:t>
            </a:r>
          </a:p>
          <a:p>
            <a:r>
              <a:rPr lang="cs-CZ" dirty="0" smtClean="0"/>
              <a:t>Seno</a:t>
            </a:r>
          </a:p>
          <a:p>
            <a:r>
              <a:rPr lang="cs-CZ" dirty="0" smtClean="0"/>
              <a:t>Drátek</a:t>
            </a:r>
          </a:p>
          <a:p>
            <a:r>
              <a:rPr lang="cs-CZ" dirty="0" smtClean="0"/>
              <a:t>Piliny</a:t>
            </a:r>
          </a:p>
          <a:p>
            <a:r>
              <a:rPr lang="cs-CZ" dirty="0" smtClean="0"/>
              <a:t>Tavná pistole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lepice.jpg (13280 bytes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588" y="836712"/>
            <a:ext cx="34203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zajic.jpg (21721 bytes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345638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beranek.jpg (10600 bytes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588" y="3933056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768752" cy="5064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Sušení ve vodě</a:t>
            </a:r>
            <a:r>
              <a:rPr lang="cs-CZ" dirty="0"/>
              <a:t>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cs-CZ" dirty="0" smtClean="0"/>
              <a:t>větiny </a:t>
            </a:r>
            <a:r>
              <a:rPr lang="cs-CZ" dirty="0"/>
              <a:t>se suší lépe, pokud jsou postavené v nádobě kde je asi 3 cm vody. Vodu květiny vstřebají a pomalu usychají. Doba sušení obvykle trvá asi 10 </a:t>
            </a:r>
            <a:r>
              <a:rPr lang="cs-CZ" dirty="0" smtClean="0"/>
              <a:t>dní</a:t>
            </a:r>
            <a:r>
              <a:rPr lang="cs-CZ" dirty="0"/>
              <a:t> </a:t>
            </a:r>
            <a:r>
              <a:rPr lang="cs-CZ" dirty="0" smtClean="0"/>
              <a:t>(růže a hortenzie).</a:t>
            </a:r>
            <a:endParaRPr lang="cs-CZ" dirty="0"/>
          </a:p>
        </p:txBody>
      </p:sp>
      <p:pic>
        <p:nvPicPr>
          <p:cNvPr id="1026" name="Picture 2" descr="Sušení růž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87712"/>
            <a:ext cx="5054691" cy="34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6912768" cy="5172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senoslama.websnadno.cz/p1010474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6953250" cy="521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senoslama.websnadno.cz/z12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90053"/>
            <a:ext cx="3823064" cy="5092030"/>
          </a:xfrm>
          <a:prstGeom prst="rect">
            <a:avLst/>
          </a:prstGeom>
          <a:noFill/>
        </p:spPr>
      </p:pic>
      <p:pic>
        <p:nvPicPr>
          <p:cNvPr id="141316" name="Picture 4" descr="http://senoslama.websnadno.cz/jezek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294" y="476671"/>
            <a:ext cx="3833111" cy="5105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senoslama.websnadno.cz/z5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Kukuřičné šustí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Kukuřičné šustí je tradiční materiál, který se u nás rozšířil od 17.století. Z usušených lupenů obalujících kukuřičné klasy se vytvářejí figurky zobrazující jednotlivé činnosti na venkově nebo témata spojená se svátky. </a:t>
            </a:r>
          </a:p>
          <a:p>
            <a:r>
              <a:rPr lang="cs-CZ" dirty="0" smtClean="0"/>
              <a:t>Nejčastěji se  používá v přírodní světle žluté barvě kukuřičné šustí, obalující klas zralé kukuřice</a:t>
            </a:r>
          </a:p>
          <a:p>
            <a:r>
              <a:rPr lang="cs-CZ" dirty="0" smtClean="0"/>
              <a:t>Chemicky se bělí nebo barví přírodními rostlinnými barvami, například cibulí. </a:t>
            </a:r>
          </a:p>
          <a:p>
            <a:r>
              <a:rPr lang="cs-CZ" dirty="0" smtClean="0"/>
              <a:t>K běžné práci je nejvhodnější středové listí klasu, z nejjemnějšího, vnitřního se pak zhotovují hladké hlavičky figurek</a:t>
            </a:r>
          </a:p>
          <a:p>
            <a:r>
              <a:rPr lang="cs-CZ" dirty="0" smtClean="0"/>
              <a:t>Šustí sušíme v tenké vrstvě, aby nezplesnivělo a takto ho lze skladovat i několik let</a:t>
            </a:r>
          </a:p>
          <a:p>
            <a:r>
              <a:rPr lang="cs-CZ" dirty="0" smtClean="0"/>
              <a:t>Pracujeme se šustím namočeným ve studené vodě, horká vhodná není, protože listy se v ní často poškodí a trhají se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Kukuřičné šustí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Vázací materiál</a:t>
            </a:r>
          </a:p>
          <a:p>
            <a:r>
              <a:rPr lang="cs-CZ" dirty="0" smtClean="0"/>
              <a:t>Vata</a:t>
            </a:r>
          </a:p>
          <a:p>
            <a:r>
              <a:rPr lang="cs-CZ" dirty="0" smtClean="0"/>
              <a:t>Kousky větviček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</a:t>
            </a:r>
            <a:endParaRPr lang="cs-CZ" dirty="0"/>
          </a:p>
        </p:txBody>
      </p:sp>
      <p:pic>
        <p:nvPicPr>
          <p:cNvPr id="155650" name="Picture 2" descr="http://www.kytlice.eu/wp-content/gallery/tvoreni-z-kukuricneho-susti/kukuricne_susti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6432715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ttp://www.moravskededictvi.cz/media/galerie/388/6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489662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luta.cz/assets/photos/fullsize/_kukuricne-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8616" y="3501008"/>
            <a:ext cx="4346848" cy="3260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www.luta.cz/assets/photos/fullsize/_kukuricne-_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42182"/>
            <a:ext cx="393422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www.luta.cz/assets/photos/fullsize/_kukuricne-_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www.cz-milka.net/kreativni-tvorba/2009/2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68504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Sušení v sušičce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Optimální je tento způsob sušení pro jednotlivé plátky květin. Ty bývají tradičně určené pro </a:t>
            </a:r>
            <a:r>
              <a:rPr lang="cs-CZ" dirty="0" smtClean="0"/>
              <a:t>potpouri</a:t>
            </a:r>
            <a:r>
              <a:rPr lang="cs-CZ" dirty="0"/>
              <a:t>. Sušičku rozhodně zapněte na nejnižší stupeň.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286" y="2928596"/>
            <a:ext cx="5361112" cy="35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www.luta.cz/assets/photos/fullsize/_kukuricne-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774035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92696"/>
            <a:ext cx="446196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340768"/>
            <a:ext cx="3096344" cy="41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Dekorace ze šustí</a:t>
            </a:r>
            <a:endParaRPr lang="cs-CZ" dirty="0"/>
          </a:p>
        </p:txBody>
      </p:sp>
      <p:pic>
        <p:nvPicPr>
          <p:cNvPr id="149508" name="Picture 4" descr="http://media.novinky.cz/303/293038-original1-wf75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753225" cy="505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Stromeček z jeřa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6902540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Lýko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dirty="0" smtClean="0"/>
              <a:t>Lýko se získává převážně z kmene lípy, zahradnické lýko z vláken listů palem.Lýka se využívá hojně pro jeho pevnost a ohebnost.Výrobky jako lana,rohože či dokonce obuv není vzácností.</a:t>
            </a:r>
          </a:p>
          <a:p>
            <a:pPr fontAlgn="base"/>
            <a:r>
              <a:rPr lang="cs-CZ" dirty="0" smtClean="0"/>
              <a:t>U nás se lýko využívá k výrobě prostírek, chlebovek, košů, dóz, misek, podložek či jiných dekorativních předmětů, například různých postaviček nebo krojovaných panenek na zavěšení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luta.cz/assets/photos/fullsize/_lyko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00808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Dekorace z kamínků</a:t>
            </a:r>
            <a:endParaRPr lang="cs-CZ" dirty="0"/>
          </a:p>
        </p:txBody>
      </p:sp>
      <p:pic>
        <p:nvPicPr>
          <p:cNvPr id="158722" name="Picture 2" descr="kamín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7638"/>
            <a:ext cx="4289554" cy="2592288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8" y="4009926"/>
            <a:ext cx="3640832" cy="2724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Kamínek zdobený oplétáním</a:t>
            </a:r>
            <a:endParaRPr lang="cs-CZ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38100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Sušení v mikrovlnné troubě</a:t>
            </a:r>
            <a:r>
              <a:rPr lang="cs-CZ" dirty="0"/>
              <a:t>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Výhodou sušení květin v mikrovlnné troubě je podstatné zkrácení času vysoušení. Další výhodou je, že barvy jsou více podobné těm původním. V mikrovlnné troubě </a:t>
            </a:r>
            <a:r>
              <a:rPr lang="cs-CZ" dirty="0" smtClean="0"/>
              <a:t>doporučuji </a:t>
            </a:r>
            <a:r>
              <a:rPr lang="cs-CZ" dirty="0"/>
              <a:t>použít nejnižší </a:t>
            </a:r>
            <a:r>
              <a:rPr lang="cs-CZ" dirty="0" smtClean="0"/>
              <a:t>teploty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Navlékání lastur</a:t>
            </a:r>
            <a:endParaRPr lang="cs-CZ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90740"/>
            <a:ext cx="3838472" cy="531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Navlékání sušených plodů</a:t>
            </a:r>
            <a:endParaRPr lang="cs-CZ" dirty="0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705541" cy="494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47004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Navlékání koření a semen</a:t>
            </a:r>
            <a:endParaRPr lang="cs-CZ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597529" cy="479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1700808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5747" y="2066686"/>
            <a:ext cx="5196522" cy="388843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 ze semínek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Květy kandované vaječným bílkem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Bílek</a:t>
            </a:r>
            <a:r>
              <a:rPr lang="cs-CZ" dirty="0" smtClean="0"/>
              <a:t> lehce vidličkou prošleháme, abychom porušili jeho strukturu, ale moc ho nenapěnili. Čerstvě natrhané </a:t>
            </a:r>
            <a:r>
              <a:rPr lang="cs-CZ" b="1" dirty="0" smtClean="0"/>
              <a:t>kytičky nebo lístky </a:t>
            </a:r>
            <a:r>
              <a:rPr lang="cs-CZ" dirty="0" smtClean="0"/>
              <a:t>potřeme bílkem a asi 3x </a:t>
            </a:r>
            <a:r>
              <a:rPr lang="cs-CZ" b="1" dirty="0" smtClean="0"/>
              <a:t>pocukrujeme</a:t>
            </a:r>
            <a:r>
              <a:rPr lang="cs-CZ" dirty="0" smtClean="0"/>
              <a:t>. Odložíme na cukrem posypaný pečící papír nebo alobal, tvar květu upravíme - nejlépe to jde párátkem - a při pokojové teplotě necháme uschnout. Pozor, při teplotě nad 50 °C ztrácí květy svou barvu a vůni! Hotové uschováme v teple a suchu. </a:t>
            </a:r>
          </a:p>
          <a:p>
            <a:r>
              <a:rPr lang="cs-CZ" dirty="0" smtClean="0"/>
              <a:t>Květy vhodné ke kandování - fialky, prvosenky, korunní lístky růží, květy citrusů, třešní, hrušní, jabloní, akácie, černý bez, meduňka.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Kandované kvě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00808"/>
            <a:ext cx="595266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Kandování ve vroucí vodě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smtClean="0"/>
              <a:t>Kandované květy:</a:t>
            </a:r>
            <a:r>
              <a:rPr lang="cs-CZ" dirty="0" smtClean="0"/>
              <a:t> 3 hrnky květů, 3 hrnky cukru, 4 </a:t>
            </a:r>
            <a:r>
              <a:rPr lang="cs-CZ" dirty="0" err="1" smtClean="0"/>
              <a:t>dcl</a:t>
            </a:r>
            <a:r>
              <a:rPr lang="cs-CZ" dirty="0" smtClean="0"/>
              <a:t> vody. Vodu přivedeme k varu, do horké vody přidáváme cukr, až vznikne nasycený roztok. Do něj ponoříme fialkové květy a necháme vychladnout. Proslazené květy sušíme na mřížce, aby mohla odkapat přebytečná tekutina. Skladujeme v nádobě mezi listy voskovaného papíru (brání slepení).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Kandování arabskou gumou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Arabská guma je pryskyřice získávaná z mízy některých druhů akácií (</a:t>
            </a:r>
            <a:r>
              <a:rPr lang="cs-CZ" dirty="0" err="1" smtClean="0"/>
              <a:t>Acacia</a:t>
            </a:r>
            <a:r>
              <a:rPr lang="cs-CZ" dirty="0" smtClean="0"/>
              <a:t> </a:t>
            </a:r>
            <a:r>
              <a:rPr lang="cs-CZ" dirty="0" err="1" smtClean="0"/>
              <a:t>senegal</a:t>
            </a:r>
            <a:r>
              <a:rPr lang="cs-CZ" dirty="0" smtClean="0"/>
              <a:t> a </a:t>
            </a:r>
            <a:r>
              <a:rPr lang="cs-CZ" dirty="0" err="1" smtClean="0"/>
              <a:t>A.</a:t>
            </a:r>
            <a:r>
              <a:rPr lang="cs-CZ" dirty="0" smtClean="0"/>
              <a:t> </a:t>
            </a:r>
            <a:r>
              <a:rPr lang="cs-CZ" dirty="0" err="1" smtClean="0"/>
              <a:t>seyal</a:t>
            </a:r>
            <a:r>
              <a:rPr lang="cs-CZ" dirty="0" smtClean="0"/>
              <a:t>), které rostou v severní Africe, jejím hlavním producentem je Súdán. Velkého významu má i v současném potravinářství a lékařství.</a:t>
            </a:r>
          </a:p>
          <a:p>
            <a:r>
              <a:rPr lang="cs-CZ" dirty="0" smtClean="0"/>
              <a:t>Postup je stejný jako u kandování bílkem jen trvanlivost je vyšší.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Jedlé květy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Levandule - </a:t>
            </a:r>
            <a:r>
              <a:rPr lang="pt-BR" dirty="0" smtClean="0"/>
              <a:t>dušená masa, octy, džemy a rosoly.</a:t>
            </a:r>
            <a:endParaRPr lang="cs-CZ" dirty="0" smtClean="0"/>
          </a:p>
          <a:p>
            <a:r>
              <a:rPr lang="cs-CZ" dirty="0" smtClean="0"/>
              <a:t>Lehký jarní dezert můžeme doplnit sladkými kvítky obyčejné bílé hluchavky, třeba s rozkvetlou snítkou máty.</a:t>
            </a:r>
            <a:endParaRPr lang="cs-CZ" dirty="0"/>
          </a:p>
        </p:txBody>
      </p:sp>
      <p:pic>
        <p:nvPicPr>
          <p:cNvPr id="174082" name="Picture 2" descr="levand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61048"/>
            <a:ext cx="2743200" cy="2057401"/>
          </a:xfrm>
          <a:prstGeom prst="rect">
            <a:avLst/>
          </a:prstGeom>
          <a:noFill/>
        </p:spPr>
      </p:pic>
      <p:pic>
        <p:nvPicPr>
          <p:cNvPr id="174084" name="Picture 4" descr="bazal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789040"/>
            <a:ext cx="1825888" cy="2088655"/>
          </a:xfrm>
          <a:prstGeom prst="rect">
            <a:avLst/>
          </a:prstGeom>
          <a:noFill/>
        </p:spPr>
      </p:pic>
      <p:pic>
        <p:nvPicPr>
          <p:cNvPr id="174086" name="Picture 6" descr="tymiá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84984"/>
            <a:ext cx="2400300" cy="2209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Jedlé květy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Měsíček lékařský - ulehčují trávení a vysokým obsahem karotenu blokují škodlivé účinky volných radikálů. Užití - smaženice a nákypy, skvěle doplní ovocné dezerty i zeleninové saláty.</a:t>
            </a:r>
          </a:p>
          <a:p>
            <a:r>
              <a:rPr lang="cs-CZ" dirty="0" smtClean="0"/>
              <a:t>Maceška - afrodiziakálními účinky, doplnění a ozdoba obložených mis a chlebíčků</a:t>
            </a:r>
          </a:p>
          <a:p>
            <a:r>
              <a:rPr lang="cs-CZ" dirty="0" smtClean="0"/>
              <a:t>Sedmikrásky - působí blahodárně na dýchací ústrojí a zrak. Využití - ovocné a zeleninové saláty, ozdobí koktejly, sorbety a zmrzliny.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Sušení vysoušecími prostředky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Při </a:t>
            </a:r>
            <a:r>
              <a:rPr lang="cs-CZ" dirty="0"/>
              <a:t>této metodě se používají prostředky, které </a:t>
            </a:r>
            <a:r>
              <a:rPr lang="cs-CZ" b="1" dirty="0"/>
              <a:t>pohlcují </a:t>
            </a:r>
            <a:r>
              <a:rPr lang="cs-CZ" dirty="0"/>
              <a:t>všechnu </a:t>
            </a:r>
            <a:r>
              <a:rPr lang="cs-CZ" b="1" dirty="0"/>
              <a:t>vodu</a:t>
            </a:r>
            <a:r>
              <a:rPr lang="cs-CZ" dirty="0"/>
              <a:t>, obsaženou v rostlinách a vysoušení urychlují. Celý proces může trvat poměrně dlouho, ale vyplatí se to. Květiny si zachovávají svůj původní tvar a barvu. </a:t>
            </a:r>
            <a:endParaRPr lang="cs-CZ" dirty="0" smtClean="0"/>
          </a:p>
          <a:p>
            <a:r>
              <a:rPr lang="cs-CZ" dirty="0" smtClean="0"/>
              <a:t>Při </a:t>
            </a:r>
            <a:r>
              <a:rPr lang="cs-CZ" dirty="0"/>
              <a:t>této metodě se používá </a:t>
            </a:r>
            <a:r>
              <a:rPr lang="cs-CZ" b="1" dirty="0"/>
              <a:t>písek, borax, kamenec a silikagel</a:t>
            </a:r>
            <a:r>
              <a:rPr lang="cs-CZ" dirty="0"/>
              <a:t>. I když je písek nejlevnější, je příliš těžký a pomalu působí. Nejvhodnější je silikagel. Jedná se o </a:t>
            </a:r>
            <a:r>
              <a:rPr lang="cs-CZ" b="1" dirty="0"/>
              <a:t>krystaly bílé nebo modré barvy</a:t>
            </a:r>
            <a:r>
              <a:rPr lang="cs-CZ" dirty="0"/>
              <a:t>, které po absorbování vlhkosti </a:t>
            </a:r>
            <a:r>
              <a:rPr lang="cs-CZ" b="1" dirty="0"/>
              <a:t>zrůžoví</a:t>
            </a:r>
            <a:r>
              <a:rPr lang="cs-CZ" dirty="0"/>
              <a:t>. Je velmi lehký a můžeme ho proto vsypat mezi květy, aniž bychom je poškodili. Je k dostání v prodejnách s chemickými a laboratorními potřebami.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Jedlé květy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Fialka - pro své léčivé a antiseptické vlastnosti se používá do sirupů, do zmrzlinových pohárů a zákusků</a:t>
            </a:r>
          </a:p>
          <a:p>
            <a:r>
              <a:rPr lang="cs-CZ" dirty="0" smtClean="0"/>
              <a:t>Begónie – dužnatý stonek jako náhrada rebarbory do koláče.</a:t>
            </a:r>
          </a:p>
          <a:p>
            <a:r>
              <a:rPr lang="cs-CZ" dirty="0" smtClean="0"/>
              <a:t>Květy tykví, cuket a </a:t>
            </a:r>
            <a:r>
              <a:rPr lang="cs-CZ" dirty="0" err="1" smtClean="0"/>
              <a:t>patizonů</a:t>
            </a:r>
            <a:r>
              <a:rPr lang="cs-CZ" dirty="0" smtClean="0"/>
              <a:t> jsou podávány jako příloha či hlavní jídlo ve Středomoří a Mexiku. Plněné nádivkou nebo masovou směsí a smažené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://nd01.jxs.cz/022/821/eafb30d13a_25939621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://www.asistentka.cz/files/upload/fial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2733675" cy="2857500"/>
          </a:xfrm>
          <a:prstGeom prst="rect">
            <a:avLst/>
          </a:prstGeom>
          <a:noFill/>
        </p:spPr>
      </p:pic>
      <p:pic>
        <p:nvPicPr>
          <p:cNvPr id="180228" name="Picture 4" descr="http://www.asistentka.cz/files/upload/chryzant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2857500" cy="275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Kandovaný ibišek a růže</a:t>
            </a:r>
            <a:endParaRPr lang="cs-CZ" dirty="0"/>
          </a:p>
        </p:txBody>
      </p:sp>
      <p:pic>
        <p:nvPicPr>
          <p:cNvPr id="181250" name="Picture 2" descr="http://www.caj-kava-cokolada.sk/294-370-thickbox_default/kandovan%C3%BD-kvet-ibi%C5%A1te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3888432" cy="3888432"/>
          </a:xfrm>
          <a:prstGeom prst="rect">
            <a:avLst/>
          </a:prstGeom>
          <a:noFill/>
        </p:spPr>
      </p:pic>
      <p:pic>
        <p:nvPicPr>
          <p:cNvPr id="181252" name="Picture 4" descr="http://www.toppotraviny.cz/data/USR_001_BOSFOOD_001/2361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3267075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Provázky a uzly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Vosková šňůra</a:t>
            </a:r>
          </a:p>
          <a:p>
            <a:r>
              <a:rPr lang="cs-CZ" dirty="0" smtClean="0"/>
              <a:t>Vteřinové lepidlo</a:t>
            </a:r>
          </a:p>
          <a:p>
            <a:r>
              <a:rPr lang="cs-CZ" dirty="0" smtClean="0"/>
              <a:t>Korálky</a:t>
            </a:r>
          </a:p>
          <a:p>
            <a:r>
              <a:rPr lang="cs-CZ" dirty="0" smtClean="0"/>
              <a:t>Nůžky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40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Shamballa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/>
              <a:t>Korálkové náramky </a:t>
            </a:r>
            <a:r>
              <a:rPr lang="cs-CZ" b="1" dirty="0" err="1"/>
              <a:t>Shamballa</a:t>
            </a:r>
            <a:r>
              <a:rPr lang="cs-CZ" dirty="0"/>
              <a:t> se stávají hitem v moderní době, ale jejich původ je starší, nežli by se mohlo zdát. </a:t>
            </a:r>
            <a:endParaRPr lang="cs-CZ" dirty="0" smtClean="0"/>
          </a:p>
          <a:p>
            <a:r>
              <a:rPr lang="cs-CZ" dirty="0" smtClean="0"/>
              <a:t>Svůj </a:t>
            </a:r>
            <a:r>
              <a:rPr lang="cs-CZ" dirty="0"/>
              <a:t>původ mají v Buddhismu, kde o nich panuje legenda, že svému nositeli napomáhají k lepšímu stavu mysli a prozření. Z tohoto důvodu jsou někdy také nazývány Buddhovi náramky.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40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Úvaz vázacího vlákna</a:t>
            </a:r>
            <a:endParaRPr lang="cs-CZ" dirty="0"/>
          </a:p>
        </p:txBody>
      </p:sp>
      <p:pic>
        <p:nvPicPr>
          <p:cNvPr id="10242" name="Picture 2" descr="uze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83" y="1791511"/>
            <a:ext cx="2475807" cy="3312367"/>
          </a:xfrm>
          <a:prstGeom prst="rect">
            <a:avLst/>
          </a:prstGeom>
          <a:noFill/>
        </p:spPr>
      </p:pic>
      <p:pic>
        <p:nvPicPr>
          <p:cNvPr id="10244" name="Picture 4" descr="uze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748" y="1791511"/>
            <a:ext cx="2520280" cy="3408861"/>
          </a:xfrm>
          <a:prstGeom prst="rect">
            <a:avLst/>
          </a:prstGeom>
          <a:noFill/>
        </p:spPr>
      </p:pic>
      <p:pic>
        <p:nvPicPr>
          <p:cNvPr id="10246" name="Picture 6" descr="uzel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791511"/>
            <a:ext cx="2437871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5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Krok 1.- Část vázaná vrchem</a:t>
            </a:r>
            <a:endParaRPr lang="cs-CZ" dirty="0"/>
          </a:p>
        </p:txBody>
      </p:sp>
      <p:pic>
        <p:nvPicPr>
          <p:cNvPr id="15362" name="Picture 2" descr="uze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484785"/>
            <a:ext cx="3469278" cy="4736814"/>
          </a:xfrm>
          <a:prstGeom prst="rect">
            <a:avLst/>
          </a:prstGeom>
          <a:noFill/>
        </p:spPr>
      </p:pic>
      <p:pic>
        <p:nvPicPr>
          <p:cNvPr id="15364" name="Picture 4" descr="uzel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85094"/>
            <a:ext cx="3335665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2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Krok 2. - Část vázaná spodem</a:t>
            </a:r>
            <a:endParaRPr lang="cs-CZ" dirty="0"/>
          </a:p>
        </p:txBody>
      </p:sp>
      <p:pic>
        <p:nvPicPr>
          <p:cNvPr id="16386" name="Picture 2" descr="uzel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3319187" cy="4536504"/>
          </a:xfrm>
          <a:prstGeom prst="rect">
            <a:avLst/>
          </a:prstGeom>
          <a:noFill/>
        </p:spPr>
      </p:pic>
      <p:pic>
        <p:nvPicPr>
          <p:cNvPr id="16388" name="Picture 4" descr="uzel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40628"/>
            <a:ext cx="3096344" cy="428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80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zapínání</a:t>
            </a:r>
            <a:endParaRPr lang="cs-CZ" dirty="0"/>
          </a:p>
        </p:txBody>
      </p:sp>
      <p:pic>
        <p:nvPicPr>
          <p:cNvPr id="3" name="Picture 2" descr="macrame-knots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1529408"/>
            <a:ext cx="6912768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14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Silikagel (SiO2)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i="1" dirty="0"/>
              <a:t>Postup:</a:t>
            </a:r>
            <a:r>
              <a:rPr lang="cs-CZ" dirty="0"/>
              <a:t> Květiny sušíme v uzavřené nádobě. Na dno nasypeme 5 cm vrstvu silikagelu. Na tuto vrstvu rozložíme květiny, které silikagelem ještě zasypeme. Silikagel lze požít opakovaně, vysušíme ho na plechu v troubě.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Shamballa</a:t>
            </a:r>
            <a:endParaRPr lang="cs-CZ" dirty="0"/>
          </a:p>
        </p:txBody>
      </p:sp>
      <p:pic>
        <p:nvPicPr>
          <p:cNvPr id="3" name="Picture 2" descr="shamballa-naramky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552728" cy="4914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2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Shamballa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400406" cy="47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Podzim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 trvalkových </a:t>
            </a:r>
            <a:r>
              <a:rPr lang="cs-CZ" dirty="0"/>
              <a:t>záhonů získáme zajímavě </a:t>
            </a:r>
            <a:r>
              <a:rPr lang="cs-CZ" dirty="0" smtClean="0"/>
              <a:t>vypadající </a:t>
            </a:r>
            <a:r>
              <a:rPr lang="cs-CZ" dirty="0"/>
              <a:t>květenství, která mají okrasný tvar či barvu.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záhonech s okrasnými keři zase najdeme bobule, na vřesovištích obsypané drobné větévky vřesů a </a:t>
            </a:r>
            <a:r>
              <a:rPr lang="cs-CZ" dirty="0" smtClean="0"/>
              <a:t>vřesovců. </a:t>
            </a:r>
          </a:p>
          <a:p>
            <a:r>
              <a:rPr lang="cs-CZ" dirty="0" smtClean="0"/>
              <a:t>Na </a:t>
            </a:r>
            <a:r>
              <a:rPr lang="cs-CZ" dirty="0"/>
              <a:t>růžových keřích uzrálo dostatečné množství šípků a k užitku budou i plody z jeřabin, třezalek, mochyní a chmelové šištice. </a:t>
            </a:r>
            <a:endParaRPr lang="cs-CZ" dirty="0" smtClean="0"/>
          </a:p>
          <a:p>
            <a:r>
              <a:rPr lang="cs-CZ" dirty="0" smtClean="0"/>
              <a:t>Velmi </a:t>
            </a:r>
            <a:r>
              <a:rPr lang="cs-CZ" dirty="0"/>
              <a:t>vděčným materiálem pro podzimní dekorační tvorbu jsou také kukuřičné klasy, miniaturní dýně, sušené makovice, okolíky květů vratiče, šišky anebo větvičky s </a:t>
            </a:r>
            <a:r>
              <a:rPr lang="cs-CZ" dirty="0" smtClean="0"/>
              <a:t>hlošinami.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Dušičková vazba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Polystyrenový věnec</a:t>
            </a:r>
          </a:p>
          <a:p>
            <a:r>
              <a:rPr lang="cs-CZ" dirty="0" smtClean="0"/>
              <a:t>Sušené květy</a:t>
            </a:r>
          </a:p>
          <a:p>
            <a:r>
              <a:rPr lang="cs-CZ" dirty="0" smtClean="0"/>
              <a:t>Tavná pistole</a:t>
            </a:r>
          </a:p>
          <a:p>
            <a:r>
              <a:rPr lang="cs-CZ" dirty="0" smtClean="0"/>
              <a:t>Drát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pic>
        <p:nvPicPr>
          <p:cNvPr id="5" name="Obrázek 4" descr="IMG_28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424847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IMG_28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844824"/>
            <a:ext cx="400692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28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MG_28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3646884" cy="281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Podzimní dekorace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polystyrenová koule</a:t>
            </a:r>
          </a:p>
          <a:p>
            <a:r>
              <a:rPr lang="cs-CZ" dirty="0" smtClean="0"/>
              <a:t>dřevitá vata</a:t>
            </a:r>
          </a:p>
          <a:p>
            <a:r>
              <a:rPr lang="cs-CZ" dirty="0" smtClean="0"/>
              <a:t>sekundové lepidlo</a:t>
            </a:r>
          </a:p>
          <a:p>
            <a:r>
              <a:rPr lang="cs-CZ" dirty="0" smtClean="0"/>
              <a:t>stuha</a:t>
            </a:r>
          </a:p>
          <a:p>
            <a:r>
              <a:rPr lang="cs-CZ" dirty="0" smtClean="0"/>
              <a:t>drátek</a:t>
            </a:r>
          </a:p>
          <a:p>
            <a:r>
              <a:rPr lang="cs-CZ" dirty="0" smtClean="0"/>
              <a:t>silonový vlasec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přírodniny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Kro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2862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Kro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01008"/>
            <a:ext cx="42862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Finální výrobe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209550"/>
            <a:ext cx="428625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Kytice z listů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Javorové listy</a:t>
            </a:r>
          </a:p>
          <a:p>
            <a:r>
              <a:rPr lang="cs-CZ" dirty="0" smtClean="0"/>
              <a:t>Drát nebo režná nit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Lisují se přírodniny s přibližně stejnou velikostí</a:t>
            </a:r>
          </a:p>
          <a:p>
            <a:r>
              <a:rPr lang="cs-CZ" dirty="0"/>
              <a:t>Absorpci vody zajistí savý papír a kvalitní vylisování </a:t>
            </a:r>
            <a:r>
              <a:rPr lang="cs-CZ" dirty="0" smtClean="0"/>
              <a:t>závaží</a:t>
            </a:r>
          </a:p>
          <a:p>
            <a:r>
              <a:rPr lang="cs-CZ" dirty="0" smtClean="0"/>
              <a:t>Savý papír pravidelně vyměňujeme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pic>
        <p:nvPicPr>
          <p:cNvPr id="5" name="Obrázek 4" descr="http://www.zivotnistyl.cz/admin/articlefiles/1043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837" y="1417638"/>
            <a:ext cx="3435424" cy="247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://www.zivotnistyl.cz/admin/articlefiles/1043-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840" y="1445236"/>
            <a:ext cx="3449960" cy="244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://www.zivotnistyl.cz/admin/articlefiles/1043-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975" y="4077072"/>
            <a:ext cx="344926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://www.zivotnistyl.cz/admin/articlefiles/1043-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4841" y="4077072"/>
            <a:ext cx="34499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www.zivotnistyl.cz/admin/articlefiles/1043-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503" y="47667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www.zivotnistyl.cz/admin/articlefiles/1043-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www.zivotnistyl.cz/admin/articlefiles/1043-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82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://www.zivotnistyl.cz/admin/articlefiles/1043-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52891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Vyřezávaná dýně</a:t>
            </a:r>
            <a:endParaRPr lang="cs-CZ" dirty="0"/>
          </a:p>
        </p:txBody>
      </p:sp>
      <p:pic>
        <p:nvPicPr>
          <p:cNvPr id="3" name="Obrázek 2" descr="Letos si dýně vyzdobte netradičně!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05000"/>
            <a:ext cx="7008440" cy="361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Dekorace s lýkem a sušeným ovocem</a:t>
            </a:r>
            <a:endParaRPr lang="cs-CZ" dirty="0"/>
          </a:p>
        </p:txBody>
      </p:sp>
      <p:pic>
        <p:nvPicPr>
          <p:cNvPr id="3" name="Obrázek 2" descr="https://lh6.googleusercontent.com/-koGc9r2BKT0/R1P5h8HHAdI/AAAAAAAAAUg/K6kh627JjhY/s512/IMG_26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7638"/>
            <a:ext cx="48768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Podzimní dekorace se šípkami</a:t>
            </a:r>
            <a:endParaRPr lang="cs-CZ" dirty="0"/>
          </a:p>
        </p:txBody>
      </p:sp>
      <p:pic>
        <p:nvPicPr>
          <p:cNvPr id="3" name="Obrázek 2" descr="https://lh4.googleusercontent.com/-GL5aU9dq18w/SOmi9Esa1JI/AAAAAAAAEC0/f4ZMBaqvTeo/s512/Kopie%2520-%2520IMG_16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01" y="1576430"/>
            <a:ext cx="36195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s://lh6.googleusercontent.com/-z9TY-jgCyrQ/R1P5M8HHAYI/AAAAAAAAAT4/ARas7dGdYLU/s512/IMG_23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57838"/>
            <a:ext cx="3744416" cy="489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Podzimní dekorace z jehličnanů a šišek</a:t>
            </a:r>
            <a:endParaRPr lang="cs-CZ" dirty="0"/>
          </a:p>
        </p:txBody>
      </p:sp>
      <p:pic>
        <p:nvPicPr>
          <p:cNvPr id="3" name="Obrázek 2" descr="https://lh4.googleusercontent.com/-DwyrTlhDgms/R1P5YcHHAbI/AAAAAAAAAUQ/Z4pAeBSSFwQ/s533/IMG_26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50768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nd05.jxs.cz/309/298/de3c6ccd9f_81190612_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3204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nd05.jxs.cz/496/502/40f7b4aac2_81190615_o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264595" cy="252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nd05.jxs.cz/274/674/4028567004_81190618_o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77072"/>
            <a:ext cx="2952328" cy="26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Potpourri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Výraz pot-</a:t>
            </a:r>
            <a:r>
              <a:rPr lang="cs-CZ" dirty="0" err="1" smtClean="0"/>
              <a:t>pourri</a:t>
            </a:r>
            <a:r>
              <a:rPr lang="cs-CZ" dirty="0" smtClean="0"/>
              <a:t> pochází z </a:t>
            </a:r>
            <a:r>
              <a:rPr lang="cs-CZ" dirty="0" smtClean="0">
                <a:hlinkClick r:id="rId2" tooltip="Francouzština"/>
              </a:rPr>
              <a:t>francouzštiny</a:t>
            </a:r>
            <a:r>
              <a:rPr lang="cs-CZ" dirty="0" smtClean="0"/>
              <a:t> a znamená doslova shnilý hrnec; jeho původ je však španělský, protože označuje pokrm se širokou variabilitou ingrediencí</a:t>
            </a:r>
          </a:p>
          <a:p>
            <a:r>
              <a:rPr lang="cs-CZ" dirty="0" smtClean="0"/>
              <a:t>Nejčastěji se používají korunní lístky růží, květy levandule, karafiátu, jasmínu, fialek apod. si po usušení zachovávají intenzívní vůni. Výraznějšího aroma dosáhnete přidáním bylinek, koření, aromatických olejů a fixativů.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potpourri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Již ve </a:t>
            </a:r>
            <a:r>
              <a:rPr lang="cs-CZ" dirty="0" smtClean="0">
                <a:hlinkClick r:id="rId2" tooltip="Středověk"/>
              </a:rPr>
              <a:t>středověku</a:t>
            </a:r>
            <a:r>
              <a:rPr lang="cs-CZ" dirty="0" smtClean="0"/>
              <a:t> se ve </a:t>
            </a:r>
            <a:r>
              <a:rPr lang="cs-CZ" dirty="0" smtClean="0">
                <a:hlinkClick r:id="rId3" tooltip="Francie"/>
              </a:rPr>
              <a:t>Francii</a:t>
            </a:r>
            <a:r>
              <a:rPr lang="cs-CZ" dirty="0" smtClean="0"/>
              <a:t> sušily vonné byliny a další ingredience k výrobě aromatických směsí k zlepšení ovzduší v obytných místnostech; tento zvyk se rozšířil i do </a:t>
            </a:r>
            <a:r>
              <a:rPr lang="cs-CZ" dirty="0" smtClean="0">
                <a:hlinkClick r:id="rId4" tooltip="Anglie"/>
              </a:rPr>
              <a:t>Anglie</a:t>
            </a:r>
            <a:r>
              <a:rPr lang="cs-CZ" dirty="0" smtClean="0"/>
              <a:t>. V </a:t>
            </a:r>
            <a:r>
              <a:rPr lang="cs-CZ" dirty="0" smtClean="0">
                <a:hlinkClick r:id="rId5" tooltip="18. století"/>
              </a:rPr>
              <a:t>18.</a:t>
            </a:r>
            <a:r>
              <a:rPr lang="cs-CZ" dirty="0" smtClean="0"/>
              <a:t> a </a:t>
            </a:r>
            <a:r>
              <a:rPr lang="cs-CZ" dirty="0" smtClean="0">
                <a:hlinkClick r:id="rId6" tooltip="19. století"/>
              </a:rPr>
              <a:t>19. století</a:t>
            </a:r>
            <a:r>
              <a:rPr lang="cs-CZ" dirty="0" smtClean="0"/>
              <a:t> byly </a:t>
            </a:r>
            <a:r>
              <a:rPr lang="cs-CZ" i="1" dirty="0" smtClean="0"/>
              <a:t>pot-</a:t>
            </a:r>
            <a:r>
              <a:rPr lang="cs-CZ" i="1" dirty="0" err="1" smtClean="0"/>
              <a:t>pourri</a:t>
            </a:r>
            <a:r>
              <a:rPr lang="cs-CZ" dirty="0" smtClean="0"/>
              <a:t> typickou luxusní součástí </a:t>
            </a:r>
            <a:r>
              <a:rPr lang="cs-CZ" dirty="0" smtClean="0">
                <a:hlinkClick r:id="rId7" tooltip="Měšťanstvo"/>
              </a:rPr>
              <a:t>měšťanské</a:t>
            </a:r>
            <a:r>
              <a:rPr lang="cs-CZ" dirty="0" smtClean="0"/>
              <a:t> bytové kultury.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Vlhká metoda potpourri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Vlhká metoda – rostlinný materiál se nechá zaschnout, po 2 dnech naskládáme lístky do sklenice a prosypeme je solí. 2 týdny každý den promíchejte. Potom přidáme fixační látku (oddenek kosatce-fialkový kořínek), koření, silice. K dozrání za 6  týdnů.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3. Techniky </a:t>
            </a:r>
            <a:r>
              <a:rPr lang="cs-CZ" dirty="0"/>
              <a:t>práce s přírodními materiály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Původní zaměření na jednotlivá roční období  a s ním spojené hlavní svátky</a:t>
            </a:r>
          </a:p>
          <a:p>
            <a:r>
              <a:rPr lang="cs-CZ" dirty="0" smtClean="0"/>
              <a:t>Spojení s lidovými obřady </a:t>
            </a:r>
          </a:p>
          <a:p>
            <a:r>
              <a:rPr lang="cs-CZ" dirty="0" smtClean="0"/>
              <a:t>Tvorba zvykoslovných (obyčejových) předmětů z přírodních materiálů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Suchá metoda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Suchá metoda – rostlinný materiál necháme 10 dnů schnout. Poté do suché směsi přidáme fixativ, koření, aromatický oleje nebo esenci, sklenici uzavřeme a denně protřepáváme. Po 6týdnech je připraveno k použití. Vydrží až 6 měsíců a lze ji oživit pár kapkami vonného oleje.</a:t>
            </a:r>
          </a:p>
          <a:p>
            <a:r>
              <a:rPr lang="cs-CZ" b="1" dirty="0" smtClean="0"/>
              <a:t>Fixativ </a:t>
            </a:r>
            <a:r>
              <a:rPr lang="cs-CZ" dirty="0" smtClean="0"/>
              <a:t>se skládá z látky (přírodních nebo syntetických), který je přidán do potpourri pro snížení odpařování rostlinných vůní a pomáhá při zvyšování vůně potpourri jako celku. 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Soubor:Sa-potpour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7620000" cy="522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Usušené rostlinky </a:t>
            </a:r>
            <a:r>
              <a:rPr lang="cs-CZ" dirty="0" err="1" smtClean="0"/>
              <a:t>nalámejte</a:t>
            </a:r>
            <a:r>
              <a:rPr lang="cs-CZ" dirty="0" smtClean="0"/>
              <a:t> na malé kousky. Vše smíchejte a směs zasypte fixáží – práškem, který zachová vůni bylin. </a:t>
            </a:r>
          </a:p>
          <a:p>
            <a:r>
              <a:rPr lang="cs-CZ" dirty="0" smtClean="0"/>
              <a:t>Nejčastěji používanou fixáží je kořen kosatce florentského, lze použít i éterický olej s vůní santalového dřeva, vůně kořene puškvorce nebo kadidlové pryskyřice. </a:t>
            </a:r>
          </a:p>
          <a:p>
            <a:r>
              <a:rPr lang="cs-CZ" dirty="0" smtClean="0"/>
              <a:t>Pokud je vonná směs málo výrazná, můžete použít prakticky jakýkoliv esenciální olej pro zesílení účinku.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Přísady do vonné směsi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smtClean="0"/>
              <a:t>Byliny pro vůni</a:t>
            </a:r>
            <a:br>
              <a:rPr lang="cs-CZ" b="1" dirty="0" smtClean="0"/>
            </a:br>
            <a:r>
              <a:rPr lang="cs-CZ" dirty="0" smtClean="0"/>
              <a:t>Základ většinou tvoří okvětní lístky růží a aromatické bylinky jako je levandule, meduňka, rozmarýn, mateřídouška nebo heřmánek, ale použít můžete také bazalku, listy jahodníku nebo malinovníku, listy máty nebo příjemně vonící bobkový list.</a:t>
            </a:r>
          </a:p>
          <a:p>
            <a:r>
              <a:rPr lang="cs-CZ" b="1" dirty="0" smtClean="0"/>
              <a:t>Byliny pro barvu</a:t>
            </a:r>
            <a:br>
              <a:rPr lang="cs-CZ" b="1" dirty="0" smtClean="0"/>
            </a:br>
            <a:r>
              <a:rPr lang="cs-CZ" u="sng" dirty="0" smtClean="0"/>
              <a:t>Barvu</a:t>
            </a:r>
            <a:r>
              <a:rPr lang="cs-CZ" dirty="0" smtClean="0"/>
              <a:t> potpourri nejlépe oživí květy růží, čekanky, chrpy, máku, měsíčku, sedmikrásky, tulipánu nebo slaměnek. Výběrem rostlin pouze dvou nebo tří barev můžete vytvořit zajímavou kombinaci.</a:t>
            </a:r>
          </a:p>
          <a:p>
            <a:r>
              <a:rPr lang="cs-CZ" b="1" dirty="0" smtClean="0"/>
              <a:t>Koření</a:t>
            </a:r>
            <a:br>
              <a:rPr lang="cs-CZ" b="1" dirty="0" smtClean="0"/>
            </a:br>
            <a:r>
              <a:rPr lang="cs-CZ" dirty="0" smtClean="0"/>
              <a:t>Z koření je nejvhodnější skořice, hřebíček, jalovec, muškátový oříšek, anýz, badyán, nové koření, zázvor, úlomky vanilkového lusku nebo koprová semínka. Vůni dobře podtrhne také sušená kůra z pomeranče nebo citrónu.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Tipy na potpourri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smtClean="0"/>
              <a:t>Potpourri z růží</a:t>
            </a:r>
            <a:br>
              <a:rPr lang="cs-CZ" b="1" dirty="0" smtClean="0"/>
            </a:br>
            <a:r>
              <a:rPr lang="cs-CZ" dirty="0" smtClean="0"/>
              <a:t>Potpourri z růží se skládá ze sklenky lístků růží, hrsti sušeného měsíčku, hrsti šípků, polévkové lžíce hřebíčku a nalámaného stvolu skořice.</a:t>
            </a:r>
          </a:p>
          <a:p>
            <a:r>
              <a:rPr lang="cs-CZ" b="1" dirty="0" smtClean="0"/>
              <a:t>Kulinářská vonná směs</a:t>
            </a:r>
          </a:p>
          <a:p>
            <a:pPr>
              <a:buNone/>
            </a:pPr>
            <a:r>
              <a:rPr lang="cs-CZ" b="1" dirty="0" smtClean="0"/>
              <a:t>       </a:t>
            </a:r>
            <a:r>
              <a:rPr lang="cs-CZ" dirty="0" smtClean="0"/>
              <a:t>Vonnou směs, vhodnou do </a:t>
            </a:r>
            <a:r>
              <a:rPr lang="cs-CZ" u="sng" dirty="0" smtClean="0"/>
              <a:t>kuchyně</a:t>
            </a:r>
            <a:r>
              <a:rPr lang="cs-CZ" dirty="0" smtClean="0"/>
              <a:t>, si připravíte ze sklenice majoránky, hrsti bazalky, nalámané sušené kůry z 1 pomeranče, z 10 zrnek badyánu, 10 zrnek jalovce, 10 bobkových listů, 1 polévkové lžíce hřebíčku a 1 skořicového stvolu.</a:t>
            </a:r>
          </a:p>
          <a:p>
            <a:r>
              <a:rPr lang="cs-CZ" b="1" dirty="0" smtClean="0"/>
              <a:t>Potpourri na spaní</a:t>
            </a:r>
            <a:br>
              <a:rPr lang="cs-CZ" b="1" dirty="0" smtClean="0"/>
            </a:br>
            <a:r>
              <a:rPr lang="cs-CZ" dirty="0" smtClean="0"/>
              <a:t>Do látkového sáčku vložte hrst listů růží, hrst levandulových květů, stejné </a:t>
            </a:r>
            <a:r>
              <a:rPr lang="cs-CZ" u="sng" dirty="0" smtClean="0"/>
              <a:t>množství</a:t>
            </a:r>
            <a:r>
              <a:rPr lang="cs-CZ" dirty="0" smtClean="0"/>
              <a:t> květů měsíčku, heřmánku a meduňky.</a:t>
            </a:r>
          </a:p>
          <a:p>
            <a:r>
              <a:rPr lang="cs-CZ" b="1" dirty="0" smtClean="0"/>
              <a:t>Lesní směs</a:t>
            </a:r>
            <a:br>
              <a:rPr lang="cs-CZ" b="1" dirty="0" smtClean="0"/>
            </a:br>
            <a:r>
              <a:rPr lang="cs-CZ" dirty="0" smtClean="0"/>
              <a:t>Lesní směs obsahuje sklenku listů jahodníku, 1/2 sklenky borovicových jehlic, polévkovou lžíci úlomků cedrového nebo santalového dřeva a 5 kapek borovicové silice.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Dekorace s plody a semeníky</a:t>
            </a:r>
            <a:endParaRPr lang="cs-CZ" dirty="0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24" y="1844824"/>
            <a:ext cx="41284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11364"/>
            <a:ext cx="403244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11364"/>
            <a:ext cx="403244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Dekorace z listů a slupek lesních plodů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799"/>
            <a:ext cx="3654407" cy="487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311" y="1628799"/>
            <a:ext cx="3654406" cy="487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Plošné a prostorové dekorace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Dekorace ze sušeného ovoce</a:t>
            </a:r>
            <a:endParaRPr lang="cs-CZ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72074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Dekorace z květináčů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304174" cy="47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Sylabus kurzu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Cílem kurzu je získání vědomostí a dovedností v oblasti technik práce </a:t>
            </a:r>
            <a:r>
              <a:rPr lang="cs-CZ" dirty="0" smtClean="0"/>
              <a:t>s přírodními materiály i v kombinaci s technickými materiály </a:t>
            </a:r>
            <a:r>
              <a:rPr lang="cs-CZ" dirty="0"/>
              <a:t>a nabídne celou řadu námětů a inspirací pro učitele na ZŠ.</a:t>
            </a:r>
          </a:p>
        </p:txBody>
      </p:sp>
    </p:spTree>
    <p:extLst>
      <p:ext uri="{BB962C8B-B14F-4D97-AF65-F5344CB8AC3E}">
        <p14:creationId xmlns:p14="http://schemas.microsoft.com/office/powerpoint/2010/main" val="29974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Ke tvorbě vánočních aranží v</a:t>
            </a:r>
            <a:r>
              <a:rPr lang="cs-CZ" dirty="0" smtClean="0"/>
              <a:t>yužijeme </a:t>
            </a:r>
            <a:r>
              <a:rPr lang="cs-CZ" dirty="0"/>
              <a:t>větve jehličnanů i stále zelených listnáčů (břečťan, mahonie, cesmína, </a:t>
            </a:r>
            <a:r>
              <a:rPr lang="cs-CZ" dirty="0" err="1"/>
              <a:t>bobkovišeň</a:t>
            </a:r>
            <a:r>
              <a:rPr lang="cs-CZ" dirty="0"/>
              <a:t>, …), zajímavé plody jehličnanů i listnáčů, ale i bylin a okrasných květin, zajímavá semena, suché větve například ozdobené lišejníky či různě zbarvené, ale i sušené květiny</a:t>
            </a:r>
            <a:r>
              <a:rPr lang="cs-CZ" dirty="0" smtClean="0"/>
              <a:t>.</a:t>
            </a:r>
          </a:p>
          <a:p>
            <a:r>
              <a:rPr lang="cs-CZ" dirty="0" smtClean="0"/>
              <a:t>Jako doplňky </a:t>
            </a:r>
            <a:r>
              <a:rPr lang="cs-CZ" dirty="0"/>
              <a:t>šišky, </a:t>
            </a:r>
            <a:r>
              <a:rPr lang="cs-CZ" dirty="0" smtClean="0"/>
              <a:t>ořechy</a:t>
            </a:r>
            <a:r>
              <a:rPr lang="cs-CZ" dirty="0"/>
              <a:t>, bukvice, kaštany (uschované ze září), žaludy, okrasné trávy, sušené bodláky, sušené ovoce, slaměnky, větvičky ibišku či třezalky, </a:t>
            </a:r>
            <a:r>
              <a:rPr lang="cs-CZ" dirty="0" smtClean="0"/>
              <a:t>koření</a:t>
            </a:r>
            <a:r>
              <a:rPr lang="cs-CZ" dirty="0"/>
              <a:t>, mech, kůra stromů apod. Prodávají se též hotové doplňky z proutí, slámy či lýka.</a:t>
            </a:r>
            <a:endParaRPr lang="cs-CZ" dirty="0" smtClean="0"/>
          </a:p>
          <a:p>
            <a:r>
              <a:rPr lang="cs-CZ" dirty="0" smtClean="0"/>
              <a:t>Období využití přírodních materiálů sesbíraných v průběhu celého roku k výzdobě bytu, na provonění a přípravu sváteční atmosféry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Svíčka z voskových pláství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2531" y="2065144"/>
            <a:ext cx="5301208" cy="39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Vážky z nažky javoru</a:t>
            </a:r>
            <a:endParaRPr lang="cs-CZ" dirty="0"/>
          </a:p>
        </p:txBody>
      </p:sp>
      <p:pic>
        <p:nvPicPr>
          <p:cNvPr id="5124" name="Picture 4" descr="http://vytvarna-vychova.cz/wp-content/uploads/2018/11/V%C3%A1%C5%BEk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7638"/>
            <a:ext cx="3421905" cy="45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vytvarna-vychova.cz/wp-content/uploads/2018/11/V%C3%A1%C5%BE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7638"/>
            <a:ext cx="372769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8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Dekorace z luštěnin a semen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5919247" cy="44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467600" cy="1143000"/>
          </a:xfrm>
        </p:spPr>
        <p:txBody>
          <a:bodyPr/>
          <a:lstStyle/>
          <a:p>
            <a:r>
              <a:rPr lang="cs-CZ" dirty="0" smtClean="0"/>
              <a:t>Děkuji vám za pozornost</a:t>
            </a:r>
            <a:endParaRPr lang="cs-CZ" dirty="0"/>
          </a:p>
        </p:txBody>
      </p:sp>
      <p:pic>
        <p:nvPicPr>
          <p:cNvPr id="1026" name="Picture 2" descr="Funny Beagle Dog Lying On The Sofa Canine Background, Stock Photo |  Crushpix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02" y="2348880"/>
            <a:ext cx="5983715" cy="39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Vázání adventních věnců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   -slaměná </a:t>
            </a:r>
            <a:r>
              <a:rPr lang="cs-CZ" dirty="0"/>
              <a:t>kruhová podložka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- chvojí </a:t>
            </a:r>
            <a:r>
              <a:rPr lang="cs-CZ" dirty="0" smtClean="0"/>
              <a:t>(např</a:t>
            </a:r>
            <a:r>
              <a:rPr lang="cs-CZ" dirty="0"/>
              <a:t>. tis, jedle, </a:t>
            </a:r>
            <a:r>
              <a:rPr lang="cs-CZ" dirty="0" smtClean="0"/>
              <a:t>zerav, nevhodný je </a:t>
            </a:r>
            <a:r>
              <a:rPr lang="cs-CZ" dirty="0"/>
              <a:t>smrk)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- silnější vázací drát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- čtyři svíčky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- pomůcky k upevnění svíček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- stuhy, mašle, lýko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- přírodní materiál (kaštany, žaludy, bukvice, šípky, sušené pomeranče, oříšky aj.)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- další přízdoby (drobné vánoční </a:t>
            </a:r>
            <a:r>
              <a:rPr lang="cs-CZ" dirty="0" smtClean="0"/>
              <a:t>baňky, zvonky</a:t>
            </a:r>
            <a:r>
              <a:rPr lang="cs-CZ" dirty="0"/>
              <a:t>, aj</a:t>
            </a:r>
            <a:r>
              <a:rPr lang="cs-CZ" dirty="0" smtClean="0"/>
              <a:t>.)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  - drát, tavná pistole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Adventní věnec</a:t>
            </a:r>
            <a:endParaRPr lang="cs-CZ" dirty="0"/>
          </a:p>
        </p:txBody>
      </p:sp>
      <p:pic>
        <p:nvPicPr>
          <p:cNvPr id="33794" name="Picture 2" descr="http://www.tvorive-projekty.cz/Files/FckGallery/vene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104456" cy="3283565"/>
          </a:xfrm>
          <a:prstGeom prst="rect">
            <a:avLst/>
          </a:prstGeom>
          <a:noFill/>
        </p:spPr>
      </p:pic>
      <p:pic>
        <p:nvPicPr>
          <p:cNvPr id="33796" name="Picture 4" descr="Adventní věnce - návod na vázá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4824"/>
            <a:ext cx="3456384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Adventní věnec</a:t>
            </a:r>
            <a:endParaRPr lang="cs-CZ" dirty="0"/>
          </a:p>
        </p:txBody>
      </p:sp>
      <p:pic>
        <p:nvPicPr>
          <p:cNvPr id="27650" name="Picture 2" descr="http://www.zivotnistyl.cz/admin/articlefiles/1078-DSC_0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52438"/>
            <a:ext cx="5768094" cy="5216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Slavnostní vánoční výzdoba</a:t>
            </a:r>
            <a:endParaRPr lang="cs-CZ" dirty="0"/>
          </a:p>
        </p:txBody>
      </p:sp>
      <p:pic>
        <p:nvPicPr>
          <p:cNvPr id="32770" name="Picture 2" descr="http://img.ceskyinternet.cz/clanky/odstavce/20567-542238-2_Schranka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700808"/>
            <a:ext cx="3479892" cy="3866546"/>
          </a:xfrm>
          <a:prstGeom prst="rect">
            <a:avLst/>
          </a:prstGeom>
          <a:noFill/>
        </p:spPr>
      </p:pic>
      <p:pic>
        <p:nvPicPr>
          <p:cNvPr id="4" name="Picture 2" descr="http://www.zivotnistyl.cz/admin/articlefiles/1078-DSC_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98744"/>
            <a:ext cx="4721053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.ceskyinternet.cz/clanky/odstavce/20567-542240-2_Schranka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700808"/>
            <a:ext cx="3786661" cy="4176464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467544" y="764704"/>
            <a:ext cx="6837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>
                <a:latin typeface="+mj-lt"/>
              </a:rPr>
              <a:t>Slavnostní vánoční výzdoba</a:t>
            </a:r>
          </a:p>
        </p:txBody>
      </p:sp>
      <p:pic>
        <p:nvPicPr>
          <p:cNvPr id="4" name="Picture 2" descr="http://img.ceskyinternet.cz/clanky/odstavce/20567-542244-1_Schranka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849307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Dekorace z kůry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9487" y="2173081"/>
            <a:ext cx="4896544" cy="36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Dekorace </a:t>
            </a:r>
            <a:r>
              <a:rPr lang="cs-CZ" dirty="0" smtClean="0"/>
              <a:t>ze dřeva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6363" y="1236365"/>
            <a:ext cx="4891682" cy="36603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91253"/>
            <a:ext cx="4572000" cy="34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Dekorace ze dřeva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4638"/>
            <a:ext cx="4137971" cy="30963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9" y="3400234"/>
            <a:ext cx="4272646" cy="31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Slaměné vánoční ozdoby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/>
              <a:t>Žito</a:t>
            </a:r>
            <a:r>
              <a:rPr lang="cs-CZ" dirty="0" smtClean="0"/>
              <a:t> - je tenké od prvního kolínka až k poslednímu, stéblo je dlouhé a neploští se. V celé délce stébla je lesklé a hladké. Jeho využití je nejčastější a to převážně </a:t>
            </a:r>
            <a:r>
              <a:rPr lang="cs-CZ" b="1" dirty="0" smtClean="0"/>
              <a:t>na vánoční ozdoby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Pšenice</a:t>
            </a:r>
            <a:r>
              <a:rPr lang="cs-CZ" dirty="0" smtClean="0"/>
              <a:t> - má kratší stéblo, které se ploští a je matné. Stéblo má tendenci černat a zahnívat. Je vhodné na Betlém - když stébla seškrtíme do požadovaného tvaru, stébla nesesychají a úvazky dobře drží.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Ječmen</a:t>
            </a:r>
            <a:r>
              <a:rPr lang="cs-CZ" dirty="0" smtClean="0"/>
              <a:t> - je doporučován na </a:t>
            </a:r>
            <a:r>
              <a:rPr lang="cs-CZ" b="1" dirty="0" smtClean="0"/>
              <a:t>polepování kraslic</a:t>
            </a:r>
            <a:r>
              <a:rPr lang="cs-CZ" dirty="0"/>
              <a:t> </a:t>
            </a:r>
            <a:r>
              <a:rPr lang="cs-CZ" dirty="0" smtClean="0"/>
              <a:t>(lze však použít i žito i pšenici)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Oves</a:t>
            </a:r>
            <a:r>
              <a:rPr lang="cs-CZ" dirty="0" smtClean="0"/>
              <a:t> - má tvrdé, tuhé a dlouhé stéblo, které má krásnou zlatavou barvu.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1.Drobný materiál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1.přírodní materiál</a:t>
            </a:r>
          </a:p>
          <a:p>
            <a:r>
              <a:rPr lang="cs-CZ" dirty="0" smtClean="0"/>
              <a:t>2.technický materiál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Úprava slámy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Bělení (peroxid vodíku)</a:t>
            </a:r>
          </a:p>
          <a:p>
            <a:r>
              <a:rPr lang="cs-CZ" dirty="0" smtClean="0"/>
              <a:t>Barvení (barva na bavlnu, použití pro rozžehlení a lepení)</a:t>
            </a:r>
          </a:p>
          <a:p>
            <a:r>
              <a:rPr lang="cs-CZ" dirty="0" smtClean="0"/>
              <a:t>Vaření (získá zlatavý odstín)</a:t>
            </a:r>
          </a:p>
          <a:p>
            <a:r>
              <a:rPr lang="cs-CZ" dirty="0" smtClean="0"/>
              <a:t>Rozžehlování (nevhodné pro žito)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 a materiál</a:t>
            </a:r>
            <a:endParaRPr lang="cs-CZ" dirty="0"/>
          </a:p>
        </p:txBody>
      </p:sp>
      <p:pic>
        <p:nvPicPr>
          <p:cNvPr id="4" name="Picture 2" descr="jk_postup_andel+hvezdicka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625190"/>
            <a:ext cx="6429420" cy="4822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Vázání slaměné hvězdy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4 </a:t>
            </a:r>
            <a:r>
              <a:rPr lang="cs-CZ" dirty="0"/>
              <a:t>stébla vhodné délky aspoň </a:t>
            </a:r>
            <a:r>
              <a:rPr lang="cs-CZ" b="1" dirty="0"/>
              <a:t>5 minut máčíme </a:t>
            </a:r>
            <a:r>
              <a:rPr lang="cs-CZ" dirty="0"/>
              <a:t>v misce s </a:t>
            </a:r>
            <a:r>
              <a:rPr lang="cs-CZ" dirty="0" smtClean="0"/>
              <a:t>vodou</a:t>
            </a:r>
            <a:r>
              <a:rPr lang="cs-CZ" dirty="0"/>
              <a:t>. Pak je složíme do hvězdice, kterou přidržujeme prsty jedné ruky.</a:t>
            </a:r>
          </a:p>
          <a:p>
            <a:pPr lvl="0"/>
            <a:r>
              <a:rPr lang="cs-CZ" dirty="0"/>
              <a:t>Do druhé ruky vezmeme nit a postupně ji omotáváme - kolem jednoho stébla nahoru, kolem dalšího dolů, opět nahoru, a to od nejspodnějšího k vrchnímu.</a:t>
            </a:r>
          </a:p>
          <a:p>
            <a:pPr lvl="0"/>
            <a:r>
              <a:rPr lang="cs-CZ" dirty="0"/>
              <a:t>Ideální je protáhnout nit stébly také v opačném pořadí. Poté nit zavážeme na dva uzly a uděláme očko na zavěšení. Konce slámek zastřihneme.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Slaměná hvězda</a:t>
            </a:r>
            <a:endParaRPr lang="cs-CZ" dirty="0"/>
          </a:p>
        </p:txBody>
      </p:sp>
      <p:pic>
        <p:nvPicPr>
          <p:cNvPr id="4" name="cms.image:20475-132947-0" descr="hvezd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62" y="1462087"/>
            <a:ext cx="48672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Slaměná hvězda</a:t>
            </a:r>
            <a:endParaRPr lang="cs-CZ" dirty="0"/>
          </a:p>
        </p:txBody>
      </p:sp>
      <p:pic>
        <p:nvPicPr>
          <p:cNvPr id="3" name="Picture 2" descr="http://img.ceskyinternet.cz/clanky/odstavce/20567-542238-1_shutterstock_64446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824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Anděl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/>
              <a:t>Stébla, která jsme předtím aspoň pět minut máčeli v teplé vodě, na jednom konci asi 1 cm od okraje svážeme nití a zajistíme dvojitým uzlem.</a:t>
            </a:r>
          </a:p>
          <a:p>
            <a:pPr lvl="0"/>
            <a:r>
              <a:rPr lang="cs-CZ" dirty="0"/>
              <a:t>Stébla jedno po druhém ohneme na opačnou stranu tak, aby vznikla hlavička, a to asi 1 až 1,5 cm velká − pod ohnutím stébla opět svážeme nití</a:t>
            </a:r>
          </a:p>
          <a:p>
            <a:pPr lvl="0"/>
            <a:r>
              <a:rPr lang="cs-CZ" dirty="0"/>
              <a:t>Křídla připravíme asi z 10 stébel, která uprostřed propíchneme jehlou, stiskneme k sobě a pevně svážeme nití. Pak jehlu odstraníme.</a:t>
            </a:r>
          </a:p>
          <a:p>
            <a:pPr lvl="0"/>
            <a:r>
              <a:rPr lang="cs-CZ" dirty="0"/>
              <a:t>Počet potřebných stébel záleží na velikosti andělíčka a na tom, jak bohatou „sukni“ má andělíček mít. Čím více stébel použijeme, tím bohatší sukni bude mít. My jsme použili 7 stébel.</a:t>
            </a:r>
          </a:p>
          <a:p>
            <a:pPr lvl="0"/>
            <a:r>
              <a:rPr lang="cs-CZ" dirty="0"/>
              <a:t>Stébla, která tvoří tělo anděla, rozdělíme zhruba na polovinu a vložíme mezi ně křídla. Pod nimi tělo pevně znovu převážeme, sukni rozvineme a nakonec ji spolu s křídly zastříhneme do požadovaného tvaru a délky.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Anděl</a:t>
            </a:r>
            <a:endParaRPr lang="cs-CZ" dirty="0"/>
          </a:p>
        </p:txBody>
      </p:sp>
      <p:pic>
        <p:nvPicPr>
          <p:cNvPr id="5" name="cms.image:20473-132931-0" descr="slaměnný andě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988840"/>
            <a:ext cx="48672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Anděl</a:t>
            </a:r>
            <a:endParaRPr lang="cs-CZ" dirty="0"/>
          </a:p>
        </p:txBody>
      </p:sp>
      <p:pic>
        <p:nvPicPr>
          <p:cNvPr id="4" name="Picture 2" descr="C:\Users\lektor\Desktop\další techniky\speciální praktikum\náměty na sppr\Nová složka\P118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7339106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slámy</a:t>
            </a:r>
            <a:endParaRPr lang="cs-CZ" dirty="0"/>
          </a:p>
        </p:txBody>
      </p:sp>
      <p:pic>
        <p:nvPicPr>
          <p:cNvPr id="4" name="Obrázek 3" descr="http://www.ireceptar.cz/res/data/170/0204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48672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ms.image:5719-17344-0" descr="http://www.ireceptar.cz/res/data/048/0057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556792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slámy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Svážeme nití šest stébel a zajistíme je dvojitým uzlem. Mezi stébla vložíme asi 20 cm dlouhý </a:t>
            </a:r>
            <a:r>
              <a:rPr lang="cs-CZ" b="1" dirty="0"/>
              <a:t>drát o síle 1 mm</a:t>
            </a:r>
            <a:r>
              <a:rPr lang="cs-CZ" dirty="0"/>
              <a:t> (slouží pro tvarování výpletu). Stébla vyhneme směrem ven, vytvoříme hvězdici a jedno stéblo ohneme přes dvě následující stébla.</a:t>
            </a:r>
          </a:p>
          <a:p>
            <a:r>
              <a:rPr lang="cs-CZ" dirty="0" smtClean="0"/>
              <a:t>Následně</a:t>
            </a:r>
            <a:r>
              <a:rPr lang="cs-CZ" dirty="0"/>
              <a:t> ohýbáme vždy až to druhé ze stébel, přes něž jsme přeložili to předchozí. Postup opakujeme (přehýbáme vždy přes dvě následující stébla). Pokud pleteme ze 6 stébel, vznikne nám výplet o pěti stranách (pětiúhelník).</a:t>
            </a:r>
          </a:p>
          <a:p>
            <a:pPr lvl="0"/>
            <a:r>
              <a:rPr lang="cs-CZ" dirty="0"/>
              <a:t>Upleteme asi 3 řady a pak do středu výpletu zasuneme </a:t>
            </a:r>
            <a:r>
              <a:rPr lang="cs-CZ" b="1" dirty="0"/>
              <a:t>pletací jehlici</a:t>
            </a:r>
            <a:r>
              <a:rPr lang="cs-CZ" dirty="0"/>
              <a:t>. Ta nám podobně jako dosud drát poslouží k formování výpletu, tedy aby byl stále stejně široký. Stébla ohýbáme podél jehlice a pokračujeme v pletení</a:t>
            </a:r>
            <a:r>
              <a:rPr lang="cs-CZ" dirty="0" smtClean="0"/>
              <a:t>.</a:t>
            </a:r>
          </a:p>
          <a:p>
            <a:pPr lvl="0"/>
            <a:r>
              <a:rPr lang="cs-CZ" dirty="0"/>
              <a:t>Když máme výplet dostatečně dlouhý, vyndáme pletací jehlici, drát uštípneme asi na 1 cm. Stéblo, kterým jsme naposledy pletli, zasuneme pod předchozí řadu, aby se nám výplet nerozplétal.</a:t>
            </a:r>
          </a:p>
          <a:p>
            <a:pPr lvl="0"/>
            <a:r>
              <a:rPr lang="cs-CZ" dirty="0"/>
              <a:t>Všechna stébla poté ohneme směrem nahoru a svážeme nití (stejně jako na začátku výpletu. Nakonec ohneme výplet do požadovaného tvaru − drát jej dobře fixuje.</a:t>
            </a:r>
          </a:p>
          <a:p>
            <a:pPr lvl="0"/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Přírodní materiál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Mezi drobný přírodní materiál patří vše, co nám dává </a:t>
            </a:r>
            <a:r>
              <a:rPr lang="cs-CZ" b="1" dirty="0" smtClean="0"/>
              <a:t>příroda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Jedná se o </a:t>
            </a:r>
            <a:r>
              <a:rPr lang="cs-CZ" b="1" dirty="0" smtClean="0"/>
              <a:t>rostlinné</a:t>
            </a:r>
            <a:r>
              <a:rPr lang="cs-CZ" dirty="0" smtClean="0"/>
              <a:t> materiály, </a:t>
            </a:r>
            <a:r>
              <a:rPr lang="cs-CZ" b="1" dirty="0" smtClean="0"/>
              <a:t>živočišné</a:t>
            </a:r>
            <a:r>
              <a:rPr lang="cs-CZ" dirty="0" smtClean="0"/>
              <a:t> materiály a </a:t>
            </a:r>
            <a:r>
              <a:rPr lang="cs-CZ" b="1" dirty="0" smtClean="0"/>
              <a:t>nerostné</a:t>
            </a:r>
            <a:r>
              <a:rPr lang="cs-CZ" dirty="0" smtClean="0"/>
              <a:t> materiály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Získáváme je </a:t>
            </a:r>
            <a:r>
              <a:rPr lang="cs-CZ" b="1" dirty="0" smtClean="0"/>
              <a:t>sběrem</a:t>
            </a:r>
            <a:r>
              <a:rPr lang="cs-CZ" dirty="0" smtClean="0"/>
              <a:t>, některé si můžeme </a:t>
            </a:r>
            <a:r>
              <a:rPr lang="cs-CZ" b="1" dirty="0" smtClean="0"/>
              <a:t>vypěstovat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Jiné získáváme jako </a:t>
            </a:r>
            <a:r>
              <a:rPr lang="cs-CZ" b="1" dirty="0" smtClean="0"/>
              <a:t>zbytky po zpracování </a:t>
            </a:r>
            <a:r>
              <a:rPr lang="cs-CZ" dirty="0" smtClean="0"/>
              <a:t>užitkových rostlin, např. semena, šustí, skořápky, apod.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Slaměné vánoční ozdoby pletené a vázané</a:t>
            </a:r>
            <a:endParaRPr lang="cs-CZ" sz="2800" dirty="0"/>
          </a:p>
        </p:txBody>
      </p:sp>
      <p:pic>
        <p:nvPicPr>
          <p:cNvPr id="3" name="Picture 2" descr="http://img.ceskyinternet.cz/clanky/odstavce/20567-542239-1_shutterstock_6905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5715000" cy="440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6570677" cy="492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slámy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Pletení </a:t>
            </a:r>
            <a:r>
              <a:rPr lang="cs-CZ" dirty="0" smtClean="0"/>
              <a:t>slámy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Stébla svažte, ohněte a udělejte z nich úhlopříčky </a:t>
            </a:r>
            <a:r>
              <a:rPr lang="cs-CZ" dirty="0" smtClean="0"/>
              <a:t>pětiúhelníku</a:t>
            </a:r>
          </a:p>
          <a:p>
            <a:r>
              <a:rPr lang="cs-CZ" dirty="0"/>
              <a:t>Šikmé spodní stéblo vpravo ohněte přes šikmé pravé horní, a to potom proti směru hodinových ručiček přes dvě další. Takhle postupujte s dalším třemi stébly, až se objeví čtverec.</a:t>
            </a:r>
          </a:p>
          <a:p>
            <a:r>
              <a:rPr lang="cs-CZ" dirty="0"/>
              <a:t> Tímto způsobem, pokud budete každý další čtverec dělat o trošku větší, vytvoříte jakýsi košíček.</a:t>
            </a:r>
          </a:p>
          <a:p>
            <a:r>
              <a:rPr lang="cs-CZ" dirty="0"/>
              <a:t> Je čas nastavit stébla. Do každého stébla na košíčku zasuňte užším koncem jedno nové. Přehyb stébel nesmí být v nastavené části, jinak stéblo praskne. Nejlépe je, pokud se vám podaří nastavit stéblo v polovině rovné části košíčku. Začněte čtverec zase zmenšovat, až se stébla dostanou k sobě. Vznikne šiška.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5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Pletení slámy </a:t>
            </a:r>
          </a:p>
        </p:txBody>
      </p:sp>
      <p:pic>
        <p:nvPicPr>
          <p:cNvPr id="4098" name="Picture 2" descr="http://druidova-mysteria.cz/KELTSKE_TRADICE/Pictures/obili%20pet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1318"/>
            <a:ext cx="33051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ruidova-mysteria.cz/KELTSKE_TRADICE/Pictures/obili%20pet%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2" y="1661318"/>
            <a:ext cx="33051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ruidova-mysteria.cz/KELTSKE_TRADICE/Pictures/obili%20pet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221088"/>
            <a:ext cx="33051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ruidova-mysteria.cz/KELTSKE_TRADICE/Pictures/obili%20pet%2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2" y="4221088"/>
            <a:ext cx="33051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4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5589579" cy="419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slámy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slámy - styl bužírka</a:t>
            </a:r>
            <a:endParaRPr lang="cs-CZ" dirty="0"/>
          </a:p>
        </p:txBody>
      </p:sp>
      <p:pic>
        <p:nvPicPr>
          <p:cNvPr id="2050" name="Picture 2" descr="https://g.denik.cz/122/dc/pri-praci4-jpg_irecept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52" y="1591364"/>
            <a:ext cx="3211458" cy="24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.denik.cz/122/e2/pri-praci2-jpg_irecept-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38354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.denik.cz/122/fd/pri-praci3-jpg-d190402ijfi3_irecept-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41087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.denik.cz/122/f0/pri-praci5-jpg_irecept-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67" y="4293096"/>
            <a:ext cx="334509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Pletení </a:t>
            </a:r>
            <a:r>
              <a:rPr lang="cs-CZ" dirty="0" smtClean="0"/>
              <a:t>slámy - styl bužírka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768752" cy="499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30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62791"/>
            <a:ext cx="307834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2088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Vázání slámy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204864"/>
            <a:ext cx="41284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Vázání slámy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6443761" cy="483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Navlékání slámy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přírodních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smtClean="0"/>
              <a:t>Rostlinný materiál</a:t>
            </a:r>
            <a:r>
              <a:rPr lang="cs-CZ" b="1" dirty="0"/>
              <a:t> </a:t>
            </a:r>
            <a:r>
              <a:rPr lang="cs-CZ" dirty="0" smtClean="0"/>
              <a:t>- kaštany</a:t>
            </a:r>
            <a:r>
              <a:rPr lang="cs-CZ" dirty="0"/>
              <a:t>, žaludy, šišky, šípky, jeřabiny, bukvice, ořechy, pecky, makovice, sláma, různá semena (slunečnice, kukuřice …), kůra, kukuřičné šustí, sušené rostliny z luk a zahrad, listy, větvičky, klacíky </a:t>
            </a:r>
            <a:endParaRPr lang="cs-CZ" dirty="0" smtClean="0"/>
          </a:p>
          <a:p>
            <a:r>
              <a:rPr lang="cs-CZ" b="1" dirty="0"/>
              <a:t>Živočišný </a:t>
            </a:r>
            <a:r>
              <a:rPr lang="cs-CZ" b="1" dirty="0" smtClean="0"/>
              <a:t>materiál </a:t>
            </a:r>
            <a:r>
              <a:rPr lang="cs-CZ" dirty="0" smtClean="0"/>
              <a:t>- mušle, </a:t>
            </a:r>
            <a:r>
              <a:rPr lang="cs-CZ" dirty="0"/>
              <a:t>ulity </a:t>
            </a:r>
            <a:r>
              <a:rPr lang="cs-CZ" dirty="0" smtClean="0"/>
              <a:t>hlemýždě..</a:t>
            </a:r>
            <a:endParaRPr lang="cs-CZ" dirty="0"/>
          </a:p>
          <a:p>
            <a:r>
              <a:rPr lang="cs-CZ" b="1" dirty="0" smtClean="0"/>
              <a:t>Nerostný materiál </a:t>
            </a:r>
            <a:r>
              <a:rPr lang="cs-CZ" dirty="0" smtClean="0"/>
              <a:t>- kamínky</a:t>
            </a:r>
            <a:r>
              <a:rPr lang="cs-CZ" dirty="0"/>
              <a:t>, písek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46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Biedermeier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Biedermeier je měšťanská obdoba </a:t>
            </a:r>
            <a:r>
              <a:rPr lang="cs-CZ" dirty="0" smtClean="0">
                <a:hlinkClick r:id="rId2" tooltip="Empír"/>
              </a:rPr>
              <a:t>empíru</a:t>
            </a:r>
            <a:r>
              <a:rPr lang="cs-CZ" dirty="0" smtClean="0"/>
              <a:t> (měšťanský empír)</a:t>
            </a:r>
            <a:endParaRPr lang="cs-CZ" u="sng" dirty="0" smtClean="0"/>
          </a:p>
          <a:p>
            <a:r>
              <a:rPr lang="cs-CZ" dirty="0"/>
              <a:t>P</a:t>
            </a:r>
            <a:r>
              <a:rPr lang="cs-CZ" dirty="0" smtClean="0"/>
              <a:t>říjmy </a:t>
            </a:r>
            <a:r>
              <a:rPr lang="cs-CZ" dirty="0"/>
              <a:t>měšťanů nedosahovaly takových </a:t>
            </a:r>
            <a:r>
              <a:rPr lang="cs-CZ" dirty="0" smtClean="0"/>
              <a:t>výší, </a:t>
            </a:r>
            <a:r>
              <a:rPr lang="cs-CZ" dirty="0"/>
              <a:t>zůstal biedermeier především stylem </a:t>
            </a:r>
            <a:r>
              <a:rPr lang="cs-CZ" dirty="0">
                <a:hlinkClick r:id="rId3" tooltip="Užité umění"/>
              </a:rPr>
              <a:t>užitého </a:t>
            </a:r>
            <a:r>
              <a:rPr lang="cs-CZ" dirty="0" smtClean="0">
                <a:hlinkClick r:id="rId3" tooltip="Užité umění"/>
              </a:rPr>
              <a:t>umění</a:t>
            </a:r>
            <a:r>
              <a:rPr lang="cs-CZ" dirty="0" smtClean="0"/>
              <a:t> (prvky </a:t>
            </a:r>
            <a:r>
              <a:rPr lang="cs-CZ" dirty="0"/>
              <a:t>obsažené ve věcech každodenní </a:t>
            </a:r>
            <a:r>
              <a:rPr lang="cs-CZ" dirty="0" smtClean="0"/>
              <a:t>potřeby)</a:t>
            </a:r>
          </a:p>
          <a:p>
            <a:r>
              <a:rPr lang="cs-CZ" dirty="0" smtClean="0"/>
              <a:t>Technika </a:t>
            </a:r>
            <a:r>
              <a:rPr lang="cs-CZ" dirty="0"/>
              <a:t>se stejným názvem jako dobový styl. Patří k ní výroba malých aranžmá, </a:t>
            </a:r>
            <a:r>
              <a:rPr lang="cs-CZ" dirty="0" smtClean="0"/>
              <a:t>kytiček</a:t>
            </a:r>
            <a:r>
              <a:rPr lang="cs-CZ" dirty="0"/>
              <a:t>, dekorací či </a:t>
            </a:r>
            <a:r>
              <a:rPr lang="cs-CZ" dirty="0" smtClean="0"/>
              <a:t>bižuterie</a:t>
            </a:r>
            <a:r>
              <a:rPr lang="cs-CZ" dirty="0"/>
              <a:t>  </a:t>
            </a:r>
          </a:p>
          <a:p>
            <a:r>
              <a:rPr lang="cs-CZ" dirty="0" smtClean="0"/>
              <a:t>Na </a:t>
            </a:r>
            <a:r>
              <a:rPr lang="cs-CZ" dirty="0"/>
              <a:t>jejich výrobu se používají sušené květy, koření, stužky, </a:t>
            </a:r>
            <a:r>
              <a:rPr lang="cs-CZ" dirty="0" smtClean="0"/>
              <a:t>krajky</a:t>
            </a:r>
            <a:r>
              <a:rPr lang="cs-CZ" dirty="0"/>
              <a:t>, atd.. </a:t>
            </a:r>
            <a:endParaRPr lang="cs-CZ" dirty="0" smtClean="0"/>
          </a:p>
          <a:p>
            <a:r>
              <a:rPr lang="cs-CZ" dirty="0" smtClean="0"/>
              <a:t>Výrobky </a:t>
            </a:r>
            <a:r>
              <a:rPr lang="cs-CZ" dirty="0"/>
              <a:t>by měly sloužit nejen </a:t>
            </a:r>
            <a:r>
              <a:rPr lang="cs-CZ" dirty="0" smtClean="0"/>
              <a:t>na </a:t>
            </a:r>
            <a:r>
              <a:rPr lang="cs-CZ" dirty="0"/>
              <a:t>dekorování obydlí, ale i provonění prostoru.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Sušené </a:t>
            </a:r>
            <a:r>
              <a:rPr lang="cs-CZ" dirty="0"/>
              <a:t>květy, listy, koření zajímavého tvaru </a:t>
            </a:r>
            <a:br>
              <a:rPr lang="cs-CZ" dirty="0"/>
            </a:br>
            <a:r>
              <a:rPr lang="cs-CZ" dirty="0"/>
              <a:t>a vůně, umělé květiny, listy, ovoce, různé bobulky, střapce, bambule, </a:t>
            </a:r>
            <a:r>
              <a:rPr lang="cs-CZ" dirty="0" smtClean="0"/>
              <a:t>růžičky</a:t>
            </a:r>
            <a:r>
              <a:rPr lang="cs-CZ" dirty="0"/>
              <a:t>, stužky, krajky, dutinky, drátky, přírodní materiály, věnečky, </a:t>
            </a:r>
            <a:br>
              <a:rPr lang="cs-CZ" dirty="0"/>
            </a:br>
            <a:r>
              <a:rPr lang="cs-CZ" dirty="0"/>
              <a:t>papírové manžetkou, květináčky, dózičky, košíčky</a:t>
            </a:r>
          </a:p>
          <a:p>
            <a:r>
              <a:rPr lang="cs-CZ" dirty="0"/>
              <a:t>P</a:t>
            </a:r>
            <a:r>
              <a:rPr lang="cs-CZ" dirty="0" smtClean="0"/>
              <a:t>omůcky </a:t>
            </a:r>
            <a:r>
              <a:rPr lang="cs-CZ" dirty="0"/>
              <a:t>na tvoření-lepící pistole, disperzní </a:t>
            </a:r>
            <a:br>
              <a:rPr lang="cs-CZ" dirty="0"/>
            </a:br>
            <a:r>
              <a:rPr lang="cs-CZ" dirty="0"/>
              <a:t>nebo univerzální lepidlo, nůžky, kleště, štětce, atd..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Vánoční hvězda technikou biedermeier</a:t>
            </a:r>
            <a:endParaRPr lang="cs-CZ" dirty="0"/>
          </a:p>
        </p:txBody>
      </p:sp>
      <p:pic>
        <p:nvPicPr>
          <p:cNvPr id="64514" name="Picture 2" descr="http://tvorilka.com/wp-content/uploads/2011/12/zbozi-21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4032448" cy="3024336"/>
          </a:xfrm>
          <a:prstGeom prst="rect">
            <a:avLst/>
          </a:prstGeom>
          <a:noFill/>
        </p:spPr>
      </p:pic>
      <p:pic>
        <p:nvPicPr>
          <p:cNvPr id="5" name="Picture 2" descr="http://tvorilka.com/wp-content/uploads/2011/12/zbozi-21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7678"/>
            <a:ext cx="4025965" cy="3019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1"/>
            <a:ext cx="3274872" cy="372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916832"/>
            <a:ext cx="4353242" cy="372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Koření  a přírodniny v biedermeier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.ceskyinternet.cz/clanky/odstavce/20567-542245-3_shutterstock_87148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85614"/>
            <a:ext cx="4682831" cy="433161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85614"/>
            <a:ext cx="3518963" cy="433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07510"/>
            <a:ext cx="4320480" cy="400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95061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Výroba </a:t>
            </a:r>
            <a:r>
              <a:rPr lang="cs-CZ" dirty="0" err="1" smtClean="0"/>
              <a:t>pomanderu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Původně ve středověku sloužily proti pachům a jako ochrana před nemocemi</a:t>
            </a:r>
            <a:endParaRPr lang="cs-CZ" dirty="0"/>
          </a:p>
          <a:p>
            <a:r>
              <a:rPr lang="cs-CZ" dirty="0" smtClean="0"/>
              <a:t>V současné době se </a:t>
            </a:r>
            <a:r>
              <a:rPr lang="cs-CZ" dirty="0" err="1" smtClean="0"/>
              <a:t>pomander</a:t>
            </a:r>
            <a:r>
              <a:rPr lang="cs-CZ" dirty="0" smtClean="0"/>
              <a:t> používá jako přírodní osvěžovač vzduchu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Citrusové ovoce nebo jablka</a:t>
            </a:r>
          </a:p>
          <a:p>
            <a:r>
              <a:rPr lang="cs-CZ" dirty="0" smtClean="0"/>
              <a:t>Různé druhy koření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Nůž</a:t>
            </a:r>
          </a:p>
          <a:p>
            <a:r>
              <a:rPr lang="cs-CZ" dirty="0" smtClean="0"/>
              <a:t>Stuha</a:t>
            </a:r>
          </a:p>
          <a:p>
            <a:r>
              <a:rPr lang="cs-CZ" dirty="0" smtClean="0"/>
              <a:t>špejle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25101"/>
            <a:ext cx="3840149" cy="452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1025102"/>
            <a:ext cx="4003105" cy="452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8640"/>
            <a:ext cx="5473883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Drobný technický materiál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dirty="0" smtClean="0"/>
              <a:t>Drobným technickým materiálem se rozumí vše, co vytvořil člověk:</a:t>
            </a:r>
          </a:p>
          <a:p>
            <a:pPr>
              <a:lnSpc>
                <a:spcPct val="80000"/>
              </a:lnSpc>
            </a:pPr>
            <a:r>
              <a:rPr lang="cs-CZ" b="1" dirty="0" smtClean="0"/>
              <a:t>Kovy </a:t>
            </a:r>
            <a:r>
              <a:rPr lang="cs-CZ" dirty="0" smtClean="0"/>
              <a:t>– tj. kousky drátů, což je hutní výrobek, malého průměru, vyrobený válcováním nebo tažením do velké délky, bývá z různých kovů – ocel, měď, hliník, dále pak kovové fólie, kousky tenkého plechu, korunkové uzávěry.</a:t>
            </a:r>
          </a:p>
          <a:p>
            <a:pPr>
              <a:lnSpc>
                <a:spcPct val="80000"/>
              </a:lnSpc>
            </a:pPr>
            <a:r>
              <a:rPr lang="cs-CZ" b="1" dirty="0" smtClean="0"/>
              <a:t>Plastické hmoty </a:t>
            </a:r>
            <a:r>
              <a:rPr lang="cs-CZ" dirty="0" smtClean="0"/>
              <a:t>– kousky fólií, bužírky, molitan, pěnový polystyren, plastové láhve a kelímky, uzávěry.</a:t>
            </a:r>
          </a:p>
          <a:p>
            <a:pPr>
              <a:lnSpc>
                <a:spcPct val="80000"/>
              </a:lnSpc>
            </a:pPr>
            <a:r>
              <a:rPr lang="cs-CZ" b="1" dirty="0" smtClean="0"/>
              <a:t>Textilie</a:t>
            </a:r>
            <a:r>
              <a:rPr lang="cs-CZ" dirty="0" smtClean="0"/>
              <a:t> – odstřižky látek, juty, koženky, plsti</a:t>
            </a:r>
            <a:endParaRPr lang="cs-CZ" dirty="0"/>
          </a:p>
          <a:p>
            <a:r>
              <a:rPr lang="cs-CZ" b="1" dirty="0"/>
              <a:t>P</a:t>
            </a:r>
            <a:r>
              <a:rPr lang="cs-CZ" b="1" dirty="0" smtClean="0"/>
              <a:t>omocný </a:t>
            </a:r>
            <a:r>
              <a:rPr lang="cs-CZ" b="1" dirty="0"/>
              <a:t>materiál - </a:t>
            </a:r>
            <a:r>
              <a:rPr lang="cs-CZ" dirty="0"/>
              <a:t>provázky, nitě, lepicí pásky, lepidlo, korálky 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dirty="0"/>
              <a:t>	</a:t>
            </a:r>
            <a:r>
              <a:rPr lang="cs-CZ" dirty="0" smtClean="0"/>
              <a:t>Z dalších můžeme jmenovat korkové zátky, kousky hobry, sádrokartón,kousky překližek, lepenky, různé korálky, krabičky, dýhy apod.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5400600" cy="60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://tmfloraldesigns.webs.com/photos/Jenn%20-%20Flower%20Girl%20Pomander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353315"/>
            <a:ext cx="4224469" cy="3168352"/>
          </a:xfrm>
          <a:prstGeom prst="rect">
            <a:avLst/>
          </a:prstGeom>
          <a:noFill/>
        </p:spPr>
      </p:pic>
      <p:pic>
        <p:nvPicPr>
          <p:cNvPr id="4" name="Picture 2" descr="http://www.silkweddingdesigns.com/media/catalog/product/cache/1/image/5e06319eda06f020e43594a9c230972d/I/v/Ivory_Pomander_2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30" y="1561227"/>
            <a:ext cx="3982443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treasureseeking.com/wp-content/uploads/2012/12/pomand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196752"/>
            <a:ext cx="4765729" cy="3168352"/>
          </a:xfrm>
          <a:prstGeom prst="rect">
            <a:avLst/>
          </a:prstGeom>
          <a:noFill/>
        </p:spPr>
      </p:pic>
      <p:pic>
        <p:nvPicPr>
          <p:cNvPr id="4" name="Picture 2" descr="http://yourdecoratinghotline.com/wp-content/uploads/2010/12/line.countryliv.Pinecone-Pomander-Holiday-Display-GTL1206-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429000" cy="438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Krosienka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Krosienkování</a:t>
            </a:r>
            <a:r>
              <a:rPr lang="cs-CZ" dirty="0"/>
              <a:t>, známé též jako pletení na rámu, a ve většině světa pod názvem </a:t>
            </a:r>
            <a:r>
              <a:rPr lang="cs-CZ" dirty="0" err="1"/>
              <a:t>sprang</a:t>
            </a:r>
            <a:r>
              <a:rPr lang="cs-CZ" dirty="0"/>
              <a:t>, je starobylá textilní technika, založená na vzájemném křížení osnovních nití napnutých na jednoduchém </a:t>
            </a:r>
            <a:r>
              <a:rPr lang="cs-CZ" dirty="0" smtClean="0"/>
              <a:t>rámu.</a:t>
            </a:r>
          </a:p>
          <a:p>
            <a:r>
              <a:rPr lang="cs-CZ" dirty="0" smtClean="0"/>
              <a:t>Český </a:t>
            </a:r>
            <a:r>
              <a:rPr lang="cs-CZ" dirty="0"/>
              <a:t>a slovenský název </a:t>
            </a:r>
            <a:r>
              <a:rPr lang="cs-CZ" b="1" dirty="0" err="1"/>
              <a:t>krosienky</a:t>
            </a:r>
            <a:r>
              <a:rPr lang="cs-CZ" dirty="0"/>
              <a:t> pochází ze slovenského slova „</a:t>
            </a:r>
            <a:r>
              <a:rPr lang="cs-CZ" dirty="0" err="1"/>
              <a:t>krosná</a:t>
            </a:r>
            <a:r>
              <a:rPr lang="cs-CZ" dirty="0"/>
              <a:t>“, označujícího tkalcovský stav.</a:t>
            </a:r>
          </a:p>
        </p:txBody>
      </p:sp>
    </p:spTree>
    <p:extLst>
      <p:ext uri="{BB962C8B-B14F-4D97-AF65-F5344CB8AC3E}">
        <p14:creationId xmlns:p14="http://schemas.microsoft.com/office/powerpoint/2010/main" val="11715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</a:t>
            </a:r>
            <a:r>
              <a:rPr lang="cs-CZ" dirty="0" err="1" smtClean="0"/>
              <a:t>krosienky</a:t>
            </a:r>
            <a:endParaRPr lang="cs-CZ" dirty="0"/>
          </a:p>
        </p:txBody>
      </p:sp>
      <p:pic>
        <p:nvPicPr>
          <p:cNvPr id="3" name="Picture 2" descr="https://scontent-prg1-1.xx.fbcdn.net/v/t1.0-9/430188_442374359181924_483581697_n.jpg?_nc_cat=104&amp;ccb=2&amp;_nc_sid=cdbe9c&amp;_nc_ohc=xw4pBRC4sT8AX9cRT2e&amp;_nc_ht=scontent-prg1-1.xx&amp;oh=4f088bc3adfb9a7688f658b9f44369d3&amp;oe=5FE30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12" y="1772816"/>
            <a:ext cx="3327976" cy="43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4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Krosienka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98139"/>
            <a:ext cx="4208071" cy="31560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17" y="188640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Krosienka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1638"/>
            <a:ext cx="4052740" cy="30325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41638"/>
            <a:ext cx="4052740" cy="30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Krosienka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241606"/>
            <a:ext cx="4137971" cy="30963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41606"/>
            <a:ext cx="413797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Příroda s přicházejícím jarem nabízí spoustu materiálu, který se dá skvěle využít po přípravu jarních a velikonočních dekorací. </a:t>
            </a:r>
            <a:endParaRPr lang="cs-CZ" dirty="0" smtClean="0"/>
          </a:p>
          <a:p>
            <a:r>
              <a:rPr lang="cs-CZ" dirty="0"/>
              <a:t>Čerstvé květy – např. sedmikrásky, sněženky, krokusy, později také narcisy, </a:t>
            </a:r>
            <a:r>
              <a:rPr lang="cs-CZ" dirty="0" smtClean="0"/>
              <a:t>tulipány, prázdné ulity, vrbové kočičky, figurky </a:t>
            </a:r>
            <a:r>
              <a:rPr lang="cs-CZ" dirty="0"/>
              <a:t>ze dřeva nebo jiného </a:t>
            </a:r>
            <a:r>
              <a:rPr lang="cs-CZ" dirty="0" smtClean="0"/>
              <a:t>materiálu.</a:t>
            </a:r>
          </a:p>
          <a:p>
            <a:r>
              <a:rPr lang="cs-CZ" dirty="0"/>
              <a:t>Mezi další </a:t>
            </a:r>
            <a:r>
              <a:rPr lang="cs-CZ" b="1" dirty="0" smtClean="0"/>
              <a:t>přírodniny </a:t>
            </a:r>
            <a:r>
              <a:rPr lang="cs-CZ" dirty="0" smtClean="0"/>
              <a:t>patří kraslice </a:t>
            </a:r>
            <a:r>
              <a:rPr lang="cs-CZ" dirty="0"/>
              <a:t>nebo vaječné </a:t>
            </a:r>
            <a:r>
              <a:rPr lang="cs-CZ" dirty="0" smtClean="0"/>
              <a:t>skořápky, </a:t>
            </a:r>
            <a:r>
              <a:rPr lang="cs-CZ" dirty="0"/>
              <a:t>dále jehnědy, peříčka, větvičky buxusu či břečťanu, březové špalíčky, sušené květy, obilné klasy, </a:t>
            </a:r>
            <a:r>
              <a:rPr lang="cs-CZ" dirty="0" err="1"/>
              <a:t>apod</a:t>
            </a:r>
            <a:endParaRPr lang="cs-CZ" dirty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Velikonoční dekorace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0" y="1600200"/>
            <a:ext cx="6513139" cy="4873625"/>
          </a:xfrm>
        </p:spPr>
      </p:pic>
    </p:spTree>
    <p:extLst>
      <p:ext uri="{BB962C8B-B14F-4D97-AF65-F5344CB8AC3E}">
        <p14:creationId xmlns:p14="http://schemas.microsoft.com/office/powerpoint/2010/main" val="25992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Nástroje, nářadí a 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Při práci s přírodními materiály se jedná vesměs o </a:t>
            </a:r>
            <a:r>
              <a:rPr lang="cs-CZ" b="1" dirty="0" smtClean="0"/>
              <a:t>běžné pomůcky </a:t>
            </a:r>
            <a:r>
              <a:rPr lang="cs-CZ" dirty="0" smtClean="0"/>
              <a:t>nacházející se v každé domácnosti</a:t>
            </a:r>
          </a:p>
          <a:p>
            <a:r>
              <a:rPr lang="cs-CZ" dirty="0"/>
              <a:t>Z těch nejužívanějších je nutné jmenovat zejména různé druhy nožů, nůžky, jehly, nitě, špendlíky, tužky a pravítka, štětec, houbičky apod. Při tvorbě vazeb a při aranžování lze využít kleště, dráty, kladívko a aranžérskou hmotu a tavnou pistoli.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Lepení kraslic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Vejce obarvíme a lepíme na ně slámu. </a:t>
            </a:r>
          </a:p>
          <a:p>
            <a:r>
              <a:rPr lang="cs-CZ" dirty="0" smtClean="0"/>
              <a:t>Nejlepší je ječná </a:t>
            </a:r>
          </a:p>
          <a:p>
            <a:r>
              <a:rPr lang="cs-CZ" dirty="0" smtClean="0"/>
              <a:t>Po její délce nařízneme ostrým nožem, namočíme a rozžehlíme na proužky. </a:t>
            </a:r>
          </a:p>
          <a:p>
            <a:r>
              <a:rPr lang="cs-CZ" dirty="0" smtClean="0"/>
              <a:t>Ze stébel trávy můžeme nastříhat různé obrazce a z nich pak sestavovat vzory. </a:t>
            </a:r>
          </a:p>
          <a:p>
            <a:r>
              <a:rPr lang="cs-CZ" dirty="0" smtClean="0"/>
              <a:t>Vhodným lepidlem na přilepení je Klovatina nebo Herkules. </a:t>
            </a:r>
          </a:p>
          <a:p>
            <a:r>
              <a:rPr lang="cs-CZ" dirty="0" smtClean="0"/>
              <a:t>Tato technika je všeobecně pracná, ale výsledek pak všichni obdivují.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453336" cy="4840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Zdobení kraslic madeirskou krajkou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Madeirové</a:t>
            </a:r>
            <a:r>
              <a:rPr lang="cs-CZ" dirty="0"/>
              <a:t> zdobení kraslic nepatři mezi tradiční techniky, ale díky svému zajímavému vzhledu získává v dnešní době čím dál víc příznivců. </a:t>
            </a:r>
            <a:endParaRPr lang="cs-CZ" dirty="0" smtClean="0"/>
          </a:p>
          <a:p>
            <a:r>
              <a:rPr lang="cs-CZ" dirty="0" smtClean="0"/>
              <a:t>Zdobení </a:t>
            </a:r>
            <a:r>
              <a:rPr lang="cs-CZ" dirty="0"/>
              <a:t>je inspirováno výšivkou, které se říká </a:t>
            </a:r>
            <a:r>
              <a:rPr lang="cs-CZ" dirty="0" err="1"/>
              <a:t>madeirová</a:t>
            </a:r>
            <a:r>
              <a:rPr lang="cs-CZ" dirty="0"/>
              <a:t> a spočívá v prostřihávání plátna a obšívání otvorů hustými smyčkami.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Madeirské kraslice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556792"/>
            <a:ext cx="7467600" cy="4873625"/>
          </a:xfrm>
        </p:spPr>
        <p:txBody>
          <a:bodyPr/>
          <a:lstStyle/>
          <a:p>
            <a:r>
              <a:rPr lang="cs-CZ" dirty="0"/>
              <a:t>Vystřihování při zdobení kraslic nahrazuje vrtání </a:t>
            </a:r>
            <a:r>
              <a:rPr lang="cs-CZ" dirty="0" smtClean="0"/>
              <a:t>dírek elektrickou </a:t>
            </a:r>
            <a:r>
              <a:rPr lang="cs-CZ" dirty="0" err="1" smtClean="0"/>
              <a:t>minivrtačkou</a:t>
            </a:r>
            <a:endParaRPr lang="cs-CZ" dirty="0"/>
          </a:p>
        </p:txBody>
      </p:sp>
      <p:pic>
        <p:nvPicPr>
          <p:cNvPr id="4" name="Obrázek 3" descr="http://www.brydova.cz/images/stories/img/madeir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564904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Madeirské kraslice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395536" y="1556792"/>
            <a:ext cx="7467600" cy="4873625"/>
          </a:xfrm>
        </p:spPr>
        <p:txBody>
          <a:bodyPr/>
          <a:lstStyle/>
          <a:p>
            <a:r>
              <a:rPr lang="cs-CZ" dirty="0"/>
              <a:t>Při vrtání je nutné vyfouknuté vajíčko (nejlépe bílé) držet pevně v dlani (nikdy ho neopírejte o stůl) a s jemným tlakem na skořápku začněte vrtat</a:t>
            </a:r>
          </a:p>
        </p:txBody>
      </p:sp>
      <p:pic>
        <p:nvPicPr>
          <p:cNvPr id="4" name="Obrázek 3" descr="http://www.brydova.cz/images/stories/img/madeir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429000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Madeirské kraslice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556792"/>
            <a:ext cx="7351948" cy="4873625"/>
          </a:xfrm>
        </p:spPr>
        <p:txBody>
          <a:bodyPr/>
          <a:lstStyle/>
          <a:p>
            <a:r>
              <a:rPr lang="cs-CZ" dirty="0" smtClean="0"/>
              <a:t>Díry </a:t>
            </a:r>
            <a:r>
              <a:rPr lang="cs-CZ" dirty="0"/>
              <a:t>obtahujeme bílým voskem (rozpuštěnou dětskou školní </a:t>
            </a:r>
            <a:r>
              <a:rPr lang="cs-CZ" b="1" dirty="0"/>
              <a:t>voskovku české výroby</a:t>
            </a:r>
            <a:r>
              <a:rPr lang="cs-CZ" dirty="0"/>
              <a:t>, kterým zdobíme i skořápku mezi dírkami. Slzičky vykouzlíme pomocí špendlíku se skleněnou hlavičkou (větší tvary) nebo kovovou hlavičkou (drobné tvary), který zapíchnete do pastelky.</a:t>
            </a:r>
          </a:p>
          <a:p>
            <a:r>
              <a:rPr lang="cs-CZ" dirty="0"/>
              <a:t>Voskovky rozehříváme nejlépe v hliníkové lžíci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://www.brydova.cz/images/stories/img/madeir07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37874"/>
            <a:ext cx="3816424" cy="34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www.brydova.cz/plugins/content/mavikthumbnails/thumbnails/200x172-images-stories-img-madeir03.jpg">
            <a:hlinkClick r:id="rId3" tgtFrame="&quot;_blank&quot;" tooltip="&quot;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737874"/>
            <a:ext cx="4248472" cy="341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Madeirská technika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400406" cy="47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Ikebana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Doslovný </a:t>
            </a:r>
            <a:r>
              <a:rPr lang="cs-CZ" dirty="0"/>
              <a:t>překlad znamená „živé květy“, </a:t>
            </a:r>
            <a:r>
              <a:rPr lang="cs-CZ" dirty="0" err="1"/>
              <a:t>květy</a:t>
            </a:r>
            <a:r>
              <a:rPr lang="cs-CZ" dirty="0"/>
              <a:t>, do kterých byl vdechnut život (</a:t>
            </a:r>
            <a:r>
              <a:rPr lang="cs-CZ" dirty="0" err="1"/>
              <a:t>bana</a:t>
            </a:r>
            <a:r>
              <a:rPr lang="cs-CZ" dirty="0"/>
              <a:t> = květina, </a:t>
            </a:r>
            <a:r>
              <a:rPr lang="cs-CZ" dirty="0" err="1"/>
              <a:t>ikeru</a:t>
            </a:r>
            <a:r>
              <a:rPr lang="cs-CZ" dirty="0"/>
              <a:t> = oživovat, uchovávat při životě</a:t>
            </a:r>
            <a:r>
              <a:rPr lang="cs-CZ" dirty="0" smtClean="0"/>
              <a:t>)</a:t>
            </a:r>
          </a:p>
          <a:p>
            <a:r>
              <a:rPr lang="cs-CZ" dirty="0"/>
              <a:t>Styl </a:t>
            </a:r>
            <a:r>
              <a:rPr lang="cs-CZ" dirty="0" smtClean="0"/>
              <a:t>aranžování květin </a:t>
            </a:r>
            <a:r>
              <a:rPr lang="cs-CZ" dirty="0"/>
              <a:t>zvaný ikebana vznikl v Japonsku a jeho počátky jsou svázány s </a:t>
            </a:r>
            <a:r>
              <a:rPr lang="cs-CZ" b="1" dirty="0" smtClean="0"/>
              <a:t>buddhistickou tradicí</a:t>
            </a:r>
          </a:p>
          <a:p>
            <a:r>
              <a:rPr lang="cs-CZ" dirty="0" smtClean="0"/>
              <a:t>Japonec tvořící ikebanu spatřuje hlavní význam květin upravených ve váze v tom, že je může pozorovat, </a:t>
            </a:r>
            <a:r>
              <a:rPr lang="cs-CZ" b="1" dirty="0" smtClean="0"/>
              <a:t>rozjímat</a:t>
            </a:r>
            <a:r>
              <a:rPr lang="cs-CZ" dirty="0" smtClean="0"/>
              <a:t> nad nimi a </a:t>
            </a:r>
            <a:r>
              <a:rPr lang="cs-CZ" b="1" dirty="0" smtClean="0"/>
              <a:t>meditovat</a:t>
            </a:r>
          </a:p>
          <a:p>
            <a:r>
              <a:rPr lang="cs-CZ" dirty="0" smtClean="0"/>
              <a:t>Tato </a:t>
            </a:r>
            <a:r>
              <a:rPr lang="cs-CZ" dirty="0"/>
              <a:t>technika, kterou používali </a:t>
            </a:r>
            <a:r>
              <a:rPr lang="cs-CZ" b="1" dirty="0"/>
              <a:t>samurajové</a:t>
            </a:r>
            <a:r>
              <a:rPr lang="cs-CZ" dirty="0"/>
              <a:t> pro šlechtění ducha, postupně získala popularitu po celém světě. Používá se k aranžování v interiéru a výjimečně v exteriéru. Aranžuje se v kombinaci s keramikou a ostatními přírodninami (dřevo, </a:t>
            </a:r>
            <a:r>
              <a:rPr lang="cs-CZ" dirty="0" smtClean="0"/>
              <a:t>kameny apod.)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nd04.jxs.cz/287/361/59ca626ca5_73726006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590065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Pracovní techniky při práci s drobným materiálem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Mezi nejvyužívanější pracovní techniky při práci s drobným materiálem patří: </a:t>
            </a:r>
            <a:endParaRPr lang="cs-CZ" dirty="0" smtClean="0"/>
          </a:p>
          <a:p>
            <a:r>
              <a:rPr lang="cs-CZ" dirty="0" smtClean="0"/>
              <a:t>stříhání</a:t>
            </a:r>
            <a:r>
              <a:rPr lang="cs-CZ" dirty="0"/>
              <a:t>, ohýbání, spojování, navlékání, propichování, lisování, řezání, vrtání, pilování, krájení </a:t>
            </a:r>
            <a:r>
              <a:rPr lang="cs-CZ" dirty="0" smtClean="0"/>
              <a:t>apod.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67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keithstanley.com/wordpress/wp-content/uploads/2011/08/ikebana-2011-3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206213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moderntokyotimes.com/wp-content/uploads/2012/01/00-01ik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222888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Stuhy – Hana </a:t>
            </a:r>
            <a:r>
              <a:rPr lang="cs-CZ" dirty="0" err="1" smtClean="0"/>
              <a:t>kanzashi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Označení textilních kvítků do vlasů japonských žen, především gejš.</a:t>
            </a:r>
          </a:p>
          <a:p>
            <a:r>
              <a:rPr lang="cs-CZ" dirty="0"/>
              <a:t>U nás můžeme tato kvítečka koupit jako brož, sponku do vlasů nebo náušnice, ale v Japonsku je jejich použití daleko bohatší. Ve vlasech vytvářely až květinové </a:t>
            </a:r>
            <a:r>
              <a:rPr lang="cs-CZ" dirty="0" smtClean="0"/>
              <a:t>shluky.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3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Hana </a:t>
            </a:r>
            <a:r>
              <a:rPr lang="cs-CZ" dirty="0" err="1" smtClean="0"/>
              <a:t>Kanzashi</a:t>
            </a:r>
            <a:endParaRPr lang="cs-CZ" dirty="0"/>
          </a:p>
        </p:txBody>
      </p:sp>
      <p:pic>
        <p:nvPicPr>
          <p:cNvPr id="7170" name="Picture 2" descr="Hana kanzashi by ShiverZPhotography on DeviantAr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04" y="1600200"/>
            <a:ext cx="3653392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Hana </a:t>
            </a:r>
            <a:r>
              <a:rPr lang="cs-CZ" dirty="0" err="1" smtClean="0"/>
              <a:t>kanzashi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0" y="1600200"/>
            <a:ext cx="6513139" cy="4873625"/>
          </a:xfrm>
        </p:spPr>
      </p:pic>
    </p:spTree>
    <p:extLst>
      <p:ext uri="{BB962C8B-B14F-4D97-AF65-F5344CB8AC3E}">
        <p14:creationId xmlns:p14="http://schemas.microsoft.com/office/powerpoint/2010/main" val="19436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Hana </a:t>
            </a:r>
            <a:r>
              <a:rPr lang="cs-CZ" dirty="0" err="1" smtClean="0"/>
              <a:t>Kanzashi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0" y="1600200"/>
            <a:ext cx="6513139" cy="4873625"/>
          </a:xfrm>
        </p:spPr>
      </p:pic>
    </p:spTree>
    <p:extLst>
      <p:ext uri="{BB962C8B-B14F-4D97-AF65-F5344CB8AC3E}">
        <p14:creationId xmlns:p14="http://schemas.microsoft.com/office/powerpoint/2010/main" val="15013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Proutí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Proutí, vrbové i březové také patří k tradičním přírodním materiálům. Řeže se v době </a:t>
            </a:r>
            <a:r>
              <a:rPr lang="cs-CZ" dirty="0" smtClean="0"/>
              <a:t>vegetačního </a:t>
            </a:r>
            <a:r>
              <a:rPr lang="cs-CZ" dirty="0"/>
              <a:t>klidu, to je mezi listopadem a únorem a v běžné praxi se zpracovává </a:t>
            </a:r>
            <a:r>
              <a:rPr lang="cs-CZ" dirty="0" smtClean="0"/>
              <a:t>rovněž </a:t>
            </a:r>
            <a:r>
              <a:rPr lang="cs-CZ" dirty="0"/>
              <a:t>v tomto období. Pokud by přeschlo, musí se dlouho vařit, aby znovu nabylo </a:t>
            </a:r>
            <a:r>
              <a:rPr lang="cs-CZ" dirty="0" smtClean="0"/>
              <a:t>pružnost</a:t>
            </a:r>
            <a:r>
              <a:rPr lang="cs-CZ" dirty="0"/>
              <a:t>. 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Proutí patří k jaru, vyrábíme z něj píšťalky, mrskačky, z proutků splétaných copánkem utvoříme různá zvířátka. Z březového proutí pak kromě košťat  můžeme vytvořit morénu k přivítání jara nebo klícky na ptáčky. V minulosti to byl materiál, který se využíval nejenom na koše, klece, ale i na stavební prvky jako ploty i stěny stavení.</a:t>
            </a:r>
          </a:p>
          <a:p>
            <a:r>
              <a:rPr lang="cs-CZ" dirty="0" smtClean="0"/>
              <a:t>Nejčastěji se pomlázky pletou z vrby bílé</a:t>
            </a:r>
          </a:p>
          <a:p>
            <a:r>
              <a:rPr lang="cs-CZ" dirty="0" smtClean="0"/>
              <a:t>Rostou podél vodních toků. Barva proutí bývá žlutá, světle hnědá až červená.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Pomlázka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Nejlepší jsou </a:t>
            </a:r>
            <a:r>
              <a:rPr lang="cs-CZ" dirty="0"/>
              <a:t>z vrby košíkářské, nehodí se pruty z vrby smuteční a špatně se plete rovněž z vrby jívy, kterou známe jako kočičky. </a:t>
            </a:r>
            <a:endParaRPr lang="cs-CZ" dirty="0" smtClean="0"/>
          </a:p>
          <a:p>
            <a:r>
              <a:rPr lang="cs-CZ" dirty="0" smtClean="0"/>
              <a:t>Řežte </a:t>
            </a:r>
            <a:r>
              <a:rPr lang="cs-CZ" dirty="0"/>
              <a:t>dlouhé a štíhlé jednoleté výhony, které se nevětví. Před pletením je na hodinu namočte do studené vody.</a:t>
            </a:r>
          </a:p>
        </p:txBody>
      </p:sp>
    </p:spTree>
    <p:extLst>
      <p:ext uri="{BB962C8B-B14F-4D97-AF65-F5344CB8AC3E}">
        <p14:creationId xmlns:p14="http://schemas.microsoft.com/office/powerpoint/2010/main" val="24368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Vrbové proutí</a:t>
            </a:r>
            <a:endParaRPr lang="cs-CZ" dirty="0"/>
          </a:p>
        </p:txBody>
      </p:sp>
      <p:pic>
        <p:nvPicPr>
          <p:cNvPr id="5" name="Obrázek 4" descr="http://rattan-prouti.cz/_obchody/rattan-prouti.shop5.cz/soubory/prout%C4%82%C2%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32856"/>
            <a:ext cx="5832648" cy="373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 pro práci s drobným materiálem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Podle funkce ve výrobním procesu rozdělujeme nástroje na činné (aktivní) a nečinné (pasivní</a:t>
            </a:r>
            <a:r>
              <a:rPr lang="cs-CZ" dirty="0" smtClean="0"/>
              <a:t>).</a:t>
            </a:r>
          </a:p>
          <a:p>
            <a:r>
              <a:rPr lang="cs-CZ" b="1" dirty="0" smtClean="0"/>
              <a:t>Činné </a:t>
            </a:r>
            <a:r>
              <a:rPr lang="cs-CZ" b="1" dirty="0"/>
              <a:t>nástroje </a:t>
            </a:r>
            <a:r>
              <a:rPr lang="cs-CZ" dirty="0"/>
              <a:t>jsou ty, kterými měníme tvar a povrch výrobku. Na prvním stupni se využívají především nože, nůžky, jehly, </a:t>
            </a:r>
            <a:r>
              <a:rPr lang="cs-CZ" dirty="0" smtClean="0"/>
              <a:t>nebozezy…</a:t>
            </a:r>
          </a:p>
          <a:p>
            <a:r>
              <a:rPr lang="cs-CZ" b="1" dirty="0"/>
              <a:t>Nečinným nástrojům </a:t>
            </a:r>
            <a:r>
              <a:rPr lang="cs-CZ" dirty="0"/>
              <a:t>se v praxi říká nářadí. Většinu těchto nástrojů využívají žáci spíše ve vyšších ročnících. Patří sem například kladiva, kleště, svěrák, klíče, šroubováky, truhlářský metr, krejčovská míra, pravítko </a:t>
            </a:r>
            <a:r>
              <a:rPr lang="cs-CZ" dirty="0" smtClean="0"/>
              <a:t>atd. </a:t>
            </a:r>
          </a:p>
          <a:p>
            <a:r>
              <a:rPr lang="cs-CZ" dirty="0"/>
              <a:t>Mezi </a:t>
            </a:r>
            <a:r>
              <a:rPr lang="cs-CZ" b="1" dirty="0"/>
              <a:t>pomůcky</a:t>
            </a:r>
            <a:r>
              <a:rPr lang="cs-CZ" dirty="0"/>
              <a:t> řadíme tužku, brusný papír, navlhčovač, špachtli, modelovací </a:t>
            </a:r>
            <a:r>
              <a:rPr lang="cs-CZ" dirty="0" smtClean="0"/>
              <a:t>očko…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5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Pomlázka z 8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688262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d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602506" cy="516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Pomlázka z 9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357298"/>
            <a:ext cx="4909122" cy="494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920" y="1571612"/>
            <a:ext cx="7275547" cy="398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Pomlázka z 8 a 9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1" y="1417638"/>
            <a:ext cx="692869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G_09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9080" y="3789040"/>
            <a:ext cx="3937264" cy="2952303"/>
          </a:xfrm>
          <a:prstGeom prst="rect">
            <a:avLst/>
          </a:prstGeom>
          <a:noFill/>
        </p:spPr>
      </p:pic>
      <p:pic>
        <p:nvPicPr>
          <p:cNvPr id="4" name="Picture 5" descr="IMG_09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15904" y="741618"/>
            <a:ext cx="3960440" cy="2969870"/>
          </a:xfrm>
          <a:prstGeom prst="rect">
            <a:avLst/>
          </a:prstGeom>
          <a:noFill/>
        </p:spPr>
      </p:pic>
      <p:pic>
        <p:nvPicPr>
          <p:cNvPr id="5" name="Picture 10" descr="IMG_09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741618"/>
            <a:ext cx="3582816" cy="4775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Pedig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err="1" smtClean="0"/>
              <a:t>Pedig</a:t>
            </a:r>
            <a:r>
              <a:rPr lang="cs-CZ" dirty="0" smtClean="0"/>
              <a:t> se vyrábí z liánovité palmy "Calamus rotang" u nás nazývané ratan, nebo rákos.</a:t>
            </a:r>
          </a:p>
          <a:p>
            <a:r>
              <a:rPr lang="cs-CZ" dirty="0" smtClean="0"/>
              <a:t>Po </a:t>
            </a:r>
            <a:r>
              <a:rPr lang="cs-CZ" dirty="0"/>
              <a:t>vrbovém proutí </a:t>
            </a:r>
            <a:r>
              <a:rPr lang="cs-CZ" dirty="0" smtClean="0"/>
              <a:t>je u nás nejpoužívanější </a:t>
            </a:r>
            <a:r>
              <a:rPr lang="cs-CZ" dirty="0"/>
              <a:t>materiál pro </a:t>
            </a:r>
            <a:r>
              <a:rPr lang="cs-CZ" dirty="0" smtClean="0"/>
              <a:t>pletení. </a:t>
            </a:r>
          </a:p>
          <a:p>
            <a:r>
              <a:rPr lang="cs-CZ" dirty="0" smtClean="0"/>
              <a:t>Je </a:t>
            </a:r>
            <a:r>
              <a:rPr lang="cs-CZ" dirty="0"/>
              <a:t>to vnitřní </a:t>
            </a:r>
            <a:r>
              <a:rPr lang="cs-CZ" dirty="0" smtClean="0"/>
              <a:t>část(dřeň) </a:t>
            </a:r>
            <a:r>
              <a:rPr lang="cs-CZ" dirty="0" err="1" smtClean="0"/>
              <a:t>lijany</a:t>
            </a:r>
            <a:r>
              <a:rPr lang="cs-CZ" dirty="0" smtClean="0"/>
              <a:t>, </a:t>
            </a:r>
            <a:r>
              <a:rPr lang="cs-CZ" dirty="0"/>
              <a:t>kdy po oloupání povrchové vrstvy se vnitřní porézní jádro používá k výrobě </a:t>
            </a:r>
            <a:r>
              <a:rPr lang="cs-CZ" dirty="0" err="1"/>
              <a:t>pedigu</a:t>
            </a:r>
            <a:r>
              <a:rPr lang="cs-CZ" dirty="0"/>
              <a:t>.  </a:t>
            </a:r>
            <a:r>
              <a:rPr lang="cs-CZ" dirty="0" smtClean="0"/>
              <a:t>Na rozdíl od rákosu není dutý.</a:t>
            </a:r>
          </a:p>
          <a:p>
            <a:r>
              <a:rPr lang="cs-CZ" dirty="0" smtClean="0"/>
              <a:t>Nejkvalitnější roste v Indonésii a pruty dorůstají délky až 200m</a:t>
            </a:r>
          </a:p>
          <a:p>
            <a:r>
              <a:rPr lang="cs-CZ" dirty="0" smtClean="0"/>
              <a:t>Pro </a:t>
            </a:r>
            <a:r>
              <a:rPr lang="cs-CZ" b="1" dirty="0" err="1" smtClean="0"/>
              <a:t>pedig</a:t>
            </a:r>
            <a:r>
              <a:rPr lang="cs-CZ" dirty="0" smtClean="0"/>
              <a:t> používaný pro pletení je nejkvalitnější střední část ratanu, která není příliš tvrdá ani příliš měkká. První část ratanu od </a:t>
            </a:r>
            <a:r>
              <a:rPr lang="cs-CZ" dirty="0" err="1" smtClean="0"/>
              <a:t>oddénku</a:t>
            </a:r>
            <a:r>
              <a:rPr lang="cs-CZ" dirty="0" smtClean="0"/>
              <a:t> je nejtvrdší a používá se na výrobu nábytku. Poslední část ratanu je mladá, nevyzrálá, a proto velmi měkká.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Calamus rotang</a:t>
            </a:r>
            <a:endParaRPr lang="cs-CZ" dirty="0"/>
          </a:p>
        </p:txBody>
      </p:sp>
      <p:pic>
        <p:nvPicPr>
          <p:cNvPr id="95236" name="Picture 4" descr="calamus_rotang_2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3456384" cy="4877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Vlastnosti </a:t>
            </a:r>
            <a:r>
              <a:rPr lang="cs-CZ" b="1" dirty="0" err="1" smtClean="0"/>
              <a:t>pedigu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Vlastnosti</a:t>
            </a:r>
            <a:r>
              <a:rPr lang="cs-CZ" dirty="0"/>
              <a:t> </a:t>
            </a:r>
            <a:r>
              <a:rPr lang="cs-CZ" u="sng" dirty="0" err="1">
                <a:hlinkClick r:id="rId2"/>
              </a:rPr>
              <a:t>pedigu</a:t>
            </a:r>
            <a:r>
              <a:rPr lang="cs-CZ" dirty="0"/>
              <a:t> vyplývají z jeho struktury a původu:</a:t>
            </a:r>
          </a:p>
          <a:p>
            <a:r>
              <a:rPr lang="cs-CZ" dirty="0" smtClean="0"/>
              <a:t>je </a:t>
            </a:r>
            <a:r>
              <a:rPr lang="cs-CZ" dirty="0"/>
              <a:t>vyráběn jako dlouhé pruty se stejnou tloušťkou po celé délce</a:t>
            </a:r>
          </a:p>
          <a:p>
            <a:r>
              <a:rPr lang="cs-CZ" dirty="0" smtClean="0"/>
              <a:t>struktura </a:t>
            </a:r>
            <a:r>
              <a:rPr lang="cs-CZ" dirty="0"/>
              <a:t>prutu je pórovitá, lehce nasává vodu</a:t>
            </a:r>
          </a:p>
          <a:p>
            <a:r>
              <a:rPr lang="cs-CZ" dirty="0" smtClean="0"/>
              <a:t>snadná </a:t>
            </a:r>
            <a:r>
              <a:rPr lang="cs-CZ" dirty="0"/>
              <a:t>příprava proutí před samotným pletením</a:t>
            </a:r>
          </a:p>
          <a:p>
            <a:r>
              <a:rPr lang="cs-CZ" dirty="0" smtClean="0"/>
              <a:t>jako </a:t>
            </a:r>
            <a:r>
              <a:rPr lang="cs-CZ" dirty="0"/>
              <a:t>přírodní materiál je snadno barvitelný</a:t>
            </a:r>
          </a:p>
          <a:p>
            <a:r>
              <a:rPr lang="cs-CZ" dirty="0" smtClean="0"/>
              <a:t>pružný </a:t>
            </a:r>
            <a:r>
              <a:rPr lang="cs-CZ" dirty="0"/>
              <a:t>a ohebný, po namočení se neláme</a:t>
            </a:r>
          </a:p>
          <a:p>
            <a:r>
              <a:rPr lang="cs-CZ" dirty="0" smtClean="0"/>
              <a:t>po </a:t>
            </a:r>
            <a:r>
              <a:rPr lang="cs-CZ" dirty="0"/>
              <a:t>vysušení se může opětovně používat</a:t>
            </a:r>
          </a:p>
          <a:p>
            <a:r>
              <a:rPr lang="cs-CZ" dirty="0" smtClean="0"/>
              <a:t>lehká </a:t>
            </a:r>
            <a:r>
              <a:rPr lang="cs-CZ" dirty="0"/>
              <a:t>údržba upletených výrobků, stačí setřít prach</a:t>
            </a:r>
          </a:p>
          <a:p>
            <a:r>
              <a:rPr lang="cs-CZ" dirty="0" smtClean="0"/>
              <a:t>možno </a:t>
            </a:r>
            <a:r>
              <a:rPr lang="cs-CZ" dirty="0"/>
              <a:t>lakovat</a:t>
            </a:r>
          </a:p>
          <a:p>
            <a:r>
              <a:rPr lang="cs-CZ" dirty="0" smtClean="0"/>
              <a:t>na </a:t>
            </a:r>
            <a:r>
              <a:rPr lang="cs-CZ" dirty="0"/>
              <a:t>ploché materiály – pedigové pásky – můžeme využít techniku </a:t>
            </a:r>
            <a:r>
              <a:rPr lang="cs-CZ" dirty="0" err="1"/>
              <a:t>decoupage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Je vyráběn v různých průměrech od 1mm až po 10mm. </a:t>
            </a:r>
            <a:endParaRPr lang="cs-CZ" dirty="0" smtClean="0"/>
          </a:p>
          <a:p>
            <a:r>
              <a:rPr lang="cs-CZ" dirty="0" smtClean="0"/>
              <a:t>Jeho </a:t>
            </a:r>
            <a:r>
              <a:rPr lang="cs-CZ" dirty="0"/>
              <a:t>výborné vlastnosti jako je pružnost, snadné barvení a rovnoměrná tloušťka jej činí oblíbeným materiálem pro výrobu košíků, ošatek, podnosů a dalších dekoračních i užitných předmětů.  </a:t>
            </a:r>
            <a:endParaRPr lang="cs-CZ" dirty="0" smtClean="0"/>
          </a:p>
          <a:p>
            <a:r>
              <a:rPr lang="cs-CZ" dirty="0" smtClean="0"/>
              <a:t>Před </a:t>
            </a:r>
            <a:r>
              <a:rPr lang="cs-CZ" dirty="0"/>
              <a:t>prací je nutné </a:t>
            </a:r>
            <a:r>
              <a:rPr lang="cs-CZ" dirty="0" err="1"/>
              <a:t>pedig</a:t>
            </a:r>
            <a:r>
              <a:rPr lang="cs-CZ" dirty="0"/>
              <a:t> namočit na krátkou dobu do vody, aby se stal pružným.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1379</TotalTime>
  <Words>4942</Words>
  <Application>Microsoft Office PowerPoint</Application>
  <PresentationFormat>Předvádění na obrazovce (4:3)</PresentationFormat>
  <Paragraphs>400</Paragraphs>
  <Slides>203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203</vt:i4>
      </vt:variant>
    </vt:vector>
  </HeadingPairs>
  <TitlesOfParts>
    <vt:vector size="208" baseType="lpstr">
      <vt:lpstr>Century Schoolbook</vt:lpstr>
      <vt:lpstr>Open Sans</vt:lpstr>
      <vt:lpstr>Wingdings</vt:lpstr>
      <vt:lpstr>Wingdings 2</vt:lpstr>
      <vt:lpstr>Arkýř</vt:lpstr>
      <vt:lpstr>Čtvero ročních období v práci s přírodními materiály </vt:lpstr>
      <vt:lpstr>Sylabus kurzu</vt:lpstr>
      <vt:lpstr>1.Drobný materiál</vt:lpstr>
      <vt:lpstr>Přírodní materiál</vt:lpstr>
      <vt:lpstr>Druhy přírodních materiálů</vt:lpstr>
      <vt:lpstr>Drobný technický materiál</vt:lpstr>
      <vt:lpstr>Nástroje, nářadí a pomůcky</vt:lpstr>
      <vt:lpstr>Pracovní techniky při práci s drobným materiálem</vt:lpstr>
      <vt:lpstr>Pomůcky pro práci s drobným materiálem</vt:lpstr>
      <vt:lpstr>2. Sběr a uchovávání přírodních materiálů</vt:lpstr>
      <vt:lpstr>Sušení vzduchem</vt:lpstr>
      <vt:lpstr>Sušení vzduchem</vt:lpstr>
      <vt:lpstr>Sušení ve vodě </vt:lpstr>
      <vt:lpstr>Sušení v sušičce</vt:lpstr>
      <vt:lpstr>Sušení v mikrovlnné troubě </vt:lpstr>
      <vt:lpstr>Sušení vysoušecími prostředky</vt:lpstr>
      <vt:lpstr>Silikagel (SiO2)</vt:lpstr>
      <vt:lpstr>Lisování</vt:lpstr>
      <vt:lpstr>3. Techniky práce s přírodními materiály</vt:lpstr>
      <vt:lpstr>Zima</vt:lpstr>
      <vt:lpstr>Vázání adventních věnců</vt:lpstr>
      <vt:lpstr>Adventní věnec</vt:lpstr>
      <vt:lpstr>Adventní věnec</vt:lpstr>
      <vt:lpstr>Slavnostní vánoční výzdoba</vt:lpstr>
      <vt:lpstr>Prezentace aplikace PowerPoint</vt:lpstr>
      <vt:lpstr>Dekorace z kůry </vt:lpstr>
      <vt:lpstr>Dekorace ze dřeva</vt:lpstr>
      <vt:lpstr>Dekorace ze dřeva</vt:lpstr>
      <vt:lpstr>Slaměné vánoční ozdoby</vt:lpstr>
      <vt:lpstr>Úprava slámy</vt:lpstr>
      <vt:lpstr>Pomůcky a materiál</vt:lpstr>
      <vt:lpstr>Vázání slaměné hvězdy</vt:lpstr>
      <vt:lpstr>Slaměná hvězda</vt:lpstr>
      <vt:lpstr>Slaměná hvězda</vt:lpstr>
      <vt:lpstr>Anděl</vt:lpstr>
      <vt:lpstr>Anděl</vt:lpstr>
      <vt:lpstr>Anděl</vt:lpstr>
      <vt:lpstr>Pletení slámy</vt:lpstr>
      <vt:lpstr>Pletení slámy</vt:lpstr>
      <vt:lpstr>Slaměné vánoční ozdoby pletené a vázané</vt:lpstr>
      <vt:lpstr>Pletení slámy</vt:lpstr>
      <vt:lpstr>Pletení slámy</vt:lpstr>
      <vt:lpstr>Pletení slámy </vt:lpstr>
      <vt:lpstr>Pletení slámy</vt:lpstr>
      <vt:lpstr>Pletení slámy - styl bužírka</vt:lpstr>
      <vt:lpstr>Pletení slámy - styl bužírka</vt:lpstr>
      <vt:lpstr>Vázání slámy</vt:lpstr>
      <vt:lpstr>Vázání slámy</vt:lpstr>
      <vt:lpstr>Navlékání slámy</vt:lpstr>
      <vt:lpstr>Technika Biedermeier</vt:lpstr>
      <vt:lpstr>Pomůcky</vt:lpstr>
      <vt:lpstr>Vánoční hvězda technikou biedermeier</vt:lpstr>
      <vt:lpstr>Koření  a přírodniny v biedermeier</vt:lpstr>
      <vt:lpstr>Prezentace aplikace PowerPoint</vt:lpstr>
      <vt:lpstr>Prezentace aplikace PowerPoint</vt:lpstr>
      <vt:lpstr>Výroba pomanderu</vt:lpstr>
      <vt:lpstr>Pomůcky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Krosienka</vt:lpstr>
      <vt:lpstr>Technika krosienky</vt:lpstr>
      <vt:lpstr>Krosienka</vt:lpstr>
      <vt:lpstr>Krosienka</vt:lpstr>
      <vt:lpstr>Krosienka</vt:lpstr>
      <vt:lpstr>Jaro</vt:lpstr>
      <vt:lpstr>Velikonoční dekorace</vt:lpstr>
      <vt:lpstr>Lepení kraslic</vt:lpstr>
      <vt:lpstr>Prezentace aplikace PowerPoint</vt:lpstr>
      <vt:lpstr>Zdobení kraslic madeirskou krajkou</vt:lpstr>
      <vt:lpstr>Madeirské kraslice</vt:lpstr>
      <vt:lpstr>Madeirské kraslice</vt:lpstr>
      <vt:lpstr>Madeirské kraslice</vt:lpstr>
      <vt:lpstr>Prezentace aplikace PowerPoint</vt:lpstr>
      <vt:lpstr>Madeirská technika</vt:lpstr>
      <vt:lpstr>Ikebana</vt:lpstr>
      <vt:lpstr>Prezentace aplikace PowerPoint</vt:lpstr>
      <vt:lpstr>Prezentace aplikace PowerPoint</vt:lpstr>
      <vt:lpstr>Prezentace aplikace PowerPoint</vt:lpstr>
      <vt:lpstr>Stuhy – Hana kanzashi</vt:lpstr>
      <vt:lpstr>Hana Kanzashi</vt:lpstr>
      <vt:lpstr>Hana kanzashi</vt:lpstr>
      <vt:lpstr>Hana Kanzashi</vt:lpstr>
      <vt:lpstr>Proutí</vt:lpstr>
      <vt:lpstr>Proutí</vt:lpstr>
      <vt:lpstr>Pomlázka</vt:lpstr>
      <vt:lpstr>Vrbové proutí</vt:lpstr>
      <vt:lpstr>Pomlázka z 8</vt:lpstr>
      <vt:lpstr>Prezentace aplikace PowerPoint</vt:lpstr>
      <vt:lpstr>Pomlázka z 9</vt:lpstr>
      <vt:lpstr>Prezentace aplikace PowerPoint</vt:lpstr>
      <vt:lpstr>Pomlázka z 8 a 9</vt:lpstr>
      <vt:lpstr>Prezentace aplikace PowerPoint</vt:lpstr>
      <vt:lpstr>Pedig</vt:lpstr>
      <vt:lpstr>Calamus rotang</vt:lpstr>
      <vt:lpstr>Vlastnosti pedigu </vt:lpstr>
      <vt:lpstr>Prezentace aplikace PowerPoint</vt:lpstr>
      <vt:lpstr>Košík z pedigu</vt:lpstr>
      <vt:lpstr>Prezentace aplikace PowerPoint</vt:lpstr>
      <vt:lpstr>Prezentace aplikace PowerPoint</vt:lpstr>
      <vt:lpstr>Prezentace aplikace PowerPoint</vt:lpstr>
      <vt:lpstr>Prezentace aplikace PowerPoint</vt:lpstr>
      <vt:lpstr>Tvoříme z ořechů</vt:lpstr>
      <vt:lpstr>Výrobky z ořechů</vt:lpstr>
      <vt:lpstr>Prezentace aplikace PowerPoint</vt:lpstr>
      <vt:lpstr>Prezentace aplikace PowerPoint</vt:lpstr>
      <vt:lpstr>Tvorba z kůže</vt:lpstr>
      <vt:lpstr>Náramek z kůže</vt:lpstr>
      <vt:lpstr>Prezentace aplikace PowerPoint</vt:lpstr>
      <vt:lpstr>Prezentace aplikace PowerPoint</vt:lpstr>
      <vt:lpstr>Náramek z koženky a kůže</vt:lpstr>
      <vt:lpstr>Prezentace aplikace PowerPoint</vt:lpstr>
      <vt:lpstr>Prezentace aplikace PowerPoint</vt:lpstr>
      <vt:lpstr>Výroba mýdla</vt:lpstr>
      <vt:lpstr>Výroba mýdla</vt:lpstr>
      <vt:lpstr>Modelovací kukuřičná hmota</vt:lpstr>
      <vt:lpstr>Léto</vt:lpstr>
      <vt:lpstr>Plstění ovčího rouna</vt:lpstr>
      <vt:lpstr>Pomůcky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Tvoříme ze sena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Kukuřičné šustí</vt:lpstr>
      <vt:lpstr>Pomůcky</vt:lpstr>
      <vt:lpstr>Příprava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Dekorace ze šustí</vt:lpstr>
      <vt:lpstr>Prezentace aplikace PowerPoint</vt:lpstr>
      <vt:lpstr>Lýko</vt:lpstr>
      <vt:lpstr>Prezentace aplikace PowerPoint</vt:lpstr>
      <vt:lpstr>Dekorace z kamínků</vt:lpstr>
      <vt:lpstr>Kamínek zdobený oplétáním</vt:lpstr>
      <vt:lpstr>Navlékání lastur</vt:lpstr>
      <vt:lpstr>Navlékání sušených plodů</vt:lpstr>
      <vt:lpstr>Navlékání koření a semen</vt:lpstr>
      <vt:lpstr>Obraz ze semínek</vt:lpstr>
      <vt:lpstr>Květy kandované vaječným bílkem</vt:lpstr>
      <vt:lpstr>Prezentace aplikace PowerPoint</vt:lpstr>
      <vt:lpstr>Kandování ve vroucí vodě</vt:lpstr>
      <vt:lpstr>Kandování arabskou gumou</vt:lpstr>
      <vt:lpstr>Jedlé květy</vt:lpstr>
      <vt:lpstr>Jedlé květy</vt:lpstr>
      <vt:lpstr>Jedlé květy</vt:lpstr>
      <vt:lpstr>Prezentace aplikace PowerPoint</vt:lpstr>
      <vt:lpstr>Prezentace aplikace PowerPoint</vt:lpstr>
      <vt:lpstr>Kandovaný ibišek a růže</vt:lpstr>
      <vt:lpstr>Provázky a uzly</vt:lpstr>
      <vt:lpstr>Shamballa</vt:lpstr>
      <vt:lpstr>Úvaz vázacího vlákna</vt:lpstr>
      <vt:lpstr> Krok 1.- Část vázaná vrchem</vt:lpstr>
      <vt:lpstr>Krok 2. - Část vázaná spodem</vt:lpstr>
      <vt:lpstr>zapínání</vt:lpstr>
      <vt:lpstr>Shamballa</vt:lpstr>
      <vt:lpstr>Shamballa</vt:lpstr>
      <vt:lpstr>Podzim</vt:lpstr>
      <vt:lpstr>Dušičková vazba</vt:lpstr>
      <vt:lpstr>Pomůcky</vt:lpstr>
      <vt:lpstr>Prezentace aplikace PowerPoint</vt:lpstr>
      <vt:lpstr>Podzimní dekorace</vt:lpstr>
      <vt:lpstr>Prezentace aplikace PowerPoint</vt:lpstr>
      <vt:lpstr>Prezentace aplikace PowerPoint</vt:lpstr>
      <vt:lpstr>Kytice z listů</vt:lpstr>
      <vt:lpstr>Postup práce</vt:lpstr>
      <vt:lpstr>Prezentace aplikace PowerPoint</vt:lpstr>
      <vt:lpstr>Vyřezávaná dýně</vt:lpstr>
      <vt:lpstr>Dekorace s lýkem a sušeným ovocem</vt:lpstr>
      <vt:lpstr>Podzimní dekorace se šípkami</vt:lpstr>
      <vt:lpstr>Podzimní dekorace z jehličnanů a šišek</vt:lpstr>
      <vt:lpstr>Prezentace aplikace PowerPoint</vt:lpstr>
      <vt:lpstr>Potpourri</vt:lpstr>
      <vt:lpstr>Historie potpourri</vt:lpstr>
      <vt:lpstr>Vlhká metoda potpourri</vt:lpstr>
      <vt:lpstr>Suchá metoda</vt:lpstr>
      <vt:lpstr>Prezentace aplikace PowerPoint</vt:lpstr>
      <vt:lpstr>Postup</vt:lpstr>
      <vt:lpstr>Přísady do vonné směsi </vt:lpstr>
      <vt:lpstr>Tipy na potpourri</vt:lpstr>
      <vt:lpstr>Dekorace s plody a semeníky</vt:lpstr>
      <vt:lpstr>Dekorace z listů a slupek lesních plodů</vt:lpstr>
      <vt:lpstr>Plošné a prostorové dekorace</vt:lpstr>
      <vt:lpstr>Dekorace ze sušeného ovoce</vt:lpstr>
      <vt:lpstr>Dekorace z květináčů</vt:lpstr>
      <vt:lpstr>Svíčka z voskových pláství</vt:lpstr>
      <vt:lpstr>Vážky z nažky javoru</vt:lpstr>
      <vt:lpstr>Dekorace z luštěnin a semen</vt:lpstr>
      <vt:lpstr>Děkuji vám za pozornost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Čtvero ročních období v práci s přírodními materiály</dc:title>
  <dc:creator>student</dc:creator>
  <cp:lastModifiedBy>Petr Vybíral</cp:lastModifiedBy>
  <cp:revision>149</cp:revision>
  <dcterms:created xsi:type="dcterms:W3CDTF">2013-01-23T10:52:16Z</dcterms:created>
  <dcterms:modified xsi:type="dcterms:W3CDTF">2021-04-07T07:48:08Z</dcterms:modified>
</cp:coreProperties>
</file>