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6" r:id="rId6"/>
    <p:sldId id="267" r:id="rId7"/>
    <p:sldId id="268" r:id="rId8"/>
    <p:sldId id="259" r:id="rId9"/>
    <p:sldId id="260" r:id="rId10"/>
    <p:sldId id="269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9AE1BE-E68A-4670-970E-7A2AD514A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246725-A6CE-4F3E-88DC-EA6A3E5E9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3FA1C0-A1B6-44F7-9ED6-89AE038C2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D458-A0A1-450F-B466-2DAE4F2C3EF2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44279B-C60E-4308-AF80-F1371603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0032F0-4BF3-4504-8E89-87E91F7C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C8DE-B5B7-4932-855B-11A7B34C9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063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9FBD6F-7DB9-4AC2-AEC3-75F4D3ABD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DF6884B-8A56-4982-B962-FA39393C7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396601-7C25-43DB-8966-A54CC9642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D458-A0A1-450F-B466-2DAE4F2C3EF2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BBC203-2866-4490-B69F-F38C8C546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5E6957-E39C-4260-B7FA-78340A4C2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C8DE-B5B7-4932-855B-11A7B34C9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370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DB20E68-DB54-46D5-BC78-3EB883728D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CC5B324-1B60-4CF9-9C0C-09269D5BE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C4FA2B-EA8C-4F2C-9C97-044A8168D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D458-A0A1-450F-B466-2DAE4F2C3EF2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EE19AD-47D8-46D9-A69D-0FDBE8E9E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E01201-5E1A-49D3-A1FE-E32AC149C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C8DE-B5B7-4932-855B-11A7B34C9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591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D0FD8-4428-4A01-8343-451E42C01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A21919-9B31-481A-AD7E-FA34C56CE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61DF89-1B02-4217-92AE-5CE96A755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D458-A0A1-450F-B466-2DAE4F2C3EF2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79A3C3-37AA-47CC-8271-45E87DE70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C06B91-A49D-4BCF-83AE-59FB1F203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C8DE-B5B7-4932-855B-11A7B34C9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683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EE473F-7320-44D4-B77B-5A6661EA7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2B8674-57A8-480B-8165-9C884A68D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645435-3DDB-4A91-9C46-BC3662CBD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D458-A0A1-450F-B466-2DAE4F2C3EF2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D4F02C-4BF8-40C1-8E5E-8698A2CD1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4E2421-C912-4A83-AF92-8DDCBD04C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C8DE-B5B7-4932-855B-11A7B34C9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492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0E0C63-5314-4CC8-A3A8-FB8436BA5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82774B-EA30-4318-8C19-659778AAE7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4E71BC8-486A-49BB-BF53-CB0361E65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10850AA-C2F5-440C-AF73-93421EEBE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D458-A0A1-450F-B466-2DAE4F2C3EF2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3353D8-0AB4-4384-95C5-C9EB3CF0A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0580B16-5D60-4504-9666-A1003C097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C8DE-B5B7-4932-855B-11A7B34C9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9300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B6EEF8-6DC5-4913-B96A-AD7BA16B8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E2C614-6C1F-4D4E-AB33-E99406C55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DA77A18-0D5F-4765-A346-1C03683D2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819DC00-BEFD-47B9-8001-7CBA21FEB3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A40E911-B96B-4725-BC33-4BC24585CA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655ACB1-4ABE-4CCB-AAC4-7E77F2ACF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D458-A0A1-450F-B466-2DAE4F2C3EF2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EAFD80D-10F7-4B60-A7C0-BF8754448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30D1C27-D2E1-4163-AE7C-EF5C4F4A7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C8DE-B5B7-4932-855B-11A7B34C9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240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8F5F4C-5758-417C-8422-E31278E63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C172460-5295-4E83-BFEB-FFBA01772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D458-A0A1-450F-B466-2DAE4F2C3EF2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58FD58B-B52C-4352-8528-D89C6A2A4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8B54A38-644A-4131-B3D7-82A0B3C3A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C8DE-B5B7-4932-855B-11A7B34C9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71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5F9A3FD-07F1-4014-B493-6A1735F26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D458-A0A1-450F-B466-2DAE4F2C3EF2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D51FD69-EEA3-4A10-B19B-580A4CDF6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694C61-5394-4285-849C-EEB550E73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C8DE-B5B7-4932-855B-11A7B34C9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655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B04D3D-36E3-4CD0-B3E3-2AACC9C2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997C66-9B80-4340-B555-4E8D56746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BC25658-4B1F-49D1-8198-FA86317FF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E9DEBFE-8433-4219-ABB5-8D6D6B2CB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D458-A0A1-450F-B466-2DAE4F2C3EF2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2CA884-81E7-4EFA-854F-78FE8AB48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C4270F0-2548-4F0D-A365-B7CBE1F6E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C8DE-B5B7-4932-855B-11A7B34C9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6286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1CA505-4368-44FD-90F2-9CBEB9D53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734D2BC-6896-447D-83E3-4478734FA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5A4A133-9191-42C9-9F2B-9AC70287B0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1045F0A-D1EC-4385-9176-1747FC0EA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D458-A0A1-450F-B466-2DAE4F2C3EF2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82324BF-39B8-4E2B-85CD-6765568C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043F52A-3D3C-4DE6-AFE2-5373D2965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C8DE-B5B7-4932-855B-11A7B34C9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365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68E5D89-D084-4EC9-926B-5ECE5385B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D590BFD-BC10-48A2-B5A6-898C69699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74780F-720C-4D9B-B3D8-6D3913009C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6D458-A0A1-450F-B466-2DAE4F2C3EF2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E09AB0-B880-499D-A8FE-FB9B194F3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88A6CA-CAB8-41B1-887F-51ADEA40F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7C8DE-B5B7-4932-855B-11A7B34C9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193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portovní gymnastika – T. J. Sokol Karlín">
            <a:extLst>
              <a:ext uri="{FF2B5EF4-FFF2-40B4-BE49-F238E27FC236}">
                <a16:creationId xmlns:a16="http://schemas.microsoft.com/office/drawing/2014/main" id="{A03849FF-9BD7-4A7B-9569-1D9C0878EF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" r="28794"/>
          <a:stretch/>
        </p:blipFill>
        <p:spPr bwMode="auto">
          <a:xfrm>
            <a:off x="3523485" y="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Rectangle 13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DD7705B-D79F-468E-93D3-E7C0C8B78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cs-CZ" sz="4800"/>
              <a:t>Příprava nářadí</a:t>
            </a:r>
            <a:br>
              <a:rPr lang="cs-CZ" sz="4800"/>
            </a:br>
            <a:r>
              <a:rPr lang="cs-CZ" sz="4800"/>
              <a:t>Průpravná cvičení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1C7BC4B-E799-4372-85C7-3B5913497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cs-CZ" sz="1400" dirty="0"/>
              <a:t>Základy tělesné výchovy 2 – sportovní gymnastika</a:t>
            </a:r>
          </a:p>
          <a:p>
            <a:pPr algn="l"/>
            <a:r>
              <a:rPr lang="cs-CZ" sz="1400" dirty="0"/>
              <a:t>Jaro 2021</a:t>
            </a:r>
          </a:p>
          <a:p>
            <a:pPr algn="l"/>
            <a:r>
              <a:rPr lang="cs-CZ" sz="1400" dirty="0"/>
              <a:t>Hana Šeráková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163E67BA-3C2A-4D30-8894-44AE2C98AB0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775" y="4565208"/>
            <a:ext cx="2222500" cy="7734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8710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665727-12EF-4D5F-86FC-18D74DB72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343" y="139870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Elektronická publikace</a:t>
            </a:r>
            <a:br>
              <a:rPr lang="cs-CZ" dirty="0"/>
            </a:br>
            <a:br>
              <a:rPr lang="cs-CZ" dirty="0"/>
            </a:br>
            <a:r>
              <a:rPr lang="cs-CZ" b="0" i="0" dirty="0">
                <a:solidFill>
                  <a:srgbClr val="FF0000"/>
                </a:solidFill>
                <a:effectLst/>
                <a:latin typeface="Roboto"/>
              </a:rPr>
              <a:t>Gymnastika dětí hravě i metodicky</a:t>
            </a:r>
            <a:br>
              <a:rPr lang="cs-CZ" b="0" i="0" dirty="0">
                <a:solidFill>
                  <a:srgbClr val="DEDEDE"/>
                </a:solidFill>
                <a:effectLst/>
                <a:latin typeface="Roboto"/>
              </a:rPr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11B726-E7B7-422F-A09F-13A91C3DF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87" y="2386723"/>
            <a:ext cx="12067713" cy="9708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dirty="0"/>
              <a:t>https://is.muni.cz/do/rect/el/estud/pedf/js19/gymnastika_deti/web/index.html</a:t>
            </a:r>
          </a:p>
        </p:txBody>
      </p:sp>
      <p:pic>
        <p:nvPicPr>
          <p:cNvPr id="5122" name="Picture 2" descr="Gymnastika dětí hravě i metodicky">
            <a:extLst>
              <a:ext uri="{FF2B5EF4-FFF2-40B4-BE49-F238E27FC236}">
                <a16:creationId xmlns:a16="http://schemas.microsoft.com/office/drawing/2014/main" id="{BBC29B49-8426-4AB9-BF63-EDABADF3A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485" y="3195961"/>
            <a:ext cx="2175029" cy="326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3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A520FF-022E-44AD-9447-0B404A7B2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Příprava nářadí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96D92C-FBE4-404F-B702-8DF70401D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Zabere dlouhou dobu</a:t>
            </a:r>
          </a:p>
          <a:p>
            <a:r>
              <a:rPr lang="cs-CZ" dirty="0"/>
              <a:t>Učitel – perfektně zvládnutá organizace přípravy nářadí v tělocvičně i v nářaďovně</a:t>
            </a:r>
          </a:p>
          <a:p>
            <a:r>
              <a:rPr lang="cs-CZ" dirty="0"/>
              <a:t>Učitel – musí znát, jak se s nářadím zachází a jak je nářadí třeba přichystat a zajistit bezpečnost – kontrola i v průběhu používání</a:t>
            </a:r>
          </a:p>
          <a:p>
            <a:r>
              <a:rPr lang="cs-CZ" dirty="0"/>
              <a:t>Nácvik chystání, přenášení, pokládání, zavěšování… nářadí (počet žáků u nářadí, jejich postavení při manipulaci, způsob postavení, příprava dopadových ploch atd.)</a:t>
            </a:r>
          </a:p>
          <a:p>
            <a:r>
              <a:rPr lang="cs-CZ" dirty="0"/>
              <a:t>Manipulace s nářadím žáky – naučit formou hry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E0E4B34-E96E-4D4B-B388-58EAC395F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04" y="111349"/>
            <a:ext cx="3919331" cy="221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94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FC8D11-C0B3-4028-84C9-512911BA6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18" y="1587756"/>
            <a:ext cx="2430145" cy="4787923"/>
          </a:xfrm>
        </p:spPr>
        <p:txBody>
          <a:bodyPr>
            <a:normAutofit/>
          </a:bodyPr>
          <a:lstStyle/>
          <a:p>
            <a:r>
              <a:rPr lang="cs-CZ" sz="3100" dirty="0"/>
              <a:t>hra pro nácvik přenášení laviček nebo žíněnek</a:t>
            </a:r>
            <a:br>
              <a:rPr lang="cs-CZ" sz="3100" dirty="0"/>
            </a:br>
            <a:br>
              <a:rPr lang="cs-CZ" sz="3100" dirty="0"/>
            </a:br>
            <a:r>
              <a:rPr lang="cs-CZ" sz="3100" dirty="0"/>
              <a:t>úkol: zachovat vždy stejné prostorové postavení vůči učiteli</a:t>
            </a:r>
          </a:p>
        </p:txBody>
      </p:sp>
      <p:grpSp>
        <p:nvGrpSpPr>
          <p:cNvPr id="4" name="Plátno 11">
            <a:extLst>
              <a:ext uri="{FF2B5EF4-FFF2-40B4-BE49-F238E27FC236}">
                <a16:creationId xmlns:a16="http://schemas.microsoft.com/office/drawing/2014/main" id="{35ABC142-7670-4FEB-AE02-8BEBD415697E}"/>
              </a:ext>
            </a:extLst>
          </p:cNvPr>
          <p:cNvGrpSpPr/>
          <p:nvPr/>
        </p:nvGrpSpPr>
        <p:grpSpPr>
          <a:xfrm>
            <a:off x="3367405" y="-57150"/>
            <a:ext cx="5457190" cy="6918960"/>
            <a:chOff x="0" y="0"/>
            <a:chExt cx="5457190" cy="6918960"/>
          </a:xfrm>
        </p:grpSpPr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4446184F-E50F-4920-B72C-AABD7B19DD28}"/>
                </a:ext>
              </a:extLst>
            </p:cNvPr>
            <p:cNvSpPr/>
            <p:nvPr/>
          </p:nvSpPr>
          <p:spPr>
            <a:xfrm>
              <a:off x="0" y="0"/>
              <a:ext cx="5457190" cy="6918960"/>
            </a:xfrm>
            <a:prstGeom prst="rect">
              <a:avLst/>
            </a:prstGeom>
            <a:solidFill>
              <a:prstClr val="white"/>
            </a:solidFill>
          </p:spPr>
        </p:sp>
        <p:sp>
          <p:nvSpPr>
            <p:cNvPr id="6" name="Tětiva 5">
              <a:extLst>
                <a:ext uri="{FF2B5EF4-FFF2-40B4-BE49-F238E27FC236}">
                  <a16:creationId xmlns:a16="http://schemas.microsoft.com/office/drawing/2014/main" id="{4F436C4D-AD18-4D4F-AA48-3C1B6186F89F}"/>
                </a:ext>
              </a:extLst>
            </p:cNvPr>
            <p:cNvSpPr/>
            <p:nvPr/>
          </p:nvSpPr>
          <p:spPr>
            <a:xfrm rot="1215942">
              <a:off x="2755558" y="3167039"/>
              <a:ext cx="411480" cy="411480"/>
            </a:xfrm>
            <a:prstGeom prst="chord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8D54306C-EF4B-49C2-B9F0-5E430361A00B}"/>
                </a:ext>
              </a:extLst>
            </p:cNvPr>
            <p:cNvSpPr/>
            <p:nvPr/>
          </p:nvSpPr>
          <p:spPr>
            <a:xfrm rot="5400000">
              <a:off x="2344080" y="2130720"/>
              <a:ext cx="1165860" cy="12954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137F2BCE-B0B3-4C80-9088-E2BCF82DA9E4}"/>
                </a:ext>
              </a:extLst>
            </p:cNvPr>
            <p:cNvSpPr/>
            <p:nvPr/>
          </p:nvSpPr>
          <p:spPr>
            <a:xfrm rot="5400000">
              <a:off x="2344080" y="4431960"/>
              <a:ext cx="1165860" cy="12954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31B4E863-952D-41D7-96AE-FF544A30F25D}"/>
                </a:ext>
              </a:extLst>
            </p:cNvPr>
            <p:cNvSpPr/>
            <p:nvPr/>
          </p:nvSpPr>
          <p:spPr>
            <a:xfrm>
              <a:off x="1216320" y="3258480"/>
              <a:ext cx="1165860" cy="12954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71DA4018-7C6A-4E0E-ADBC-A0F960F964CF}"/>
                </a:ext>
              </a:extLst>
            </p:cNvPr>
            <p:cNvSpPr/>
            <p:nvPr/>
          </p:nvSpPr>
          <p:spPr>
            <a:xfrm>
              <a:off x="3471840" y="3273720"/>
              <a:ext cx="1165860" cy="1295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1" name="Ovál 10">
              <a:extLst>
                <a:ext uri="{FF2B5EF4-FFF2-40B4-BE49-F238E27FC236}">
                  <a16:creationId xmlns:a16="http://schemas.microsoft.com/office/drawing/2014/main" id="{4DB09888-0D19-4CA3-8C3D-EC3B6E74E06C}"/>
                </a:ext>
              </a:extLst>
            </p:cNvPr>
            <p:cNvSpPr/>
            <p:nvPr/>
          </p:nvSpPr>
          <p:spPr>
            <a:xfrm>
              <a:off x="1021080" y="2923200"/>
              <a:ext cx="24384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2" name="Ovál 11">
              <a:extLst>
                <a:ext uri="{FF2B5EF4-FFF2-40B4-BE49-F238E27FC236}">
                  <a16:creationId xmlns:a16="http://schemas.microsoft.com/office/drawing/2014/main" id="{1C5E6C75-5D19-4D77-B08C-D07858BEDD63}"/>
                </a:ext>
              </a:extLst>
            </p:cNvPr>
            <p:cNvSpPr/>
            <p:nvPr/>
          </p:nvSpPr>
          <p:spPr>
            <a:xfrm>
              <a:off x="3060360" y="4447200"/>
              <a:ext cx="24384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3" name="Ovál 12">
              <a:extLst>
                <a:ext uri="{FF2B5EF4-FFF2-40B4-BE49-F238E27FC236}">
                  <a16:creationId xmlns:a16="http://schemas.microsoft.com/office/drawing/2014/main" id="{37BED75F-D799-4A7A-B92D-7361EF8DA362}"/>
                </a:ext>
              </a:extLst>
            </p:cNvPr>
            <p:cNvSpPr/>
            <p:nvPr/>
          </p:nvSpPr>
          <p:spPr>
            <a:xfrm>
              <a:off x="3090840" y="3959520"/>
              <a:ext cx="24384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4" name="Ovál 13">
              <a:extLst>
                <a:ext uri="{FF2B5EF4-FFF2-40B4-BE49-F238E27FC236}">
                  <a16:creationId xmlns:a16="http://schemas.microsoft.com/office/drawing/2014/main" id="{8C5A2CCD-E6F6-4615-88FF-F73004DE5323}"/>
                </a:ext>
              </a:extLst>
            </p:cNvPr>
            <p:cNvSpPr/>
            <p:nvPr/>
          </p:nvSpPr>
          <p:spPr>
            <a:xfrm>
              <a:off x="1246800" y="3487080"/>
              <a:ext cx="24384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5" name="Ovál 14">
              <a:extLst>
                <a:ext uri="{FF2B5EF4-FFF2-40B4-BE49-F238E27FC236}">
                  <a16:creationId xmlns:a16="http://schemas.microsoft.com/office/drawing/2014/main" id="{A3B1C1F5-5C21-4F26-8763-085CCA2626C9}"/>
                </a:ext>
              </a:extLst>
            </p:cNvPr>
            <p:cNvSpPr/>
            <p:nvPr/>
          </p:nvSpPr>
          <p:spPr>
            <a:xfrm>
              <a:off x="1719240" y="3471840"/>
              <a:ext cx="24384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6" name="Ovál 15">
              <a:extLst>
                <a:ext uri="{FF2B5EF4-FFF2-40B4-BE49-F238E27FC236}">
                  <a16:creationId xmlns:a16="http://schemas.microsoft.com/office/drawing/2014/main" id="{E2103C86-D811-42BA-8F50-638EB23A8C2B}"/>
                </a:ext>
              </a:extLst>
            </p:cNvPr>
            <p:cNvSpPr/>
            <p:nvPr/>
          </p:nvSpPr>
          <p:spPr>
            <a:xfrm>
              <a:off x="1539240" y="2938440"/>
              <a:ext cx="24384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7" name="Ovál 16">
              <a:extLst>
                <a:ext uri="{FF2B5EF4-FFF2-40B4-BE49-F238E27FC236}">
                  <a16:creationId xmlns:a16="http://schemas.microsoft.com/office/drawing/2014/main" id="{99E6061E-CBB2-4C68-B26D-2262B99B3F1B}"/>
                </a:ext>
              </a:extLst>
            </p:cNvPr>
            <p:cNvSpPr/>
            <p:nvPr/>
          </p:nvSpPr>
          <p:spPr>
            <a:xfrm>
              <a:off x="2039280" y="2953680"/>
              <a:ext cx="24384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8" name="Ovál 17">
              <a:extLst>
                <a:ext uri="{FF2B5EF4-FFF2-40B4-BE49-F238E27FC236}">
                  <a16:creationId xmlns:a16="http://schemas.microsoft.com/office/drawing/2014/main" id="{4B7027ED-2EC1-4CD4-B03D-E15D171FAB69}"/>
                </a:ext>
              </a:extLst>
            </p:cNvPr>
            <p:cNvSpPr/>
            <p:nvPr/>
          </p:nvSpPr>
          <p:spPr>
            <a:xfrm>
              <a:off x="3090840" y="2206920"/>
              <a:ext cx="24384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9" name="Ovál 18">
              <a:extLst>
                <a:ext uri="{FF2B5EF4-FFF2-40B4-BE49-F238E27FC236}">
                  <a16:creationId xmlns:a16="http://schemas.microsoft.com/office/drawing/2014/main" id="{99716A8F-2471-4A1C-B60E-ECAF520DE553}"/>
                </a:ext>
              </a:extLst>
            </p:cNvPr>
            <p:cNvSpPr/>
            <p:nvPr/>
          </p:nvSpPr>
          <p:spPr>
            <a:xfrm>
              <a:off x="3075600" y="1627800"/>
              <a:ext cx="24384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20" name="Ovál 19">
              <a:extLst>
                <a:ext uri="{FF2B5EF4-FFF2-40B4-BE49-F238E27FC236}">
                  <a16:creationId xmlns:a16="http://schemas.microsoft.com/office/drawing/2014/main" id="{19725CB8-4F5F-4069-852E-8F12F1444AC3}"/>
                </a:ext>
              </a:extLst>
            </p:cNvPr>
            <p:cNvSpPr/>
            <p:nvPr/>
          </p:nvSpPr>
          <p:spPr>
            <a:xfrm>
              <a:off x="2511720" y="1917360"/>
              <a:ext cx="24384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21" name="Ovál 20">
              <a:extLst>
                <a:ext uri="{FF2B5EF4-FFF2-40B4-BE49-F238E27FC236}">
                  <a16:creationId xmlns:a16="http://schemas.microsoft.com/office/drawing/2014/main" id="{8F0D325D-F396-46F7-8ACD-03DCD1477744}"/>
                </a:ext>
              </a:extLst>
            </p:cNvPr>
            <p:cNvSpPr/>
            <p:nvPr/>
          </p:nvSpPr>
          <p:spPr>
            <a:xfrm>
              <a:off x="2526960" y="2466000"/>
              <a:ext cx="24384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22" name="Ovál 21">
              <a:extLst>
                <a:ext uri="{FF2B5EF4-FFF2-40B4-BE49-F238E27FC236}">
                  <a16:creationId xmlns:a16="http://schemas.microsoft.com/office/drawing/2014/main" id="{6D2E6A4B-B63A-48E8-8249-B636C836EC02}"/>
                </a:ext>
              </a:extLst>
            </p:cNvPr>
            <p:cNvSpPr/>
            <p:nvPr/>
          </p:nvSpPr>
          <p:spPr>
            <a:xfrm>
              <a:off x="4591980" y="2953680"/>
              <a:ext cx="24384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23" name="Ovál 22">
              <a:extLst>
                <a:ext uri="{FF2B5EF4-FFF2-40B4-BE49-F238E27FC236}">
                  <a16:creationId xmlns:a16="http://schemas.microsoft.com/office/drawing/2014/main" id="{B5DEFDE8-8880-4977-9FD6-F152C234DDD6}"/>
                </a:ext>
              </a:extLst>
            </p:cNvPr>
            <p:cNvSpPr/>
            <p:nvPr/>
          </p:nvSpPr>
          <p:spPr>
            <a:xfrm>
              <a:off x="4393860" y="3487080"/>
              <a:ext cx="24384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24" name="Ovál 23">
              <a:extLst>
                <a:ext uri="{FF2B5EF4-FFF2-40B4-BE49-F238E27FC236}">
                  <a16:creationId xmlns:a16="http://schemas.microsoft.com/office/drawing/2014/main" id="{F6591680-ADF0-4498-B2ED-F9410ABD4ACD}"/>
                </a:ext>
              </a:extLst>
            </p:cNvPr>
            <p:cNvSpPr/>
            <p:nvPr/>
          </p:nvSpPr>
          <p:spPr>
            <a:xfrm>
              <a:off x="3883320" y="3471840"/>
              <a:ext cx="24384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25" name="Ovál 24">
              <a:extLst>
                <a:ext uri="{FF2B5EF4-FFF2-40B4-BE49-F238E27FC236}">
                  <a16:creationId xmlns:a16="http://schemas.microsoft.com/office/drawing/2014/main" id="{2112213A-EC8A-4CB2-B658-535435C6BF94}"/>
                </a:ext>
              </a:extLst>
            </p:cNvPr>
            <p:cNvSpPr/>
            <p:nvPr/>
          </p:nvSpPr>
          <p:spPr>
            <a:xfrm>
              <a:off x="4066200" y="2953680"/>
              <a:ext cx="24384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26" name="Ovál 25">
              <a:extLst>
                <a:ext uri="{FF2B5EF4-FFF2-40B4-BE49-F238E27FC236}">
                  <a16:creationId xmlns:a16="http://schemas.microsoft.com/office/drawing/2014/main" id="{324F20D3-8CB5-41AF-9218-B40F94B08ACB}"/>
                </a:ext>
              </a:extLst>
            </p:cNvPr>
            <p:cNvSpPr/>
            <p:nvPr/>
          </p:nvSpPr>
          <p:spPr>
            <a:xfrm>
              <a:off x="3624240" y="2923200"/>
              <a:ext cx="24384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27" name="Ovál 26">
              <a:extLst>
                <a:ext uri="{FF2B5EF4-FFF2-40B4-BE49-F238E27FC236}">
                  <a16:creationId xmlns:a16="http://schemas.microsoft.com/office/drawing/2014/main" id="{281F12BC-A204-4A30-903C-2E83C890BCF6}"/>
                </a:ext>
              </a:extLst>
            </p:cNvPr>
            <p:cNvSpPr/>
            <p:nvPr/>
          </p:nvSpPr>
          <p:spPr>
            <a:xfrm>
              <a:off x="2557440" y="4767240"/>
              <a:ext cx="24384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28" name="Ovál 27">
              <a:extLst>
                <a:ext uri="{FF2B5EF4-FFF2-40B4-BE49-F238E27FC236}">
                  <a16:creationId xmlns:a16="http://schemas.microsoft.com/office/drawing/2014/main" id="{4EB55B20-6856-4489-A4C8-53C24A04B60B}"/>
                </a:ext>
              </a:extLst>
            </p:cNvPr>
            <p:cNvSpPr/>
            <p:nvPr/>
          </p:nvSpPr>
          <p:spPr>
            <a:xfrm>
              <a:off x="2511720" y="4264320"/>
              <a:ext cx="24384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  <p:sp>
        <p:nvSpPr>
          <p:cNvPr id="29" name="Tětiva 28">
            <a:extLst>
              <a:ext uri="{FF2B5EF4-FFF2-40B4-BE49-F238E27FC236}">
                <a16:creationId xmlns:a16="http://schemas.microsoft.com/office/drawing/2014/main" id="{02BC3B8D-7811-4623-A537-E1C4163862B8}"/>
              </a:ext>
            </a:extLst>
          </p:cNvPr>
          <p:cNvSpPr/>
          <p:nvPr/>
        </p:nvSpPr>
        <p:spPr>
          <a:xfrm rot="1324782">
            <a:off x="9785377" y="1649760"/>
            <a:ext cx="405532" cy="387667"/>
          </a:xfrm>
          <a:prstGeom prst="chor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075EAF08-EB79-4A7F-B2A4-E2700C7F9112}"/>
              </a:ext>
            </a:extLst>
          </p:cNvPr>
          <p:cNvSpPr txBox="1"/>
          <p:nvPr/>
        </p:nvSpPr>
        <p:spPr>
          <a:xfrm>
            <a:off x="10248900" y="1658927"/>
            <a:ext cx="847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učitel</a:t>
            </a: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38260E63-D283-4EA0-877A-1FC22048F70F}"/>
              </a:ext>
            </a:extLst>
          </p:cNvPr>
          <p:cNvSpPr/>
          <p:nvPr/>
        </p:nvSpPr>
        <p:spPr>
          <a:xfrm rot="5400000">
            <a:off x="9509251" y="2808733"/>
            <a:ext cx="942446" cy="1818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F4260F3B-08BF-4381-B31E-F8912AD41D93}"/>
              </a:ext>
            </a:extLst>
          </p:cNvPr>
          <p:cNvSpPr txBox="1"/>
          <p:nvPr/>
        </p:nvSpPr>
        <p:spPr>
          <a:xfrm>
            <a:off x="10250465" y="2603398"/>
            <a:ext cx="93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lavička</a:t>
            </a:r>
          </a:p>
        </p:txBody>
      </p:sp>
      <p:sp>
        <p:nvSpPr>
          <p:cNvPr id="33" name="Ovál 32">
            <a:extLst>
              <a:ext uri="{FF2B5EF4-FFF2-40B4-BE49-F238E27FC236}">
                <a16:creationId xmlns:a16="http://schemas.microsoft.com/office/drawing/2014/main" id="{7864D8A7-597C-4C77-B03F-3AB792E8B5F8}"/>
              </a:ext>
            </a:extLst>
          </p:cNvPr>
          <p:cNvSpPr/>
          <p:nvPr/>
        </p:nvSpPr>
        <p:spPr>
          <a:xfrm>
            <a:off x="9897222" y="3797518"/>
            <a:ext cx="181842" cy="180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8E6A447E-CA12-4C2D-98EC-15FE05BD5CCF}"/>
              </a:ext>
            </a:extLst>
          </p:cNvPr>
          <p:cNvSpPr txBox="1"/>
          <p:nvPr/>
        </p:nvSpPr>
        <p:spPr>
          <a:xfrm>
            <a:off x="10440140" y="3643290"/>
            <a:ext cx="93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žák</a:t>
            </a:r>
          </a:p>
        </p:txBody>
      </p:sp>
      <p:sp>
        <p:nvSpPr>
          <p:cNvPr id="35" name="Nadpis 1">
            <a:extLst>
              <a:ext uri="{FF2B5EF4-FFF2-40B4-BE49-F238E27FC236}">
                <a16:creationId xmlns:a16="http://schemas.microsoft.com/office/drawing/2014/main" id="{3303A81B-6FA0-41F6-985D-EC63497F43A5}"/>
              </a:ext>
            </a:extLst>
          </p:cNvPr>
          <p:cNvSpPr txBox="1">
            <a:spLocks/>
          </p:cNvSpPr>
          <p:nvPr/>
        </p:nvSpPr>
        <p:spPr>
          <a:xfrm>
            <a:off x="424817" y="482321"/>
            <a:ext cx="2430145" cy="1210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/>
              <a:t>Hvězda</a:t>
            </a:r>
            <a:br>
              <a:rPr lang="cs-CZ" b="1" dirty="0"/>
            </a:br>
            <a:endParaRPr lang="cs-CZ" sz="3100" dirty="0"/>
          </a:p>
        </p:txBody>
      </p:sp>
    </p:spTree>
    <p:extLst>
      <p:ext uri="{BB962C8B-B14F-4D97-AF65-F5344CB8AC3E}">
        <p14:creationId xmlns:p14="http://schemas.microsoft.com/office/powerpoint/2010/main" val="2650294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FC8D11-C0B3-4028-84C9-512911BA6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Hvězda</a:t>
            </a:r>
          </a:p>
        </p:txBody>
      </p:sp>
      <p:sp>
        <p:nvSpPr>
          <p:cNvPr id="29" name="Tětiva 28">
            <a:extLst>
              <a:ext uri="{FF2B5EF4-FFF2-40B4-BE49-F238E27FC236}">
                <a16:creationId xmlns:a16="http://schemas.microsoft.com/office/drawing/2014/main" id="{8D55157F-361F-44C2-917E-BD8E17BABA17}"/>
              </a:ext>
            </a:extLst>
          </p:cNvPr>
          <p:cNvSpPr/>
          <p:nvPr/>
        </p:nvSpPr>
        <p:spPr>
          <a:xfrm rot="1324782">
            <a:off x="5761079" y="3069976"/>
            <a:ext cx="669843" cy="718047"/>
          </a:xfrm>
          <a:prstGeom prst="chor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5DBBD1DA-46BA-4240-8180-B091B8B5C7AC}"/>
              </a:ext>
            </a:extLst>
          </p:cNvPr>
          <p:cNvSpPr/>
          <p:nvPr/>
        </p:nvSpPr>
        <p:spPr>
          <a:xfrm>
            <a:off x="3991708" y="3364229"/>
            <a:ext cx="1491468" cy="32903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CEACFAD6-94AB-47C4-8460-429B7C720625}"/>
              </a:ext>
            </a:extLst>
          </p:cNvPr>
          <p:cNvSpPr/>
          <p:nvPr/>
        </p:nvSpPr>
        <p:spPr>
          <a:xfrm rot="5400000">
            <a:off x="5365855" y="2013950"/>
            <a:ext cx="1325563" cy="3938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B5618E6E-7826-4072-9B04-93C76476671C}"/>
              </a:ext>
            </a:extLst>
          </p:cNvPr>
          <p:cNvSpPr/>
          <p:nvPr/>
        </p:nvSpPr>
        <p:spPr>
          <a:xfrm>
            <a:off x="6708823" y="3364230"/>
            <a:ext cx="1432853" cy="329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803F00D6-494D-44F6-86F0-0907BEE934FC}"/>
              </a:ext>
            </a:extLst>
          </p:cNvPr>
          <p:cNvSpPr/>
          <p:nvPr/>
        </p:nvSpPr>
        <p:spPr>
          <a:xfrm rot="5400000">
            <a:off x="5259287" y="4629028"/>
            <a:ext cx="1500158" cy="35526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096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FC8D11-C0B3-4028-84C9-512911BA6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Hvězda</a:t>
            </a:r>
          </a:p>
        </p:txBody>
      </p:sp>
      <p:sp>
        <p:nvSpPr>
          <p:cNvPr id="29" name="Tětiva 28">
            <a:extLst>
              <a:ext uri="{FF2B5EF4-FFF2-40B4-BE49-F238E27FC236}">
                <a16:creationId xmlns:a16="http://schemas.microsoft.com/office/drawing/2014/main" id="{8D55157F-361F-44C2-917E-BD8E17BABA17}"/>
              </a:ext>
            </a:extLst>
          </p:cNvPr>
          <p:cNvSpPr/>
          <p:nvPr/>
        </p:nvSpPr>
        <p:spPr>
          <a:xfrm rot="9425502">
            <a:off x="5693714" y="3169723"/>
            <a:ext cx="669843" cy="718047"/>
          </a:xfrm>
          <a:prstGeom prst="chor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5DBBD1DA-46BA-4240-8180-B091B8B5C7AC}"/>
              </a:ext>
            </a:extLst>
          </p:cNvPr>
          <p:cNvSpPr/>
          <p:nvPr/>
        </p:nvSpPr>
        <p:spPr>
          <a:xfrm rot="7947212">
            <a:off x="6355910" y="2241880"/>
            <a:ext cx="1491468" cy="32903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CEACFAD6-94AB-47C4-8460-429B7C720625}"/>
              </a:ext>
            </a:extLst>
          </p:cNvPr>
          <p:cNvSpPr/>
          <p:nvPr/>
        </p:nvSpPr>
        <p:spPr>
          <a:xfrm rot="13406675">
            <a:off x="6496137" y="4192191"/>
            <a:ext cx="1325563" cy="3938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B5618E6E-7826-4072-9B04-93C76476671C}"/>
              </a:ext>
            </a:extLst>
          </p:cNvPr>
          <p:cNvSpPr/>
          <p:nvPr/>
        </p:nvSpPr>
        <p:spPr>
          <a:xfrm rot="8053797">
            <a:off x="4320730" y="4323020"/>
            <a:ext cx="1432853" cy="329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803F00D6-494D-44F6-86F0-0907BEE934FC}"/>
              </a:ext>
            </a:extLst>
          </p:cNvPr>
          <p:cNvSpPr/>
          <p:nvPr/>
        </p:nvSpPr>
        <p:spPr>
          <a:xfrm rot="13551086">
            <a:off x="4181571" y="2304813"/>
            <a:ext cx="1500158" cy="35526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21989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FC8D11-C0B3-4028-84C9-512911BA6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Hvězda</a:t>
            </a:r>
          </a:p>
        </p:txBody>
      </p:sp>
      <p:sp>
        <p:nvSpPr>
          <p:cNvPr id="29" name="Tětiva 28">
            <a:extLst>
              <a:ext uri="{FF2B5EF4-FFF2-40B4-BE49-F238E27FC236}">
                <a16:creationId xmlns:a16="http://schemas.microsoft.com/office/drawing/2014/main" id="{8D55157F-361F-44C2-917E-BD8E17BABA17}"/>
              </a:ext>
            </a:extLst>
          </p:cNvPr>
          <p:cNvSpPr/>
          <p:nvPr/>
        </p:nvSpPr>
        <p:spPr>
          <a:xfrm rot="17552651">
            <a:off x="2982368" y="3922233"/>
            <a:ext cx="669843" cy="718047"/>
          </a:xfrm>
          <a:prstGeom prst="chor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5DBBD1DA-46BA-4240-8180-B091B8B5C7AC}"/>
              </a:ext>
            </a:extLst>
          </p:cNvPr>
          <p:cNvSpPr/>
          <p:nvPr/>
        </p:nvSpPr>
        <p:spPr>
          <a:xfrm rot="16200000">
            <a:off x="2571554" y="5582622"/>
            <a:ext cx="1491468" cy="32903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CEACFAD6-94AB-47C4-8460-429B7C720625}"/>
              </a:ext>
            </a:extLst>
          </p:cNvPr>
          <p:cNvSpPr/>
          <p:nvPr/>
        </p:nvSpPr>
        <p:spPr>
          <a:xfrm>
            <a:off x="1167289" y="4084352"/>
            <a:ext cx="1325563" cy="3938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B5618E6E-7826-4072-9B04-93C76476671C}"/>
              </a:ext>
            </a:extLst>
          </p:cNvPr>
          <p:cNvSpPr/>
          <p:nvPr/>
        </p:nvSpPr>
        <p:spPr>
          <a:xfrm rot="16200000">
            <a:off x="2600863" y="2859201"/>
            <a:ext cx="1432853" cy="329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803F00D6-494D-44F6-86F0-0907BEE934FC}"/>
              </a:ext>
            </a:extLst>
          </p:cNvPr>
          <p:cNvSpPr/>
          <p:nvPr/>
        </p:nvSpPr>
        <p:spPr>
          <a:xfrm rot="10800000">
            <a:off x="4141727" y="4122892"/>
            <a:ext cx="1500158" cy="35526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1987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FC8D11-C0B3-4028-84C9-512911BA6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Hvězda</a:t>
            </a:r>
          </a:p>
        </p:txBody>
      </p:sp>
      <p:sp>
        <p:nvSpPr>
          <p:cNvPr id="29" name="Tětiva 28">
            <a:extLst>
              <a:ext uri="{FF2B5EF4-FFF2-40B4-BE49-F238E27FC236}">
                <a16:creationId xmlns:a16="http://schemas.microsoft.com/office/drawing/2014/main" id="{8D55157F-361F-44C2-917E-BD8E17BABA17}"/>
              </a:ext>
            </a:extLst>
          </p:cNvPr>
          <p:cNvSpPr/>
          <p:nvPr/>
        </p:nvSpPr>
        <p:spPr>
          <a:xfrm rot="1324782">
            <a:off x="5761079" y="3069976"/>
            <a:ext cx="669843" cy="718047"/>
          </a:xfrm>
          <a:prstGeom prst="chor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5DBBD1DA-46BA-4240-8180-B091B8B5C7AC}"/>
              </a:ext>
            </a:extLst>
          </p:cNvPr>
          <p:cNvSpPr/>
          <p:nvPr/>
        </p:nvSpPr>
        <p:spPr>
          <a:xfrm>
            <a:off x="3991708" y="3364229"/>
            <a:ext cx="1491468" cy="32903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CEACFAD6-94AB-47C4-8460-429B7C720625}"/>
              </a:ext>
            </a:extLst>
          </p:cNvPr>
          <p:cNvSpPr/>
          <p:nvPr/>
        </p:nvSpPr>
        <p:spPr>
          <a:xfrm rot="5400000">
            <a:off x="5365855" y="2013950"/>
            <a:ext cx="1325563" cy="3938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B5618E6E-7826-4072-9B04-93C76476671C}"/>
              </a:ext>
            </a:extLst>
          </p:cNvPr>
          <p:cNvSpPr/>
          <p:nvPr/>
        </p:nvSpPr>
        <p:spPr>
          <a:xfrm>
            <a:off x="6708823" y="3364230"/>
            <a:ext cx="1432853" cy="329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803F00D6-494D-44F6-86F0-0907BEE934FC}"/>
              </a:ext>
            </a:extLst>
          </p:cNvPr>
          <p:cNvSpPr/>
          <p:nvPr/>
        </p:nvSpPr>
        <p:spPr>
          <a:xfrm rot="5400000">
            <a:off x="5259287" y="4629028"/>
            <a:ext cx="1500158" cy="35526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8554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E12AB9-00B4-432E-BAB3-35B677E62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Průpravná 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727BC0-194D-472D-8BDA-F73D5D00B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Soubor dílčích pohybových aktivit vedoucích k postupnému osvojování pohybů a poloh – po zvládnutí využijeme při nácviku složitějších pohybových komplexů</a:t>
            </a:r>
          </a:p>
          <a:p>
            <a:r>
              <a:rPr lang="cs-CZ" dirty="0"/>
              <a:t>Rozvíjíme sílu, obratnost, rychlost, vytrvalost</a:t>
            </a:r>
          </a:p>
          <a:p>
            <a:r>
              <a:rPr lang="cs-CZ" dirty="0"/>
              <a:t>Průpravná cvičení pro akrobacii, šplh a hrazdu, pro přeskok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776362B-D29B-4347-917F-15F120089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4" y="4207051"/>
            <a:ext cx="4164012" cy="237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16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665727-12EF-4D5F-86FC-18D74DB72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 příští hodiny: Akrobacie a kladina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11B726-E7B7-422F-A09F-13A91C3DF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50426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Připravte si:</a:t>
            </a:r>
          </a:p>
          <a:p>
            <a:r>
              <a:rPr lang="cs-CZ" dirty="0"/>
              <a:t>Sportovní oblečení </a:t>
            </a:r>
          </a:p>
          <a:p>
            <a:r>
              <a:rPr lang="cs-CZ" dirty="0"/>
              <a:t>Prostor kolem sebe (karimatku)</a:t>
            </a:r>
          </a:p>
          <a:p>
            <a:r>
              <a:rPr lang="cs-CZ" dirty="0"/>
              <a:t>Větší plyšák nebo mladší sourozenec ve věku mladšího školního věku</a:t>
            </a:r>
          </a:p>
          <a:p>
            <a:r>
              <a:rPr lang="cs-CZ" dirty="0"/>
              <a:t>Čáru na zemi (namalovat, svár na linu, stuha, položené švihadlo…), abyste po ní mohli chodit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Buďte kreativní</a:t>
            </a:r>
          </a:p>
        </p:txBody>
      </p:sp>
      <p:pic>
        <p:nvPicPr>
          <p:cNvPr id="4100" name="Picture 4" descr="Velký plyšový medvěd 100 cm - XXL plyšák krémová">
            <a:extLst>
              <a:ext uri="{FF2B5EF4-FFF2-40B4-BE49-F238E27FC236}">
                <a16:creationId xmlns:a16="http://schemas.microsoft.com/office/drawing/2014/main" id="{49CD1E12-EA58-40E5-B483-B4A19E31F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472" y="3357564"/>
            <a:ext cx="2819399" cy="28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6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253</Words>
  <Application>Microsoft Office PowerPoint</Application>
  <PresentationFormat>Širokoúhlá obrazovka</PresentationFormat>
  <Paragraphs>34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Motiv Office</vt:lpstr>
      <vt:lpstr>Příprava nářadí Průpravná cvičení</vt:lpstr>
      <vt:lpstr>Příprava nářadí</vt:lpstr>
      <vt:lpstr>hra pro nácvik přenášení laviček nebo žíněnek  úkol: zachovat vždy stejné prostorové postavení vůči učiteli</vt:lpstr>
      <vt:lpstr>Hvězda</vt:lpstr>
      <vt:lpstr>Hvězda</vt:lpstr>
      <vt:lpstr>Hvězda</vt:lpstr>
      <vt:lpstr>Hvězda</vt:lpstr>
      <vt:lpstr>Průpravná cvičení</vt:lpstr>
      <vt:lpstr>Téma příští hodiny: Akrobacie a kladina</vt:lpstr>
      <vt:lpstr>Elektronická publikace  Gymnastika dětí hravě i metodicky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Hana Šeráková</dc:creator>
  <cp:lastModifiedBy>Hana Šeráková</cp:lastModifiedBy>
  <cp:revision>11</cp:revision>
  <dcterms:created xsi:type="dcterms:W3CDTF">2021-03-04T07:46:23Z</dcterms:created>
  <dcterms:modified xsi:type="dcterms:W3CDTF">2021-03-04T14:04:30Z</dcterms:modified>
</cp:coreProperties>
</file>