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57"/>
  </p:notesMasterIdLst>
  <p:sldIdLst>
    <p:sldId id="256" r:id="rId2"/>
    <p:sldId id="469" r:id="rId3"/>
    <p:sldId id="470" r:id="rId4"/>
    <p:sldId id="473" r:id="rId5"/>
    <p:sldId id="475" r:id="rId6"/>
    <p:sldId id="476" r:id="rId7"/>
    <p:sldId id="477" r:id="rId8"/>
    <p:sldId id="472" r:id="rId9"/>
    <p:sldId id="478" r:id="rId10"/>
    <p:sldId id="471" r:id="rId11"/>
    <p:sldId id="466" r:id="rId12"/>
    <p:sldId id="458" r:id="rId13"/>
    <p:sldId id="312" r:id="rId14"/>
    <p:sldId id="298" r:id="rId15"/>
    <p:sldId id="328" r:id="rId16"/>
    <p:sldId id="459" r:id="rId17"/>
    <p:sldId id="460" r:id="rId18"/>
    <p:sldId id="313" r:id="rId19"/>
    <p:sldId id="461" r:id="rId20"/>
    <p:sldId id="462" r:id="rId21"/>
    <p:sldId id="297" r:id="rId22"/>
    <p:sldId id="464" r:id="rId23"/>
    <p:sldId id="334" r:id="rId24"/>
    <p:sldId id="326" r:id="rId25"/>
    <p:sldId id="327" r:id="rId26"/>
    <p:sldId id="325" r:id="rId27"/>
    <p:sldId id="332" r:id="rId28"/>
    <p:sldId id="329" r:id="rId29"/>
    <p:sldId id="330" r:id="rId30"/>
    <p:sldId id="333" r:id="rId31"/>
    <p:sldId id="463" r:id="rId32"/>
    <p:sldId id="474" r:id="rId33"/>
    <p:sldId id="465" r:id="rId34"/>
    <p:sldId id="272" r:id="rId35"/>
    <p:sldId id="273" r:id="rId36"/>
    <p:sldId id="271" r:id="rId37"/>
    <p:sldId id="270" r:id="rId38"/>
    <p:sldId id="274" r:id="rId39"/>
    <p:sldId id="269" r:id="rId40"/>
    <p:sldId id="275" r:id="rId41"/>
    <p:sldId id="276" r:id="rId42"/>
    <p:sldId id="264" r:id="rId43"/>
    <p:sldId id="278" r:id="rId44"/>
    <p:sldId id="277" r:id="rId45"/>
    <p:sldId id="262" r:id="rId46"/>
    <p:sldId id="263" r:id="rId47"/>
    <p:sldId id="267" r:id="rId48"/>
    <p:sldId id="279" r:id="rId49"/>
    <p:sldId id="258" r:id="rId50"/>
    <p:sldId id="280" r:id="rId51"/>
    <p:sldId id="259" r:id="rId52"/>
    <p:sldId id="468" r:id="rId53"/>
    <p:sldId id="260" r:id="rId54"/>
    <p:sldId id="467" r:id="rId55"/>
    <p:sldId id="261"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Krása" initials="JK" lastIdx="1" clrIdx="0">
    <p:extLst>
      <p:ext uri="{19B8F6BF-5375-455C-9EA6-DF929625EA0E}">
        <p15:presenceInfo xmlns:p15="http://schemas.microsoft.com/office/powerpoint/2012/main" userId="b5247b94d1457f3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67F745-FCBD-405B-8087-DB6451E8CC7A}" type="datetimeFigureOut">
              <a:rPr lang="cs-CZ" smtClean="0"/>
              <a:t>14.05.2021</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61BFF5-869B-49EF-9663-EF23BF9739BA}" type="slidenum">
              <a:rPr lang="cs-CZ" smtClean="0"/>
              <a:t>‹#›</a:t>
            </a:fld>
            <a:endParaRPr lang="cs-CZ"/>
          </a:p>
        </p:txBody>
      </p:sp>
    </p:spTree>
    <p:extLst>
      <p:ext uri="{BB962C8B-B14F-4D97-AF65-F5344CB8AC3E}">
        <p14:creationId xmlns:p14="http://schemas.microsoft.com/office/powerpoint/2010/main" val="1007065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i="0" u="none" strike="noStrike" kern="1200" baseline="0" dirty="0" err="1">
                <a:solidFill>
                  <a:schemeClr val="tx1"/>
                </a:solidFill>
                <a:latin typeface="+mn-lt"/>
                <a:ea typeface="+mn-ea"/>
                <a:cs typeface="+mn-cs"/>
              </a:rPr>
              <a:t>Arabs</a:t>
            </a:r>
            <a:endParaRPr lang="cs-CZ" sz="1200" b="1"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Walking</a:t>
            </a:r>
            <a:r>
              <a:rPr lang="cs-CZ"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distance,</a:t>
            </a:r>
            <a:r>
              <a:rPr lang="cs-CZ"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for example, was sometimes measured by the event of cigarette</a:t>
            </a:r>
            <a:r>
              <a:rPr lang="cs-CZ"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smoking,</a:t>
            </a:r>
            <a:r>
              <a:rPr lang="cs-CZ"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and Islamic law sets the imprisonment time of robbers not by</a:t>
            </a:r>
            <a:r>
              <a:rPr lang="cs-CZ"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units of time, but by the time it takes for the robber to repent his crime</a:t>
            </a:r>
            <a:r>
              <a:rPr lang="cs-CZ"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Hanif</a:t>
            </a:r>
            <a:r>
              <a:rPr lang="en-US" sz="1200" b="0" i="0" u="none" strike="noStrike" kern="1200" baseline="0" dirty="0">
                <a:solidFill>
                  <a:schemeClr val="tx1"/>
                </a:solidFill>
                <a:latin typeface="+mn-lt"/>
                <a:ea typeface="+mn-ea"/>
                <a:cs typeface="+mn-cs"/>
              </a:rPr>
              <a:t> 1999). Thus, time in Arabic-speaking Islamic culture has historically</a:t>
            </a:r>
            <a:r>
              <a:rPr lang="cs-CZ"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been measured by the pattern of the task, not by the recorded day, hour, or</a:t>
            </a:r>
            <a:r>
              <a:rPr lang="cs-CZ"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minute (Goldman and </a:t>
            </a:r>
            <a:r>
              <a:rPr lang="en-US" sz="1200" b="0" i="0" u="none" strike="noStrike" kern="1200" baseline="0" dirty="0" err="1">
                <a:solidFill>
                  <a:schemeClr val="tx1"/>
                </a:solidFill>
                <a:latin typeface="+mn-lt"/>
                <a:ea typeface="+mn-ea"/>
                <a:cs typeface="+mn-cs"/>
              </a:rPr>
              <a:t>Rojot</a:t>
            </a:r>
            <a:r>
              <a:rPr lang="en-US" sz="1200" b="0" i="0" u="none" strike="noStrike" kern="1200" baseline="0" dirty="0">
                <a:solidFill>
                  <a:schemeClr val="tx1"/>
                </a:solidFill>
                <a:latin typeface="+mn-lt"/>
                <a:ea typeface="+mn-ea"/>
                <a:cs typeface="+mn-cs"/>
              </a:rPr>
              <a:t> 2003). There is consequently little emphasis on</a:t>
            </a:r>
            <a:r>
              <a:rPr lang="cs-CZ"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haste, which makes for a distinct separation between time and money</a:t>
            </a:r>
            <a:r>
              <a:rPr lang="cs-CZ"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(Levine 1997). </a:t>
            </a:r>
            <a:endParaRPr lang="cs-CZ" sz="1200" b="0" i="0" u="none" strike="noStrike" kern="1200" baseline="0" dirty="0">
              <a:solidFill>
                <a:schemeClr val="tx1"/>
              </a:solidFill>
              <a:latin typeface="+mn-lt"/>
              <a:ea typeface="+mn-ea"/>
              <a:cs typeface="+mn-cs"/>
            </a:endParaRPr>
          </a:p>
          <a:p>
            <a:endParaRPr lang="cs-CZ"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Burundi</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Central Africa, people are guided by the seasonal changes since they are </a:t>
            </a:r>
            <a:r>
              <a:rPr lang="en-US" sz="1200" b="0" i="0" kern="1200" dirty="0" err="1">
                <a:solidFill>
                  <a:schemeClr val="tx1"/>
                </a:solidFill>
                <a:effectLst/>
                <a:latin typeface="+mn-lt"/>
                <a:ea typeface="+mn-ea"/>
                <a:cs typeface="+mn-cs"/>
              </a:rPr>
              <a:t>anagricultural</a:t>
            </a:r>
            <a:r>
              <a:rPr lang="en-US" sz="1200" b="0" i="0" kern="1200" dirty="0">
                <a:solidFill>
                  <a:schemeClr val="tx1"/>
                </a:solidFill>
                <a:effectLst/>
                <a:latin typeface="+mn-lt"/>
                <a:ea typeface="+mn-ea"/>
                <a:cs typeface="+mn-cs"/>
              </a:rPr>
              <a:t> society. The obsession with the clock time did not yet catch up to them, nor will it do in the near future. Appointments people make are regulated by natural cycles and once again</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not by a mechanical clock. How people relate to time is based on activities of the cows, since</a:t>
            </a:r>
            <a:r>
              <a:rPr lang="cs-CZ"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they are the most common animals and the easiest to relate to. When someone wants to make a</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late afternoon appointment, they say “I’ll see you when the cows go out.”</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Being precise is seen as too much of a hassle and is not looked favorably upon. An hour earlier or later does not really matter, since of someone said they will be at a place in the midday,</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they will be there. Even though making appointments at night gets difficult, they do not see a</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need for quantities of time. They refer to a very dark night as the “Who are you?” night, since it</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is so dark they cannot see each other’s face. To make an appointment at night, they define on</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how dark or light it will be at that time.</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This society has no need for the precision of a clock. They are driven by forces of nature</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and rely on their biological clock. There is no need to hurry, for what is there now will still be</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there a few minutes later.</a:t>
            </a:r>
          </a:p>
          <a:p>
            <a:endParaRPr lang="cs-CZ"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a:t>
            </a:r>
            <a:r>
              <a:rPr lang="en-US" sz="1200" b="1" i="0" kern="1200" dirty="0" err="1">
                <a:solidFill>
                  <a:schemeClr val="tx1"/>
                </a:solidFill>
                <a:effectLst/>
                <a:latin typeface="+mn-lt"/>
                <a:ea typeface="+mn-ea"/>
                <a:cs typeface="+mn-cs"/>
              </a:rPr>
              <a:t>Piraha</a:t>
            </a:r>
            <a:r>
              <a:rPr lang="en-US" sz="1200" b="1" i="0" kern="1200" dirty="0">
                <a:solidFill>
                  <a:schemeClr val="tx1"/>
                </a:solidFill>
                <a:effectLst/>
                <a:latin typeface="+mn-lt"/>
                <a:ea typeface="+mn-ea"/>
                <a:cs typeface="+mn-cs"/>
              </a:rPr>
              <a:t> Tribe</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a:t>
            </a:r>
            <a:r>
              <a:rPr lang="en-US" sz="1200" b="0" i="0" kern="1200" dirty="0" err="1">
                <a:solidFill>
                  <a:schemeClr val="tx1"/>
                </a:solidFill>
                <a:effectLst/>
                <a:latin typeface="+mn-lt"/>
                <a:ea typeface="+mn-ea"/>
                <a:cs typeface="+mn-cs"/>
              </a:rPr>
              <a:t>Piraha</a:t>
            </a:r>
            <a:r>
              <a:rPr lang="en-US" sz="1200" b="0" i="0" kern="1200" dirty="0">
                <a:solidFill>
                  <a:schemeClr val="tx1"/>
                </a:solidFill>
                <a:effectLst/>
                <a:latin typeface="+mn-lt"/>
                <a:ea typeface="+mn-ea"/>
                <a:cs typeface="+mn-cs"/>
              </a:rPr>
              <a:t> Tribe which is located in the Amazon rainforest is the only culture in the</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world that does not have a creation myth. They have no numbers or a written language for that</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matter wither. They do not have past tense. Everything exists in the present. If it is not here right</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now, then it does not exist.</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 language of the </a:t>
            </a:r>
            <a:r>
              <a:rPr lang="en-US" sz="1200" b="0" i="0" kern="1200" dirty="0" err="1">
                <a:solidFill>
                  <a:schemeClr val="tx1"/>
                </a:solidFill>
                <a:effectLst/>
                <a:latin typeface="+mn-lt"/>
                <a:ea typeface="+mn-ea"/>
                <a:cs typeface="+mn-cs"/>
              </a:rPr>
              <a:t>Piraha</a:t>
            </a:r>
            <a:r>
              <a:rPr lang="en-US" sz="1200" b="0" i="0" kern="1200" dirty="0">
                <a:solidFill>
                  <a:schemeClr val="tx1"/>
                </a:solidFill>
                <a:effectLst/>
                <a:latin typeface="+mn-lt"/>
                <a:ea typeface="+mn-ea"/>
                <a:cs typeface="+mn-cs"/>
              </a:rPr>
              <a:t> tribe is very limited, consisting of humming and whistling.</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They do not write and do not memorize things. These people don’t tell stories of their ancestors</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and very few can remember their grandparents’ names. Since they have no way of talking about</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 past, it ceases to exist. This, they have no stories of where they came from or how the world</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was created. All they say is “The world is made.”</a:t>
            </a:r>
            <a:r>
              <a:rPr lang="cs-CZ"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Time is a quantity beyond their grasp. They rely purely on nature and their instincts, with</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which they are greatly intact. There are no numbers to give time value to. The only word they</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have for a quantity is</a:t>
            </a:r>
            <a:r>
              <a:rPr lang="cs-CZ" sz="1200" b="0" i="0" kern="1200" baseline="0" dirty="0">
                <a:solidFill>
                  <a:schemeClr val="tx1"/>
                </a:solidFill>
                <a:effectLst/>
                <a:latin typeface="+mn-lt"/>
                <a:ea typeface="+mn-ea"/>
                <a:cs typeface="+mn-cs"/>
              </a:rPr>
              <a:t> </a:t>
            </a:r>
            <a:r>
              <a:rPr lang="en-US" sz="1200" b="0" i="1" kern="1200" dirty="0">
                <a:solidFill>
                  <a:schemeClr val="tx1"/>
                </a:solidFill>
                <a:effectLst/>
                <a:latin typeface="+mn-lt"/>
                <a:ea typeface="+mn-ea"/>
                <a:cs typeface="+mn-cs"/>
              </a:rPr>
              <a:t>hoi,</a:t>
            </a:r>
            <a:r>
              <a:rPr lang="cs-CZ"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or small, little in amount, close to one. They don’t see a need to define</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time, and have been able to survive for centuries without this notion.</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 </a:t>
            </a:r>
            <a:r>
              <a:rPr lang="en-US" sz="1200" b="0" i="0" kern="1200" dirty="0" err="1">
                <a:solidFill>
                  <a:schemeClr val="tx1"/>
                </a:solidFill>
                <a:effectLst/>
                <a:latin typeface="+mn-lt"/>
                <a:ea typeface="+mn-ea"/>
                <a:cs typeface="+mn-cs"/>
              </a:rPr>
              <a:t>Piraha</a:t>
            </a:r>
            <a:r>
              <a:rPr lang="en-US" sz="1200" b="0" i="0" kern="1200" dirty="0">
                <a:solidFill>
                  <a:schemeClr val="tx1"/>
                </a:solidFill>
                <a:effectLst/>
                <a:latin typeface="+mn-lt"/>
                <a:ea typeface="+mn-ea"/>
                <a:cs typeface="+mn-cs"/>
              </a:rPr>
              <a:t> refer only to the immediate personal experiences. They are not interested in</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 past nor the future. They live here and now. Everything is anchored in the present. They do</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not try to control nature nor organize forces beyond their grasp like the modern societies do.</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They are content with today’s day and live without a tomorrow in mind</a:t>
            </a:r>
            <a:r>
              <a:rPr lang="cs-CZ" sz="1200" b="0" i="0" kern="1200" dirty="0">
                <a:solidFill>
                  <a:schemeClr val="tx1"/>
                </a:solidFill>
                <a:effectLst/>
                <a:latin typeface="+mn-lt"/>
                <a:ea typeface="+mn-ea"/>
                <a:cs typeface="+mn-cs"/>
              </a:rPr>
              <a:t>.</a:t>
            </a:r>
            <a:endParaRPr lang="en-US" sz="1200" b="0" i="0" kern="1200" dirty="0">
              <a:solidFill>
                <a:schemeClr val="tx1"/>
              </a:solidFill>
              <a:effectLst/>
              <a:latin typeface="+mn-lt"/>
              <a:ea typeface="+mn-ea"/>
              <a:cs typeface="+mn-cs"/>
            </a:endParaRPr>
          </a:p>
          <a:p>
            <a:endParaRPr lang="en-US" dirty="0"/>
          </a:p>
        </p:txBody>
      </p:sp>
      <p:sp>
        <p:nvSpPr>
          <p:cNvPr id="4" name="Zástupný symbol pro číslo snímku 3"/>
          <p:cNvSpPr>
            <a:spLocks noGrp="1"/>
          </p:cNvSpPr>
          <p:nvPr>
            <p:ph type="sldNum" sz="quarter" idx="10"/>
          </p:nvPr>
        </p:nvSpPr>
        <p:spPr/>
        <p:txBody>
          <a:bodyPr/>
          <a:lstStyle/>
          <a:p>
            <a:fld id="{CF363E8D-ACF7-45EF-9D37-7AB2E0BF503E}" type="slidenum">
              <a:rPr lang="cs-CZ" smtClean="0"/>
              <a:t>28</a:t>
            </a:fld>
            <a:endParaRPr lang="cs-CZ"/>
          </a:p>
        </p:txBody>
      </p:sp>
    </p:spTree>
    <p:extLst>
      <p:ext uri="{BB962C8B-B14F-4D97-AF65-F5344CB8AC3E}">
        <p14:creationId xmlns:p14="http://schemas.microsoft.com/office/powerpoint/2010/main" val="3543468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cs-CZ"/>
              <a:t>Kliknutím lze upravit styl.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874680A8-5D00-482F-AE11-80BBC0254A6B}" type="datetimeFigureOut">
              <a:rPr lang="cs-CZ" smtClean="0"/>
              <a:t>14.05.2021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2869339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4680A8-5D00-482F-AE11-80BBC0254A6B}" type="datetimeFigureOut">
              <a:rPr lang="cs-CZ" smtClean="0"/>
              <a:t>14.05.2021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2793909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4680A8-5D00-482F-AE11-80BBC0254A6B}" type="datetimeFigureOut">
              <a:rPr lang="cs-CZ" smtClean="0"/>
              <a:t>14.05.2021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3945892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4680A8-5D00-482F-AE11-80BBC0254A6B}" type="datetimeFigureOut">
              <a:rPr lang="cs-CZ" smtClean="0"/>
              <a:t>14.05.2021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2090028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cs-CZ"/>
              <a:t>Kliknutím lze upravit styl.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74680A8-5D00-482F-AE11-80BBC0254A6B}" type="datetimeFigureOut">
              <a:rPr lang="cs-CZ" smtClean="0"/>
              <a:t>14.05.2021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3761292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874680A8-5D00-482F-AE11-80BBC0254A6B}" type="datetimeFigureOut">
              <a:rPr lang="cs-CZ" smtClean="0"/>
              <a:t>14.05.2021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3101351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cs-CZ"/>
              <a:t>Kliknutím lze upravit styl.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29842" y="2505075"/>
            <a:ext cx="3868340"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4629150" y="2505075"/>
            <a:ext cx="3887391"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74680A8-5D00-482F-AE11-80BBC0254A6B}" type="datetimeFigureOut">
              <a:rPr lang="cs-CZ" smtClean="0"/>
              <a:t>14.05.2021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3161839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874680A8-5D00-482F-AE11-80BBC0254A6B}" type="datetimeFigureOut">
              <a:rPr lang="cs-CZ" smtClean="0"/>
              <a:t>14.05.2021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1259791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4680A8-5D00-482F-AE11-80BBC0254A6B}" type="datetimeFigureOut">
              <a:rPr lang="cs-CZ" smtClean="0"/>
              <a:t>14.05.2021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1013904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a:t>Kliknutím lze upravit styl.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874680A8-5D00-482F-AE11-80BBC0254A6B}" type="datetimeFigureOut">
              <a:rPr lang="cs-CZ" smtClean="0"/>
              <a:t>14.05.2021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600266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874680A8-5D00-482F-AE11-80BBC0254A6B}" type="datetimeFigureOut">
              <a:rPr lang="cs-CZ" smtClean="0"/>
              <a:t>14.05.2021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4019635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4680A8-5D00-482F-AE11-80BBC0254A6B}" type="datetimeFigureOut">
              <a:rPr lang="cs-CZ" smtClean="0"/>
              <a:t>14.05.2021</a:t>
            </a:fld>
            <a:endParaRPr lang="cs-C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36956-EA05-46DE-99F6-F1A793A5885A}" type="slidenum">
              <a:rPr lang="cs-CZ" smtClean="0"/>
              <a:t>‹#›</a:t>
            </a:fld>
            <a:endParaRPr lang="cs-CZ"/>
          </a:p>
        </p:txBody>
      </p:sp>
    </p:spTree>
    <p:extLst>
      <p:ext uri="{BB962C8B-B14F-4D97-AF65-F5344CB8AC3E}">
        <p14:creationId xmlns:p14="http://schemas.microsoft.com/office/powerpoint/2010/main" val="772030962"/>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gMqZR3pqMj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6387AB-C5E6-40E2-933A-FAE72B93F425}"/>
              </a:ext>
            </a:extLst>
          </p:cNvPr>
          <p:cNvSpPr>
            <a:spLocks noGrp="1"/>
          </p:cNvSpPr>
          <p:nvPr>
            <p:ph type="ctrTitle"/>
          </p:nvPr>
        </p:nvSpPr>
        <p:spPr/>
        <p:txBody>
          <a:bodyPr>
            <a:normAutofit/>
          </a:bodyPr>
          <a:lstStyle/>
          <a:p>
            <a:r>
              <a:rPr lang="cs-CZ" dirty="0"/>
              <a:t>Edukační teorie a filozofie jazyka</a:t>
            </a:r>
          </a:p>
        </p:txBody>
      </p:sp>
      <p:sp>
        <p:nvSpPr>
          <p:cNvPr id="3" name="Podnadpis 2">
            <a:extLst>
              <a:ext uri="{FF2B5EF4-FFF2-40B4-BE49-F238E27FC236}">
                <a16:creationId xmlns:a16="http://schemas.microsoft.com/office/drawing/2014/main" id="{0E70C8A5-E587-4C7E-9C37-C91D3DB91EF0}"/>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886614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 Austin – pět mluvních aktů:</a:t>
            </a:r>
          </a:p>
        </p:txBody>
      </p:sp>
      <p:sp>
        <p:nvSpPr>
          <p:cNvPr id="3" name="Zástupný symbol pro obsah 2"/>
          <p:cNvSpPr>
            <a:spLocks noGrp="1"/>
          </p:cNvSpPr>
          <p:nvPr>
            <p:ph idx="1"/>
          </p:nvPr>
        </p:nvSpPr>
        <p:spPr/>
        <p:txBody>
          <a:bodyPr/>
          <a:lstStyle/>
          <a:p>
            <a:r>
              <a:rPr lang="cs-CZ" dirty="0" err="1"/>
              <a:t>Verdictives</a:t>
            </a:r>
            <a:endParaRPr lang="cs-CZ" dirty="0"/>
          </a:p>
          <a:p>
            <a:r>
              <a:rPr lang="cs-CZ" dirty="0" err="1"/>
              <a:t>Exercitives</a:t>
            </a:r>
            <a:endParaRPr lang="cs-CZ" dirty="0"/>
          </a:p>
          <a:p>
            <a:r>
              <a:rPr lang="cs-CZ" dirty="0" err="1"/>
              <a:t>Commissives</a:t>
            </a:r>
            <a:endParaRPr lang="cs-CZ" dirty="0"/>
          </a:p>
          <a:p>
            <a:r>
              <a:rPr lang="cs-CZ" dirty="0" err="1"/>
              <a:t>Behabitives</a:t>
            </a:r>
            <a:endParaRPr lang="cs-CZ" dirty="0"/>
          </a:p>
          <a:p>
            <a:r>
              <a:rPr lang="cs-CZ" dirty="0" err="1"/>
              <a:t>Expositives</a:t>
            </a:r>
            <a:endParaRPr lang="cs-CZ" dirty="0"/>
          </a:p>
          <a:p>
            <a:endParaRPr lang="cs-CZ" dirty="0"/>
          </a:p>
        </p:txBody>
      </p:sp>
    </p:spTree>
    <p:extLst>
      <p:ext uri="{BB962C8B-B14F-4D97-AF65-F5344CB8AC3E}">
        <p14:creationId xmlns:p14="http://schemas.microsoft.com/office/powerpoint/2010/main" val="3187780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457380" y="1139687"/>
            <a:ext cx="8229240" cy="1403562"/>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O lingvistickém relativismu</a:t>
            </a: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Tree>
    <p:extLst>
      <p:ext uri="{BB962C8B-B14F-4D97-AF65-F5344CB8AC3E}">
        <p14:creationId xmlns:p14="http://schemas.microsoft.com/office/powerpoint/2010/main" val="410598803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4AF6E7-33AF-44CF-9829-E2A58AE96B06}"/>
              </a:ext>
            </a:extLst>
          </p:cNvPr>
          <p:cNvSpPr>
            <a:spLocks noGrp="1"/>
          </p:cNvSpPr>
          <p:nvPr>
            <p:ph type="title"/>
          </p:nvPr>
        </p:nvSpPr>
        <p:spPr/>
        <p:txBody>
          <a:bodyPr/>
          <a:lstStyle/>
          <a:p>
            <a:r>
              <a:rPr lang="cs-CZ" dirty="0"/>
              <a:t>E. </a:t>
            </a:r>
            <a:r>
              <a:rPr lang="cs-CZ" dirty="0" err="1"/>
              <a:t>Sapir</a:t>
            </a:r>
            <a:r>
              <a:rPr lang="cs-CZ" dirty="0"/>
              <a:t> a B.L. </a:t>
            </a:r>
            <a:r>
              <a:rPr lang="cs-CZ" dirty="0" err="1"/>
              <a:t>Whorf</a:t>
            </a:r>
            <a:endParaRPr lang="cs-CZ" dirty="0"/>
          </a:p>
        </p:txBody>
      </p:sp>
      <p:sp>
        <p:nvSpPr>
          <p:cNvPr id="3" name="Zástupný obsah 2">
            <a:extLst>
              <a:ext uri="{FF2B5EF4-FFF2-40B4-BE49-F238E27FC236}">
                <a16:creationId xmlns:a16="http://schemas.microsoft.com/office/drawing/2014/main" id="{27DA3A00-0ABB-48B9-B67A-E7899FD5416B}"/>
              </a:ext>
            </a:extLst>
          </p:cNvPr>
          <p:cNvSpPr>
            <a:spLocks noGrp="1"/>
          </p:cNvSpPr>
          <p:nvPr>
            <p:ph idx="1"/>
          </p:nvPr>
        </p:nvSpPr>
        <p:spPr/>
        <p:txBody>
          <a:bodyPr>
            <a:normAutofit/>
          </a:bodyPr>
          <a:lstStyle/>
          <a:p>
            <a:pPr marL="0" indent="0">
              <a:buNone/>
            </a:pPr>
            <a:r>
              <a:rPr lang="cs-CZ" dirty="0"/>
              <a:t>Vztah mezi jazykem a myšlením:</a:t>
            </a:r>
          </a:p>
          <a:p>
            <a:r>
              <a:rPr lang="cs-CZ" dirty="0" err="1"/>
              <a:t>Sapir-Whorfova</a:t>
            </a:r>
            <a:r>
              <a:rPr lang="cs-CZ" dirty="0"/>
              <a:t> hypotéza tvrdí, že jazyk a jazykové kategorie determinují/ovlivňují naše kognitivní procesy.</a:t>
            </a:r>
          </a:p>
          <a:p>
            <a:endParaRPr lang="cs-CZ" dirty="0"/>
          </a:p>
        </p:txBody>
      </p:sp>
    </p:spTree>
    <p:extLst>
      <p:ext uri="{BB962C8B-B14F-4D97-AF65-F5344CB8AC3E}">
        <p14:creationId xmlns:p14="http://schemas.microsoft.com/office/powerpoint/2010/main" val="666227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cs-CZ"/>
          </a:p>
        </p:txBody>
      </p:sp>
      <p:pic>
        <p:nvPicPr>
          <p:cNvPr id="1026" name="Picture 2" descr="Výsledek obrázku pro whorfian hypothesi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77975" y="1027907"/>
            <a:ext cx="7837375" cy="48909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1189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116551"/>
            <a:ext cx="7886700" cy="1325563"/>
          </a:xfrm>
        </p:spPr>
        <p:txBody>
          <a:bodyPr/>
          <a:lstStyle/>
          <a:p>
            <a:r>
              <a:rPr lang="cs-CZ" dirty="0" err="1"/>
              <a:t>Berlin</a:t>
            </a:r>
            <a:r>
              <a:rPr lang="cs-CZ" dirty="0"/>
              <a:t> &amp; </a:t>
            </a:r>
            <a:r>
              <a:rPr lang="cs-CZ" dirty="0" err="1"/>
              <a:t>Kay</a:t>
            </a:r>
            <a:r>
              <a:rPr lang="cs-CZ" dirty="0"/>
              <a:t>, 1968</a:t>
            </a:r>
          </a:p>
        </p:txBody>
      </p:sp>
      <p:pic>
        <p:nvPicPr>
          <p:cNvPr id="3074" name="Picture 2" descr="Výsledek obrázku pro munsell color syste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248109"/>
            <a:ext cx="4636127" cy="3708902"/>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Výsledek obrázku pro munsell color syst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2661" y="699734"/>
            <a:ext cx="4088834" cy="4088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6230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hlinkClick r:id="rId2"/>
              </a:rPr>
              <a:t>https://www.youtube.com/watch?v=gMqZR3pqMjg</a:t>
            </a:r>
            <a:r>
              <a:rPr lang="cs-CZ" dirty="0"/>
              <a:t> </a:t>
            </a:r>
          </a:p>
        </p:txBody>
      </p:sp>
    </p:spTree>
    <p:extLst>
      <p:ext uri="{BB962C8B-B14F-4D97-AF65-F5344CB8AC3E}">
        <p14:creationId xmlns:p14="http://schemas.microsoft.com/office/powerpoint/2010/main" val="726061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Lexikalizace = kategorizace</a:t>
            </a:r>
          </a:p>
        </p:txBody>
      </p:sp>
      <p:sp>
        <p:nvSpPr>
          <p:cNvPr id="3" name="Zástupný symbol pro obsah 2"/>
          <p:cNvSpPr>
            <a:spLocks noGrp="1"/>
          </p:cNvSpPr>
          <p:nvPr>
            <p:ph idx="1"/>
          </p:nvPr>
        </p:nvSpPr>
        <p:spPr/>
        <p:txBody>
          <a:bodyPr/>
          <a:lstStyle/>
          <a:p>
            <a:endParaRPr lang="cs-CZ" dirty="0"/>
          </a:p>
        </p:txBody>
      </p:sp>
      <p:pic>
        <p:nvPicPr>
          <p:cNvPr id="4098" name="Picture 2" descr="Související obráze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529" y="1498917"/>
            <a:ext cx="8901471" cy="50047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6936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stretch>
            <a:fillRect/>
          </a:stretch>
        </p:blipFill>
        <p:spPr>
          <a:xfrm rot="5400000">
            <a:off x="1586694" y="-793797"/>
            <a:ext cx="5938848" cy="7918464"/>
          </a:xfrm>
          <a:prstGeom prst="rect">
            <a:avLst/>
          </a:prstGeom>
        </p:spPr>
      </p:pic>
      <p:sp>
        <p:nvSpPr>
          <p:cNvPr id="3" name="TextovéPole 2"/>
          <p:cNvSpPr txBox="1"/>
          <p:nvPr/>
        </p:nvSpPr>
        <p:spPr>
          <a:xfrm>
            <a:off x="628650" y="6211669"/>
            <a:ext cx="7886700" cy="369332"/>
          </a:xfrm>
          <a:prstGeom prst="rect">
            <a:avLst/>
          </a:prstGeom>
          <a:noFill/>
        </p:spPr>
        <p:txBody>
          <a:bodyPr wrap="square" rtlCol="0">
            <a:spAutoFit/>
          </a:bodyPr>
          <a:lstStyle/>
          <a:p>
            <a:r>
              <a:rPr lang="cs-CZ" dirty="0"/>
              <a:t>Převzato z knihy </a:t>
            </a:r>
            <a:r>
              <a:rPr lang="cs-CZ" dirty="0" err="1"/>
              <a:t>Imaiová</a:t>
            </a:r>
            <a:r>
              <a:rPr lang="cs-CZ" dirty="0"/>
              <a:t>, 2015.</a:t>
            </a:r>
          </a:p>
        </p:txBody>
      </p:sp>
    </p:spTree>
    <p:extLst>
      <p:ext uri="{BB962C8B-B14F-4D97-AF65-F5344CB8AC3E}">
        <p14:creationId xmlns:p14="http://schemas.microsoft.com/office/powerpoint/2010/main" val="37323426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cs-CZ"/>
          </a:p>
        </p:txBody>
      </p:sp>
      <p:pic>
        <p:nvPicPr>
          <p:cNvPr id="4" name="Picture 4" descr="Výsledek obrázku pro whorfian hypothesi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44088" y="781358"/>
            <a:ext cx="5055824" cy="5679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78237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t>Kategorizace v angličtině a čínštině: </a:t>
            </a:r>
            <a:r>
              <a:rPr lang="cs-CZ" sz="4000" b="1" dirty="0"/>
              <a:t>nádoby</a:t>
            </a:r>
          </a:p>
        </p:txBody>
      </p:sp>
      <p:pic>
        <p:nvPicPr>
          <p:cNvPr id="4" name="Zástupný symbol pro obsah 3"/>
          <p:cNvPicPr>
            <a:picLocks noGrp="1" noChangeAspect="1"/>
          </p:cNvPicPr>
          <p:nvPr>
            <p:ph idx="1"/>
          </p:nvPr>
        </p:nvPicPr>
        <p:blipFill>
          <a:blip r:embed="rId2"/>
          <a:stretch>
            <a:fillRect/>
          </a:stretch>
        </p:blipFill>
        <p:spPr>
          <a:xfrm rot="5400000">
            <a:off x="1888979" y="711057"/>
            <a:ext cx="5000043" cy="6959307"/>
          </a:xfrm>
          <a:prstGeom prst="rect">
            <a:avLst/>
          </a:prstGeom>
        </p:spPr>
      </p:pic>
      <p:sp>
        <p:nvSpPr>
          <p:cNvPr id="5" name="TextovéPole 4">
            <a:extLst>
              <a:ext uri="{FF2B5EF4-FFF2-40B4-BE49-F238E27FC236}">
                <a16:creationId xmlns:a16="http://schemas.microsoft.com/office/drawing/2014/main" id="{8036C4DF-F084-4409-8131-506CCB9A3476}"/>
              </a:ext>
            </a:extLst>
          </p:cNvPr>
          <p:cNvSpPr txBox="1"/>
          <p:nvPr/>
        </p:nvSpPr>
        <p:spPr>
          <a:xfrm>
            <a:off x="107504" y="6488668"/>
            <a:ext cx="7886700" cy="369332"/>
          </a:xfrm>
          <a:prstGeom prst="rect">
            <a:avLst/>
          </a:prstGeom>
          <a:noFill/>
        </p:spPr>
        <p:txBody>
          <a:bodyPr wrap="square" rtlCol="0">
            <a:spAutoFit/>
          </a:bodyPr>
          <a:lstStyle/>
          <a:p>
            <a:r>
              <a:rPr lang="cs-CZ" dirty="0"/>
              <a:t>Převzato z knihy </a:t>
            </a:r>
            <a:r>
              <a:rPr lang="cs-CZ" dirty="0" err="1"/>
              <a:t>Imaiová</a:t>
            </a:r>
            <a:r>
              <a:rPr lang="cs-CZ" dirty="0"/>
              <a:t>, 2015.</a:t>
            </a:r>
          </a:p>
        </p:txBody>
      </p:sp>
    </p:spTree>
    <p:extLst>
      <p:ext uri="{BB962C8B-B14F-4D97-AF65-F5344CB8AC3E}">
        <p14:creationId xmlns:p14="http://schemas.microsoft.com/office/powerpoint/2010/main" val="2671539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B39BEF-BDF7-4E5A-A43A-664308C1670F}"/>
              </a:ext>
            </a:extLst>
          </p:cNvPr>
          <p:cNvSpPr>
            <a:spLocks noGrp="1"/>
          </p:cNvSpPr>
          <p:nvPr>
            <p:ph type="title"/>
          </p:nvPr>
        </p:nvSpPr>
        <p:spPr/>
        <p:txBody>
          <a:bodyPr/>
          <a:lstStyle/>
          <a:p>
            <a:r>
              <a:rPr lang="cs-CZ" dirty="0"/>
              <a:t>Požadavky k zápočtu:</a:t>
            </a:r>
          </a:p>
        </p:txBody>
      </p:sp>
      <p:sp>
        <p:nvSpPr>
          <p:cNvPr id="3" name="Zástupný obsah 2">
            <a:extLst>
              <a:ext uri="{FF2B5EF4-FFF2-40B4-BE49-F238E27FC236}">
                <a16:creationId xmlns:a16="http://schemas.microsoft.com/office/drawing/2014/main" id="{2A1F911A-B120-48F2-86A7-59DE474F2716}"/>
              </a:ext>
            </a:extLst>
          </p:cNvPr>
          <p:cNvSpPr>
            <a:spLocks noGrp="1"/>
          </p:cNvSpPr>
          <p:nvPr>
            <p:ph idx="1"/>
          </p:nvPr>
        </p:nvSpPr>
        <p:spPr/>
        <p:txBody>
          <a:bodyPr/>
          <a:lstStyle/>
          <a:p>
            <a:r>
              <a:rPr lang="cs-CZ" dirty="0"/>
              <a:t>Vypracovat a přednést referát na jedno z vybraných témat.</a:t>
            </a:r>
          </a:p>
          <a:p>
            <a:r>
              <a:rPr lang="cs-CZ" dirty="0"/>
              <a:t>Délka referátu 15 – 20 minut.</a:t>
            </a:r>
          </a:p>
          <a:p>
            <a:r>
              <a:rPr lang="cs-CZ" dirty="0"/>
              <a:t>Klaďte důraz na množství a kvalitu a informací.</a:t>
            </a:r>
          </a:p>
          <a:p>
            <a:r>
              <a:rPr lang="cs-CZ" dirty="0"/>
              <a:t>Můžete použít jakýkoli formát: </a:t>
            </a:r>
            <a:r>
              <a:rPr lang="cs-CZ" dirty="0" err="1"/>
              <a:t>ppt</a:t>
            </a:r>
            <a:r>
              <a:rPr lang="cs-CZ" dirty="0"/>
              <a:t>, obrázky, texty, veselá fakta… cokoli.</a:t>
            </a:r>
          </a:p>
          <a:p>
            <a:r>
              <a:rPr lang="cs-CZ" dirty="0"/>
              <a:t>Vřele doporučuji vyjít z nějakého zpracování daného tématu (handbooky apod.).</a:t>
            </a:r>
          </a:p>
          <a:p>
            <a:endParaRPr lang="cs-CZ" dirty="0"/>
          </a:p>
          <a:p>
            <a:endParaRPr lang="cs-CZ" dirty="0"/>
          </a:p>
        </p:txBody>
      </p:sp>
    </p:spTree>
    <p:extLst>
      <p:ext uri="{BB962C8B-B14F-4D97-AF65-F5344CB8AC3E}">
        <p14:creationId xmlns:p14="http://schemas.microsoft.com/office/powerpoint/2010/main" val="38533338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Angl. a čes. slovesa s významem držet </a:t>
            </a:r>
          </a:p>
        </p:txBody>
      </p:sp>
      <p:pic>
        <p:nvPicPr>
          <p:cNvPr id="4" name="Zástupný symbol pro obsah 3"/>
          <p:cNvPicPr>
            <a:picLocks noGrp="1" noChangeAspect="1"/>
          </p:cNvPicPr>
          <p:nvPr>
            <p:ph idx="1"/>
          </p:nvPr>
        </p:nvPicPr>
        <p:blipFill>
          <a:blip r:embed="rId2"/>
          <a:stretch>
            <a:fillRect/>
          </a:stretch>
        </p:blipFill>
        <p:spPr>
          <a:xfrm rot="16200000">
            <a:off x="647567" y="1584250"/>
            <a:ext cx="3600451" cy="4248532"/>
          </a:xfrm>
          <a:prstGeom prst="rect">
            <a:avLst/>
          </a:prstGeom>
        </p:spPr>
      </p:pic>
      <p:pic>
        <p:nvPicPr>
          <p:cNvPr id="5" name="Obrázek 4"/>
          <p:cNvPicPr>
            <a:picLocks noChangeAspect="1"/>
          </p:cNvPicPr>
          <p:nvPr/>
        </p:nvPicPr>
        <p:blipFill>
          <a:blip r:embed="rId3"/>
          <a:stretch>
            <a:fillRect/>
          </a:stretch>
        </p:blipFill>
        <p:spPr>
          <a:xfrm rot="16200000">
            <a:off x="4973438" y="1589204"/>
            <a:ext cx="3600450" cy="4238625"/>
          </a:xfrm>
          <a:prstGeom prst="rect">
            <a:avLst/>
          </a:prstGeom>
        </p:spPr>
      </p:pic>
      <p:sp>
        <p:nvSpPr>
          <p:cNvPr id="3" name="TextovéPole 2"/>
          <p:cNvSpPr txBox="1"/>
          <p:nvPr/>
        </p:nvSpPr>
        <p:spPr>
          <a:xfrm>
            <a:off x="107504" y="5871411"/>
            <a:ext cx="4546846" cy="338554"/>
          </a:xfrm>
          <a:prstGeom prst="rect">
            <a:avLst/>
          </a:prstGeom>
          <a:noFill/>
        </p:spPr>
        <p:txBody>
          <a:bodyPr wrap="square" rtlCol="0">
            <a:spAutoFit/>
          </a:bodyPr>
          <a:lstStyle/>
          <a:p>
            <a:r>
              <a:rPr lang="cs-CZ" sz="1600" dirty="0"/>
              <a:t>Čínská slovesa s významem </a:t>
            </a:r>
            <a:r>
              <a:rPr lang="cs-CZ" sz="1600" i="1" dirty="0"/>
              <a:t>držet </a:t>
            </a:r>
            <a:r>
              <a:rPr lang="cs-CZ" sz="1600" dirty="0"/>
              <a:t>(resp. </a:t>
            </a:r>
            <a:r>
              <a:rPr lang="cs-CZ" sz="1600" i="1" dirty="0"/>
              <a:t>to hold</a:t>
            </a:r>
            <a:r>
              <a:rPr lang="cs-CZ" sz="1600" dirty="0"/>
              <a:t>)</a:t>
            </a:r>
            <a:r>
              <a:rPr lang="cs-CZ" sz="1600" i="1" dirty="0"/>
              <a:t>.</a:t>
            </a:r>
          </a:p>
        </p:txBody>
      </p:sp>
      <p:sp>
        <p:nvSpPr>
          <p:cNvPr id="6" name="TextovéPole 5"/>
          <p:cNvSpPr txBox="1"/>
          <p:nvPr/>
        </p:nvSpPr>
        <p:spPr>
          <a:xfrm>
            <a:off x="4654350" y="5871411"/>
            <a:ext cx="4042670" cy="646331"/>
          </a:xfrm>
          <a:prstGeom prst="rect">
            <a:avLst/>
          </a:prstGeom>
          <a:noFill/>
        </p:spPr>
        <p:txBody>
          <a:bodyPr wrap="square" rtlCol="0">
            <a:spAutoFit/>
          </a:bodyPr>
          <a:lstStyle/>
          <a:p>
            <a:r>
              <a:rPr lang="cs-CZ" dirty="0"/>
              <a:t>Japonská a korejská kategorizace slovesa </a:t>
            </a:r>
            <a:r>
              <a:rPr lang="cs-CZ" i="1" dirty="0"/>
              <a:t>držet</a:t>
            </a:r>
            <a:r>
              <a:rPr lang="cs-CZ" dirty="0"/>
              <a:t> (resp. </a:t>
            </a:r>
            <a:r>
              <a:rPr lang="cs-CZ" i="1" dirty="0"/>
              <a:t>to hold).</a:t>
            </a:r>
          </a:p>
        </p:txBody>
      </p:sp>
      <p:sp>
        <p:nvSpPr>
          <p:cNvPr id="7" name="TextovéPole 6">
            <a:extLst>
              <a:ext uri="{FF2B5EF4-FFF2-40B4-BE49-F238E27FC236}">
                <a16:creationId xmlns:a16="http://schemas.microsoft.com/office/drawing/2014/main" id="{000591AE-477E-4D64-9DBB-EAEB58D73EC6}"/>
              </a:ext>
            </a:extLst>
          </p:cNvPr>
          <p:cNvSpPr txBox="1"/>
          <p:nvPr/>
        </p:nvSpPr>
        <p:spPr>
          <a:xfrm>
            <a:off x="107504" y="6488668"/>
            <a:ext cx="7886700" cy="369332"/>
          </a:xfrm>
          <a:prstGeom prst="rect">
            <a:avLst/>
          </a:prstGeom>
          <a:noFill/>
        </p:spPr>
        <p:txBody>
          <a:bodyPr wrap="square" rtlCol="0">
            <a:spAutoFit/>
          </a:bodyPr>
          <a:lstStyle/>
          <a:p>
            <a:r>
              <a:rPr lang="cs-CZ" dirty="0"/>
              <a:t>Převzato z knihy </a:t>
            </a:r>
            <a:r>
              <a:rPr lang="cs-CZ" dirty="0" err="1"/>
              <a:t>Imaiová</a:t>
            </a:r>
            <a:r>
              <a:rPr lang="cs-CZ" dirty="0"/>
              <a:t>, 2015.</a:t>
            </a:r>
          </a:p>
        </p:txBody>
      </p:sp>
    </p:spTree>
    <p:extLst>
      <p:ext uri="{BB962C8B-B14F-4D97-AF65-F5344CB8AC3E}">
        <p14:creationId xmlns:p14="http://schemas.microsoft.com/office/powerpoint/2010/main" val="9705692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Předložkový systém v mexické </a:t>
            </a:r>
            <a:r>
              <a:rPr lang="cs-CZ" dirty="0" err="1"/>
              <a:t>mixtéčtině</a:t>
            </a:r>
            <a:r>
              <a:rPr lang="cs-CZ" dirty="0"/>
              <a:t> (vše je představováno jako by to bylo na těle zvířete-kočky).</a:t>
            </a:r>
          </a:p>
        </p:txBody>
      </p:sp>
      <p:pic>
        <p:nvPicPr>
          <p:cNvPr id="4" name="Zástupný symbol pro obsah 3"/>
          <p:cNvPicPr>
            <a:picLocks noGrp="1" noChangeAspect="1"/>
          </p:cNvPicPr>
          <p:nvPr>
            <p:ph idx="1"/>
          </p:nvPr>
        </p:nvPicPr>
        <p:blipFill>
          <a:blip r:embed="rId2"/>
          <a:stretch>
            <a:fillRect/>
          </a:stretch>
        </p:blipFill>
        <p:spPr>
          <a:xfrm rot="5400000">
            <a:off x="1989139" y="2506552"/>
            <a:ext cx="4756648" cy="3601954"/>
          </a:xfrm>
          <a:prstGeom prst="rect">
            <a:avLst/>
          </a:prstGeom>
        </p:spPr>
      </p:pic>
    </p:spTree>
    <p:extLst>
      <p:ext uri="{BB962C8B-B14F-4D97-AF65-F5344CB8AC3E}">
        <p14:creationId xmlns:p14="http://schemas.microsoft.com/office/powerpoint/2010/main" val="2713857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Klasifikátory a gramatický rod</a:t>
            </a:r>
          </a:p>
        </p:txBody>
      </p:sp>
      <p:sp>
        <p:nvSpPr>
          <p:cNvPr id="3" name="Zástupný symbol pro obsah 2"/>
          <p:cNvSpPr>
            <a:spLocks noGrp="1"/>
          </p:cNvSpPr>
          <p:nvPr>
            <p:ph idx="1"/>
          </p:nvPr>
        </p:nvSpPr>
        <p:spPr>
          <a:xfrm>
            <a:off x="628650" y="1825624"/>
            <a:ext cx="7886700" cy="4575175"/>
          </a:xfrm>
        </p:spPr>
        <p:txBody>
          <a:bodyPr>
            <a:normAutofit fontScale="92500"/>
          </a:bodyPr>
          <a:lstStyle/>
          <a:p>
            <a:pPr marL="0" indent="0">
              <a:buNone/>
            </a:pPr>
            <a:r>
              <a:rPr lang="cs-CZ" dirty="0" err="1"/>
              <a:t>Masculine</a:t>
            </a:r>
            <a:r>
              <a:rPr lang="cs-CZ" dirty="0"/>
              <a:t> &amp; </a:t>
            </a:r>
            <a:r>
              <a:rPr lang="cs-CZ" dirty="0" err="1"/>
              <a:t>feminine</a:t>
            </a:r>
            <a:r>
              <a:rPr lang="cs-CZ" dirty="0"/>
              <a:t> + neuter</a:t>
            </a:r>
          </a:p>
          <a:p>
            <a:pPr marL="0" indent="0">
              <a:buNone/>
            </a:pPr>
            <a:r>
              <a:rPr lang="cs-CZ" dirty="0" err="1"/>
              <a:t>Animate</a:t>
            </a:r>
            <a:r>
              <a:rPr lang="cs-CZ" dirty="0"/>
              <a:t> &amp; </a:t>
            </a:r>
            <a:r>
              <a:rPr lang="cs-CZ" dirty="0" err="1"/>
              <a:t>inanimate</a:t>
            </a:r>
            <a:endParaRPr lang="cs-CZ" dirty="0"/>
          </a:p>
          <a:p>
            <a:pPr marL="0" indent="0">
              <a:buNone/>
            </a:pPr>
            <a:r>
              <a:rPr lang="cs-CZ" dirty="0" err="1"/>
              <a:t>Australian</a:t>
            </a:r>
            <a:r>
              <a:rPr lang="cs-CZ" dirty="0"/>
              <a:t> </a:t>
            </a:r>
            <a:r>
              <a:rPr lang="cs-CZ" dirty="0" err="1"/>
              <a:t>Dyirbal</a:t>
            </a:r>
            <a:r>
              <a:rPr lang="cs-CZ" dirty="0"/>
              <a:t>: 4 </a:t>
            </a:r>
            <a:r>
              <a:rPr lang="cs-CZ" dirty="0" err="1"/>
              <a:t>categories</a:t>
            </a:r>
            <a:r>
              <a:rPr lang="cs-CZ" dirty="0"/>
              <a:t> </a:t>
            </a:r>
            <a:r>
              <a:rPr lang="cs-CZ" dirty="0" err="1"/>
              <a:t>of</a:t>
            </a:r>
            <a:r>
              <a:rPr lang="cs-CZ" dirty="0"/>
              <a:t> </a:t>
            </a:r>
            <a:r>
              <a:rPr lang="cs-CZ" dirty="0" err="1"/>
              <a:t>gr</a:t>
            </a:r>
            <a:r>
              <a:rPr lang="cs-CZ" dirty="0"/>
              <a:t>. gender:</a:t>
            </a:r>
          </a:p>
          <a:p>
            <a:r>
              <a:rPr lang="cs-CZ" b="1" dirty="0" err="1"/>
              <a:t>Bayi</a:t>
            </a:r>
            <a:r>
              <a:rPr lang="cs-CZ" dirty="0"/>
              <a:t>: </a:t>
            </a:r>
            <a:r>
              <a:rPr lang="cs-CZ" dirty="0" err="1"/>
              <a:t>men</a:t>
            </a:r>
            <a:r>
              <a:rPr lang="cs-CZ" dirty="0"/>
              <a:t>, </a:t>
            </a:r>
            <a:r>
              <a:rPr lang="en-US" dirty="0"/>
              <a:t>most </a:t>
            </a:r>
            <a:r>
              <a:rPr lang="cs-CZ" dirty="0" err="1"/>
              <a:t>fish</a:t>
            </a:r>
            <a:r>
              <a:rPr lang="cs-CZ" dirty="0"/>
              <a:t>, </a:t>
            </a:r>
            <a:r>
              <a:rPr lang="cs-CZ" dirty="0" err="1"/>
              <a:t>snakes</a:t>
            </a:r>
            <a:r>
              <a:rPr lang="cs-CZ" dirty="0"/>
              <a:t>, </a:t>
            </a:r>
            <a:r>
              <a:rPr lang="cs-CZ" dirty="0" err="1"/>
              <a:t>birds</a:t>
            </a:r>
            <a:r>
              <a:rPr lang="cs-CZ" dirty="0"/>
              <a:t>, </a:t>
            </a:r>
            <a:r>
              <a:rPr lang="cs-CZ" dirty="0" err="1"/>
              <a:t>insects</a:t>
            </a:r>
            <a:r>
              <a:rPr lang="en-US" dirty="0"/>
              <a:t>, m</a:t>
            </a:r>
            <a:r>
              <a:rPr lang="cs-CZ" dirty="0" err="1"/>
              <a:t>oon</a:t>
            </a:r>
            <a:r>
              <a:rPr lang="cs-CZ" dirty="0"/>
              <a:t>…</a:t>
            </a:r>
            <a:endParaRPr lang="en-US" dirty="0"/>
          </a:p>
          <a:p>
            <a:r>
              <a:rPr lang="cs-CZ" b="1" dirty="0" err="1"/>
              <a:t>Balan</a:t>
            </a:r>
            <a:r>
              <a:rPr lang="cs-CZ" dirty="0"/>
              <a:t>:</a:t>
            </a:r>
            <a:r>
              <a:rPr lang="en-US" dirty="0"/>
              <a:t> </a:t>
            </a:r>
            <a:r>
              <a:rPr lang="en-US" b="1" dirty="0"/>
              <a:t>women</a:t>
            </a:r>
            <a:r>
              <a:rPr lang="en-US" dirty="0"/>
              <a:t>, water, </a:t>
            </a:r>
            <a:r>
              <a:rPr lang="en-US" b="1" dirty="0"/>
              <a:t>fire</a:t>
            </a:r>
            <a:r>
              <a:rPr lang="en-US" dirty="0"/>
              <a:t>, violence, </a:t>
            </a:r>
            <a:r>
              <a:rPr lang="en-US" b="1" dirty="0"/>
              <a:t>and</a:t>
            </a:r>
            <a:r>
              <a:rPr lang="cs-CZ" b="1" dirty="0"/>
              <a:t> </a:t>
            </a:r>
            <a:r>
              <a:rPr lang="cs-CZ" b="1" dirty="0" err="1"/>
              <a:t>other</a:t>
            </a:r>
            <a:r>
              <a:rPr lang="cs-CZ" b="1" dirty="0"/>
              <a:t> </a:t>
            </a:r>
            <a:r>
              <a:rPr lang="cs-CZ" b="1" dirty="0" err="1"/>
              <a:t>dangerous</a:t>
            </a:r>
            <a:r>
              <a:rPr lang="cs-CZ" b="1" dirty="0"/>
              <a:t> </a:t>
            </a:r>
            <a:r>
              <a:rPr lang="cs-CZ" b="1" dirty="0" err="1"/>
              <a:t>things</a:t>
            </a:r>
            <a:r>
              <a:rPr lang="cs-CZ" dirty="0"/>
              <a:t>,</a:t>
            </a:r>
            <a:r>
              <a:rPr lang="en-US" dirty="0"/>
              <a:t> exceptional animals</a:t>
            </a:r>
            <a:r>
              <a:rPr lang="cs-CZ" dirty="0"/>
              <a:t>, </a:t>
            </a:r>
            <a:r>
              <a:rPr lang="cs-CZ" dirty="0" err="1"/>
              <a:t>stars</a:t>
            </a:r>
            <a:r>
              <a:rPr lang="cs-CZ" dirty="0"/>
              <a:t>.</a:t>
            </a:r>
            <a:endParaRPr lang="en-US" dirty="0"/>
          </a:p>
          <a:p>
            <a:r>
              <a:rPr lang="cs-CZ" b="1" dirty="0" err="1"/>
              <a:t>Balam</a:t>
            </a:r>
            <a:r>
              <a:rPr lang="cs-CZ" dirty="0"/>
              <a:t>:</a:t>
            </a:r>
            <a:r>
              <a:rPr lang="en-US" dirty="0"/>
              <a:t> edible fruit and vegetables</a:t>
            </a:r>
          </a:p>
          <a:p>
            <a:r>
              <a:rPr lang="cs-CZ" b="1" dirty="0" err="1"/>
              <a:t>Bala</a:t>
            </a:r>
            <a:r>
              <a:rPr lang="en-US" dirty="0"/>
              <a:t> – </a:t>
            </a:r>
            <a:r>
              <a:rPr lang="cs-CZ" dirty="0" err="1"/>
              <a:t>stones</a:t>
            </a:r>
            <a:r>
              <a:rPr lang="cs-CZ" dirty="0"/>
              <a:t>, </a:t>
            </a:r>
            <a:r>
              <a:rPr lang="cs-CZ" dirty="0" err="1"/>
              <a:t>trees</a:t>
            </a:r>
            <a:r>
              <a:rPr lang="cs-CZ" dirty="0"/>
              <a:t>, body </a:t>
            </a:r>
            <a:r>
              <a:rPr lang="cs-CZ" dirty="0" err="1"/>
              <a:t>parts</a:t>
            </a:r>
            <a:r>
              <a:rPr lang="cs-CZ" dirty="0"/>
              <a:t>, </a:t>
            </a:r>
            <a:r>
              <a:rPr lang="cs-CZ" dirty="0" err="1"/>
              <a:t>wind</a:t>
            </a:r>
            <a:r>
              <a:rPr lang="cs-CZ" dirty="0"/>
              <a:t>, </a:t>
            </a:r>
            <a:r>
              <a:rPr lang="en-US" dirty="0"/>
              <a:t>miscellaneous (includes things not classifiable in the first three)</a:t>
            </a:r>
            <a:endParaRPr lang="cs-CZ" dirty="0"/>
          </a:p>
          <a:p>
            <a:pPr marL="0" indent="0">
              <a:buNone/>
            </a:pPr>
            <a:r>
              <a:rPr lang="cs-CZ" dirty="0" err="1"/>
              <a:t>Hungarian</a:t>
            </a:r>
            <a:r>
              <a:rPr lang="cs-CZ" dirty="0"/>
              <a:t> </a:t>
            </a:r>
            <a:r>
              <a:rPr lang="cs-CZ" dirty="0" err="1"/>
              <a:t>hasn‘t</a:t>
            </a:r>
            <a:r>
              <a:rPr lang="cs-CZ" dirty="0"/>
              <a:t> </a:t>
            </a:r>
            <a:r>
              <a:rPr lang="cs-CZ" dirty="0" err="1"/>
              <a:t>genders</a:t>
            </a:r>
            <a:r>
              <a:rPr lang="cs-CZ" dirty="0"/>
              <a:t>.</a:t>
            </a:r>
          </a:p>
        </p:txBody>
      </p:sp>
    </p:spTree>
    <p:extLst>
      <p:ext uri="{BB962C8B-B14F-4D97-AF65-F5344CB8AC3E}">
        <p14:creationId xmlns:p14="http://schemas.microsoft.com/office/powerpoint/2010/main" val="319394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err="1"/>
              <a:t>Borgesova</a:t>
            </a:r>
            <a:r>
              <a:rPr lang="cs-CZ" dirty="0"/>
              <a:t> citace „jedné staré čínské encyklopedie“, která, máme-li jejímu autorovi věřit, dělí zvířata na:</a:t>
            </a:r>
            <a:br>
              <a:rPr lang="cs-CZ" dirty="0"/>
            </a:br>
            <a:r>
              <a:rPr lang="cs-CZ" dirty="0"/>
              <a:t>a) patřící císaři</a:t>
            </a:r>
            <a:br>
              <a:rPr lang="cs-CZ" dirty="0"/>
            </a:br>
            <a:r>
              <a:rPr lang="cs-CZ" dirty="0"/>
              <a:t>b) nabalzamovaná</a:t>
            </a:r>
            <a:br>
              <a:rPr lang="cs-CZ" dirty="0"/>
            </a:br>
            <a:r>
              <a:rPr lang="cs-CZ" dirty="0"/>
              <a:t>c) zdomácnělá</a:t>
            </a:r>
            <a:br>
              <a:rPr lang="cs-CZ" dirty="0"/>
            </a:br>
            <a:r>
              <a:rPr lang="cs-CZ" dirty="0"/>
              <a:t>d) prasátka</a:t>
            </a:r>
            <a:br>
              <a:rPr lang="cs-CZ" dirty="0"/>
            </a:br>
            <a:r>
              <a:rPr lang="cs-CZ" dirty="0"/>
              <a:t>e) sirény</a:t>
            </a:r>
            <a:br>
              <a:rPr lang="cs-CZ" dirty="0"/>
            </a:br>
            <a:r>
              <a:rPr lang="cs-CZ" dirty="0"/>
              <a:t>f) bájná</a:t>
            </a:r>
            <a:br>
              <a:rPr lang="cs-CZ" dirty="0"/>
            </a:br>
            <a:r>
              <a:rPr lang="cs-CZ" dirty="0"/>
              <a:t>g) toulavé psy</a:t>
            </a:r>
            <a:br>
              <a:rPr lang="cs-CZ" dirty="0"/>
            </a:br>
            <a:r>
              <a:rPr lang="cs-CZ" dirty="0"/>
              <a:t>h) zvířata zahrnutá do této kategorie</a:t>
            </a:r>
            <a:br>
              <a:rPr lang="cs-CZ" dirty="0"/>
            </a:br>
            <a:r>
              <a:rPr lang="cs-CZ" dirty="0"/>
              <a:t>i) co jsou jako bláznivá</a:t>
            </a:r>
            <a:br>
              <a:rPr lang="cs-CZ" dirty="0"/>
            </a:br>
            <a:r>
              <a:rPr lang="cs-CZ" dirty="0"/>
              <a:t>j) nespočitatelná</a:t>
            </a:r>
            <a:br>
              <a:rPr lang="cs-CZ" dirty="0"/>
            </a:br>
            <a:r>
              <a:rPr lang="cs-CZ" dirty="0"/>
              <a:t>k) nakreslená tenoučkým štětcem z velbloudí srsti</a:t>
            </a:r>
            <a:br>
              <a:rPr lang="cs-CZ" dirty="0"/>
            </a:br>
            <a:r>
              <a:rPr lang="cs-CZ" dirty="0"/>
              <a:t>l) a podobně</a:t>
            </a:r>
            <a:br>
              <a:rPr lang="cs-CZ" dirty="0"/>
            </a:br>
            <a:r>
              <a:rPr lang="cs-CZ" dirty="0"/>
              <a:t>m) ta, co právě rozbila džbán</a:t>
            </a:r>
            <a:br>
              <a:rPr lang="cs-CZ" dirty="0"/>
            </a:br>
            <a:r>
              <a:rPr lang="cs-CZ" dirty="0"/>
              <a:t>n) ta, co z dálky připomínají mouchy.</a:t>
            </a:r>
          </a:p>
        </p:txBody>
      </p:sp>
    </p:spTree>
    <p:extLst>
      <p:ext uri="{BB962C8B-B14F-4D97-AF65-F5344CB8AC3E}">
        <p14:creationId xmlns:p14="http://schemas.microsoft.com/office/powerpoint/2010/main" val="1662967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Systém číslovek:</a:t>
            </a:r>
          </a:p>
        </p:txBody>
      </p:sp>
      <p:sp>
        <p:nvSpPr>
          <p:cNvPr id="3" name="Zástupný symbol pro obsah 2"/>
          <p:cNvSpPr>
            <a:spLocks noGrp="1"/>
          </p:cNvSpPr>
          <p:nvPr>
            <p:ph idx="1"/>
          </p:nvPr>
        </p:nvSpPr>
        <p:spPr/>
        <p:txBody>
          <a:bodyPr/>
          <a:lstStyle/>
          <a:p>
            <a:r>
              <a:rPr lang="cs-CZ" dirty="0"/>
              <a:t>Kmen </a:t>
            </a:r>
            <a:r>
              <a:rPr lang="cs-CZ" dirty="0" err="1"/>
              <a:t>Piraha</a:t>
            </a:r>
            <a:r>
              <a:rPr lang="cs-CZ" dirty="0"/>
              <a:t> zná jen 1, 2 a „mnoho“. </a:t>
            </a:r>
          </a:p>
          <a:p>
            <a:r>
              <a:rPr lang="cs-CZ" dirty="0"/>
              <a:t>V úkolech počítání mají problém spočítat více než tři prvky.</a:t>
            </a:r>
          </a:p>
          <a:p>
            <a:r>
              <a:rPr lang="cs-CZ" dirty="0"/>
              <a:t>Nedokážou říci, v čem je rozdíl mezi:</a:t>
            </a:r>
          </a:p>
        </p:txBody>
      </p:sp>
      <p:pic>
        <p:nvPicPr>
          <p:cNvPr id="1026" name="Picture 2" descr="VÃ½sledek obrÃ¡zku pro fiv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2271" y="4039340"/>
            <a:ext cx="1609729" cy="227255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VÃ½sledek obrÃ¡zku pro four of spad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5516" y="4044105"/>
            <a:ext cx="1598480" cy="2267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89048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Směry:</a:t>
            </a:r>
          </a:p>
        </p:txBody>
      </p:sp>
      <p:sp>
        <p:nvSpPr>
          <p:cNvPr id="3" name="Zástupný symbol pro obsah 2"/>
          <p:cNvSpPr>
            <a:spLocks noGrp="1"/>
          </p:cNvSpPr>
          <p:nvPr>
            <p:ph idx="1"/>
          </p:nvPr>
        </p:nvSpPr>
        <p:spPr/>
        <p:txBody>
          <a:bodyPr/>
          <a:lstStyle/>
          <a:p>
            <a:r>
              <a:rPr lang="cs-CZ" dirty="0"/>
              <a:t>Někde : vpravo-vlevo (egocentrické)</a:t>
            </a:r>
          </a:p>
          <a:p>
            <a:r>
              <a:rPr lang="cs-CZ" dirty="0"/>
              <a:t>Jinde: sever-jih-východ-západ (absolutní; lepší schopnost orientace v prostoru!)</a:t>
            </a:r>
          </a:p>
          <a:p>
            <a:r>
              <a:rPr lang="cs-CZ" dirty="0"/>
              <a:t>Jinde: po proudu-proti proudu řeky, k moři-od moře, dolů-nahoru atd.</a:t>
            </a:r>
          </a:p>
          <a:p>
            <a:r>
              <a:rPr lang="cs-CZ" dirty="0"/>
              <a:t>Srov.: Pokorný, J. (2009). Lingvistická antropologie.</a:t>
            </a:r>
          </a:p>
        </p:txBody>
      </p:sp>
    </p:spTree>
    <p:extLst>
      <p:ext uri="{BB962C8B-B14F-4D97-AF65-F5344CB8AC3E}">
        <p14:creationId xmlns:p14="http://schemas.microsoft.com/office/powerpoint/2010/main" val="28479689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Systém času:</a:t>
            </a:r>
          </a:p>
        </p:txBody>
      </p:sp>
      <p:sp>
        <p:nvSpPr>
          <p:cNvPr id="3" name="Zástupný symbol pro obsah 2"/>
          <p:cNvSpPr>
            <a:spLocks noGrp="1"/>
          </p:cNvSpPr>
          <p:nvPr>
            <p:ph idx="1"/>
          </p:nvPr>
        </p:nvSpPr>
        <p:spPr/>
        <p:txBody>
          <a:bodyPr>
            <a:normAutofit lnSpcReduction="10000"/>
          </a:bodyPr>
          <a:lstStyle/>
          <a:p>
            <a:r>
              <a:rPr lang="cs-CZ" dirty="0"/>
              <a:t>Dřív (vzadu, vlevo), později (vepředu, vpravo): čeština, angličtina</a:t>
            </a:r>
          </a:p>
          <a:p>
            <a:r>
              <a:rPr lang="cs-CZ" dirty="0"/>
              <a:t>Dřív (nahoře), později (dole) : mandarínská čínština (jsou více citliví na vertikální vodítka).</a:t>
            </a:r>
          </a:p>
          <a:p>
            <a:r>
              <a:rPr lang="cs-CZ" dirty="0" err="1"/>
              <a:t>Ajmarština</a:t>
            </a:r>
            <a:r>
              <a:rPr lang="cs-CZ" dirty="0"/>
              <a:t> má budoucnost vzadu.</a:t>
            </a:r>
          </a:p>
          <a:p>
            <a:pPr marL="0" indent="0">
              <a:buNone/>
            </a:pPr>
            <a:r>
              <a:rPr lang="cs-CZ" dirty="0"/>
              <a:t>Existují tzv. bezčasé (</a:t>
            </a:r>
            <a:r>
              <a:rPr lang="cs-CZ" b="1" i="1" dirty="0" err="1"/>
              <a:t>tenseless</a:t>
            </a:r>
            <a:r>
              <a:rPr lang="cs-CZ" dirty="0"/>
              <a:t>) jazyky: </a:t>
            </a:r>
            <a:r>
              <a:rPr lang="cs-CZ" dirty="0" err="1"/>
              <a:t>Ajmarština</a:t>
            </a:r>
            <a:r>
              <a:rPr lang="cs-CZ" dirty="0"/>
              <a:t>, </a:t>
            </a:r>
            <a:r>
              <a:rPr lang="cs-CZ" dirty="0" err="1"/>
              <a:t>Hopi</a:t>
            </a:r>
            <a:r>
              <a:rPr lang="cs-CZ" dirty="0"/>
              <a:t>, mayština, </a:t>
            </a:r>
            <a:r>
              <a:rPr lang="cs-CZ" dirty="0" err="1"/>
              <a:t>Bororo</a:t>
            </a:r>
            <a:r>
              <a:rPr lang="cs-CZ" dirty="0"/>
              <a:t>, mandarínská čínština, </a:t>
            </a:r>
            <a:r>
              <a:rPr lang="cs-CZ" dirty="0" err="1"/>
              <a:t>Sango</a:t>
            </a:r>
            <a:r>
              <a:rPr lang="cs-CZ" dirty="0"/>
              <a:t>, </a:t>
            </a:r>
            <a:r>
              <a:rPr lang="cs-CZ" dirty="0" err="1"/>
              <a:t>Tiwi</a:t>
            </a:r>
            <a:r>
              <a:rPr lang="cs-CZ" dirty="0"/>
              <a:t> aj.</a:t>
            </a:r>
          </a:p>
          <a:p>
            <a:r>
              <a:rPr lang="cs-CZ" dirty="0"/>
              <a:t>Mayština nezná navíc ani slova pro: před a po (časově).</a:t>
            </a:r>
          </a:p>
        </p:txBody>
      </p:sp>
    </p:spTree>
    <p:extLst>
      <p:ext uri="{BB962C8B-B14F-4D97-AF65-F5344CB8AC3E}">
        <p14:creationId xmlns:p14="http://schemas.microsoft.com/office/powerpoint/2010/main" val="36880293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dirty="0"/>
              <a:t>in English it is necessary to mark the verb to indicate the time of occurrence of an event you are speaking about: It's raining; It rained; and so forth. In Turkish, however, it is impossible to simply say, 'It rained last night'. This language, like many American Indian languages, has more than one past tense, </a:t>
            </a:r>
            <a:r>
              <a:rPr lang="en-US" b="1" dirty="0"/>
              <a:t>depending on one's source of knowledge </a:t>
            </a:r>
            <a:r>
              <a:rPr lang="en-US" dirty="0"/>
              <a:t>of the event. </a:t>
            </a:r>
            <a:r>
              <a:rPr lang="en-US" b="1" dirty="0"/>
              <a:t>In Turkish, there are two past tenses—one to report direct experience and the other to report events that you know about only by inference or hearsay</a:t>
            </a:r>
            <a:r>
              <a:rPr lang="en-US" dirty="0"/>
              <a:t>.</a:t>
            </a:r>
            <a:endParaRPr lang="cs-CZ" dirty="0"/>
          </a:p>
        </p:txBody>
      </p:sp>
    </p:spTree>
    <p:extLst>
      <p:ext uri="{BB962C8B-B14F-4D97-AF65-F5344CB8AC3E}">
        <p14:creationId xmlns:p14="http://schemas.microsoft.com/office/powerpoint/2010/main" val="10902750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562074"/>
          </a:xfrm>
        </p:spPr>
        <p:txBody>
          <a:bodyPr>
            <a:normAutofit fontScale="90000"/>
          </a:bodyPr>
          <a:lstStyle/>
          <a:p>
            <a:r>
              <a:rPr lang="cs-CZ" dirty="0" err="1"/>
              <a:t>Perception</a:t>
            </a:r>
            <a:r>
              <a:rPr lang="cs-CZ" dirty="0"/>
              <a:t> </a:t>
            </a:r>
            <a:r>
              <a:rPr lang="cs-CZ" dirty="0" err="1"/>
              <a:t>of</a:t>
            </a:r>
            <a:r>
              <a:rPr lang="cs-CZ" dirty="0"/>
              <a:t> </a:t>
            </a:r>
            <a:r>
              <a:rPr lang="cs-CZ" dirty="0" err="1"/>
              <a:t>time</a:t>
            </a:r>
            <a:endParaRPr lang="en-US" dirty="0"/>
          </a:p>
        </p:txBody>
      </p:sp>
      <p:sp>
        <p:nvSpPr>
          <p:cNvPr id="3" name="Zástupný symbol pro obsah 2"/>
          <p:cNvSpPr>
            <a:spLocks noGrp="1"/>
          </p:cNvSpPr>
          <p:nvPr>
            <p:ph sz="quarter" idx="1"/>
          </p:nvPr>
        </p:nvSpPr>
        <p:spPr>
          <a:xfrm>
            <a:off x="467544" y="980728"/>
            <a:ext cx="7467600" cy="5449816"/>
          </a:xfrm>
        </p:spPr>
        <p:txBody>
          <a:bodyPr>
            <a:normAutofit/>
          </a:bodyPr>
          <a:lstStyle/>
          <a:p>
            <a:r>
              <a:rPr lang="en-US" dirty="0"/>
              <a:t>People from different cultures treat time differently: some are </a:t>
            </a:r>
            <a:r>
              <a:rPr lang="en-US" dirty="0" err="1"/>
              <a:t>punc</a:t>
            </a:r>
            <a:r>
              <a:rPr lang="cs-CZ" dirty="0"/>
              <a:t>t</a:t>
            </a:r>
            <a:r>
              <a:rPr lang="en-US" dirty="0" err="1"/>
              <a:t>ual</a:t>
            </a:r>
            <a:r>
              <a:rPr lang="en-US" dirty="0"/>
              <a:t>, some are not.</a:t>
            </a:r>
          </a:p>
          <a:p>
            <a:r>
              <a:rPr lang="en-US" dirty="0"/>
              <a:t>Differences caused by different perception of time.</a:t>
            </a:r>
          </a:p>
          <a:p>
            <a:pPr lvl="1"/>
            <a:r>
              <a:rPr lang="en-US" b="1" dirty="0"/>
              <a:t>Western world</a:t>
            </a:r>
            <a:r>
              <a:rPr lang="en-US" dirty="0"/>
              <a:t>: precise measures of time (clock time)</a:t>
            </a:r>
          </a:p>
          <a:p>
            <a:pPr lvl="2"/>
            <a:r>
              <a:rPr lang="en-US" dirty="0"/>
              <a:t>1h, 1m, 1s</a:t>
            </a:r>
          </a:p>
          <a:p>
            <a:pPr lvl="1"/>
            <a:r>
              <a:rPr lang="en-US" b="1" dirty="0"/>
              <a:t>Arab cultures: </a:t>
            </a:r>
            <a:r>
              <a:rPr lang="en-US" dirty="0"/>
              <a:t>3 sets of time</a:t>
            </a:r>
          </a:p>
          <a:p>
            <a:pPr lvl="2"/>
            <a:r>
              <a:rPr lang="en-US" dirty="0"/>
              <a:t>No time at all, now (of varying duration), forever (too long) </a:t>
            </a:r>
          </a:p>
          <a:p>
            <a:pPr lvl="2"/>
            <a:r>
              <a:rPr lang="en-US" dirty="0"/>
              <a:t>Time measured by duration of events (event time)</a:t>
            </a:r>
          </a:p>
          <a:p>
            <a:pPr lvl="1"/>
            <a:r>
              <a:rPr lang="en-US" b="1" dirty="0"/>
              <a:t>Africa:</a:t>
            </a:r>
            <a:r>
              <a:rPr lang="en-US" dirty="0"/>
              <a:t> individual vs. tribal time</a:t>
            </a:r>
          </a:p>
          <a:p>
            <a:pPr lvl="2"/>
            <a:r>
              <a:rPr lang="en-US" dirty="0"/>
              <a:t>In Swahili</a:t>
            </a:r>
          </a:p>
          <a:p>
            <a:pPr lvl="3"/>
            <a:r>
              <a:rPr lang="en-US" i="1" dirty="0" err="1"/>
              <a:t>Sasa</a:t>
            </a:r>
            <a:r>
              <a:rPr lang="en-US" dirty="0"/>
              <a:t>: Now, sense of immediacy</a:t>
            </a:r>
          </a:p>
          <a:p>
            <a:pPr lvl="3"/>
            <a:r>
              <a:rPr lang="en-US" i="1" dirty="0" err="1"/>
              <a:t>Zamani</a:t>
            </a:r>
            <a:r>
              <a:rPr lang="en-US" dirty="0"/>
              <a:t>: Past, connector of individual souls</a:t>
            </a:r>
          </a:p>
        </p:txBody>
      </p:sp>
    </p:spTree>
    <p:extLst>
      <p:ext uri="{BB962C8B-B14F-4D97-AF65-F5344CB8AC3E}">
        <p14:creationId xmlns:p14="http://schemas.microsoft.com/office/powerpoint/2010/main" val="18594837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Consequences</a:t>
            </a:r>
            <a:r>
              <a:rPr lang="cs-CZ" dirty="0"/>
              <a:t> </a:t>
            </a:r>
            <a:r>
              <a:rPr lang="cs-CZ" dirty="0" err="1"/>
              <a:t>of</a:t>
            </a:r>
            <a:r>
              <a:rPr lang="cs-CZ" dirty="0"/>
              <a:t> </a:t>
            </a:r>
            <a:r>
              <a:rPr lang="cs-CZ" dirty="0" err="1"/>
              <a:t>different</a:t>
            </a:r>
            <a:r>
              <a:rPr lang="cs-CZ" dirty="0"/>
              <a:t> </a:t>
            </a:r>
            <a:r>
              <a:rPr lang="cs-CZ" dirty="0" err="1"/>
              <a:t>time</a:t>
            </a:r>
            <a:r>
              <a:rPr lang="cs-CZ" dirty="0"/>
              <a:t> </a:t>
            </a:r>
            <a:r>
              <a:rPr lang="cs-CZ" dirty="0" err="1"/>
              <a:t>perception</a:t>
            </a:r>
            <a:endParaRPr lang="en-US" dirty="0"/>
          </a:p>
        </p:txBody>
      </p:sp>
      <p:sp>
        <p:nvSpPr>
          <p:cNvPr id="3" name="Zástupný symbol pro obsah 2"/>
          <p:cNvSpPr>
            <a:spLocks noGrp="1"/>
          </p:cNvSpPr>
          <p:nvPr>
            <p:ph sz="quarter" idx="1"/>
          </p:nvPr>
        </p:nvSpPr>
        <p:spPr/>
        <p:txBody>
          <a:bodyPr/>
          <a:lstStyle/>
          <a:p>
            <a:r>
              <a:rPr lang="en-US" dirty="0"/>
              <a:t>Western world</a:t>
            </a:r>
          </a:p>
          <a:p>
            <a:pPr lvl="1"/>
            <a:r>
              <a:rPr lang="en-US" dirty="0"/>
              <a:t>Time is a commodity (can be bought and sold)</a:t>
            </a:r>
          </a:p>
          <a:p>
            <a:r>
              <a:rPr lang="en-US" dirty="0"/>
              <a:t>Arab cultures</a:t>
            </a:r>
          </a:p>
          <a:p>
            <a:pPr lvl="1"/>
            <a:r>
              <a:rPr lang="en-US" dirty="0"/>
              <a:t>More attention is put on „now“ than to events in the future</a:t>
            </a:r>
          </a:p>
          <a:p>
            <a:pPr lvl="1"/>
            <a:r>
              <a:rPr lang="en-US" dirty="0"/>
              <a:t>Time and money are separated</a:t>
            </a:r>
          </a:p>
          <a:p>
            <a:pPr lvl="1"/>
            <a:r>
              <a:rPr lang="en-US" dirty="0"/>
              <a:t>You can´t arrange a meeting at a certain time.</a:t>
            </a:r>
          </a:p>
          <a:p>
            <a:r>
              <a:rPr lang="en-US" dirty="0"/>
              <a:t>African cultures</a:t>
            </a:r>
          </a:p>
          <a:p>
            <a:pPr lvl="1"/>
            <a:r>
              <a:rPr lang="en-US" dirty="0"/>
              <a:t>Can´t arrange a meeting at a certain time.</a:t>
            </a:r>
          </a:p>
          <a:p>
            <a:pPr lvl="1"/>
            <a:endParaRPr lang="en-US" dirty="0"/>
          </a:p>
        </p:txBody>
      </p:sp>
    </p:spTree>
    <p:extLst>
      <p:ext uri="{BB962C8B-B14F-4D97-AF65-F5344CB8AC3E}">
        <p14:creationId xmlns:p14="http://schemas.microsoft.com/office/powerpoint/2010/main" val="2190345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152062"/>
            <a:ext cx="7886700" cy="1325563"/>
          </a:xfrm>
        </p:spPr>
        <p:txBody>
          <a:bodyPr/>
          <a:lstStyle/>
          <a:p>
            <a:r>
              <a:rPr lang="cs-CZ" dirty="0"/>
              <a:t>Filozofie jazyka: Témata k výběru</a:t>
            </a:r>
          </a:p>
        </p:txBody>
      </p:sp>
      <p:sp>
        <p:nvSpPr>
          <p:cNvPr id="3" name="Zástupný symbol pro obsah 2"/>
          <p:cNvSpPr>
            <a:spLocks noGrp="1"/>
          </p:cNvSpPr>
          <p:nvPr>
            <p:ph idx="1"/>
          </p:nvPr>
        </p:nvSpPr>
        <p:spPr>
          <a:xfrm>
            <a:off x="628650" y="1384917"/>
            <a:ext cx="7886700" cy="5264458"/>
          </a:xfrm>
        </p:spPr>
        <p:txBody>
          <a:bodyPr>
            <a:normAutofit/>
          </a:bodyPr>
          <a:lstStyle/>
          <a:p>
            <a:pPr marL="514350" indent="-514350">
              <a:buFont typeface="+mj-lt"/>
              <a:buAutoNum type="arabicPeriod"/>
            </a:pPr>
            <a:r>
              <a:rPr lang="cs-CZ" sz="2100" dirty="0"/>
              <a:t>Starověk antika, středověk</a:t>
            </a:r>
          </a:p>
          <a:p>
            <a:pPr marL="514350" indent="-514350">
              <a:buFont typeface="+mj-lt"/>
              <a:buAutoNum type="arabicPeriod"/>
            </a:pPr>
            <a:r>
              <a:rPr lang="cs-CZ" sz="2100" dirty="0"/>
              <a:t>Renesance a novověk 	</a:t>
            </a:r>
          </a:p>
          <a:p>
            <a:pPr marL="514350" indent="-514350">
              <a:buFont typeface="+mj-lt"/>
              <a:buAutoNum type="arabicPeriod"/>
            </a:pPr>
            <a:r>
              <a:rPr lang="cs-CZ" sz="2100" dirty="0"/>
              <a:t>G. </a:t>
            </a:r>
            <a:r>
              <a:rPr lang="cs-CZ" sz="2100" dirty="0" err="1"/>
              <a:t>Frege</a:t>
            </a:r>
            <a:r>
              <a:rPr lang="cs-CZ" sz="2100" dirty="0"/>
              <a:t>, L. </a:t>
            </a:r>
            <a:r>
              <a:rPr lang="cs-CZ" sz="2100" dirty="0" err="1"/>
              <a:t>Wittgenstein</a:t>
            </a:r>
            <a:r>
              <a:rPr lang="cs-CZ" sz="2100" dirty="0"/>
              <a:t> a Vídeňský kruh </a:t>
            </a:r>
          </a:p>
          <a:p>
            <a:pPr marL="514350" indent="-514350">
              <a:buFont typeface="+mj-lt"/>
              <a:buAutoNum type="arabicPeriod"/>
            </a:pPr>
            <a:r>
              <a:rPr lang="cs-CZ" sz="2100" dirty="0"/>
              <a:t>F. de </a:t>
            </a:r>
            <a:r>
              <a:rPr lang="cs-CZ" sz="2100" dirty="0" err="1"/>
              <a:t>Saussure</a:t>
            </a:r>
            <a:r>
              <a:rPr lang="cs-CZ" sz="2100" dirty="0"/>
              <a:t> a strukturalismus</a:t>
            </a:r>
          </a:p>
          <a:p>
            <a:pPr marL="514350" indent="-514350">
              <a:buFont typeface="+mj-lt"/>
              <a:buAutoNum type="arabicPeriod"/>
            </a:pPr>
            <a:r>
              <a:rPr lang="cs-CZ" sz="2100" dirty="0"/>
              <a:t>J. Austin a J. </a:t>
            </a:r>
            <a:r>
              <a:rPr lang="cs-CZ" sz="2100" dirty="0" err="1"/>
              <a:t>Habermas</a:t>
            </a:r>
            <a:r>
              <a:rPr lang="cs-CZ" sz="2100" dirty="0"/>
              <a:t> </a:t>
            </a:r>
          </a:p>
          <a:p>
            <a:pPr marL="514350" indent="-514350">
              <a:buFont typeface="+mj-lt"/>
              <a:buAutoNum type="arabicPeriod"/>
            </a:pPr>
            <a:r>
              <a:rPr lang="cs-CZ" sz="2100" dirty="0"/>
              <a:t>Hermeneutika</a:t>
            </a:r>
          </a:p>
          <a:p>
            <a:pPr marL="514350" indent="-514350">
              <a:buFont typeface="+mj-lt"/>
              <a:buAutoNum type="arabicPeriod"/>
            </a:pPr>
            <a:r>
              <a:rPr lang="cs-CZ" sz="2100" dirty="0"/>
              <a:t>Apriorní a aposteriorní umělé jazyky</a:t>
            </a:r>
          </a:p>
          <a:p>
            <a:pPr marL="514350" indent="-514350">
              <a:buFont typeface="+mj-lt"/>
              <a:buAutoNum type="arabicPeriod"/>
            </a:pPr>
            <a:r>
              <a:rPr lang="cs-CZ" sz="2100" dirty="0"/>
              <a:t>M. </a:t>
            </a:r>
            <a:r>
              <a:rPr lang="cs-CZ" sz="2100" dirty="0" err="1"/>
              <a:t>Heidegger</a:t>
            </a:r>
            <a:r>
              <a:rPr lang="cs-CZ" sz="2100" dirty="0"/>
              <a:t> a H.-G. Gadamer</a:t>
            </a:r>
          </a:p>
          <a:p>
            <a:pPr marL="514350" indent="-514350">
              <a:buFont typeface="+mj-lt"/>
              <a:buAutoNum type="arabicPeriod"/>
            </a:pPr>
            <a:r>
              <a:rPr lang="cs-CZ" sz="2100" dirty="0" err="1"/>
              <a:t>Poststrukturalismus</a:t>
            </a:r>
            <a:endParaRPr lang="cs-CZ" sz="2100" dirty="0"/>
          </a:p>
          <a:p>
            <a:pPr marL="514350" indent="-514350">
              <a:buFont typeface="+mj-lt"/>
              <a:buAutoNum type="arabicPeriod"/>
            </a:pPr>
            <a:r>
              <a:rPr lang="cs-CZ" sz="2100" dirty="0"/>
              <a:t>Lingvistická antropologie</a:t>
            </a:r>
          </a:p>
          <a:p>
            <a:pPr marL="514350" indent="-514350">
              <a:buFont typeface="+mj-lt"/>
              <a:buAutoNum type="arabicPeriod"/>
            </a:pPr>
            <a:r>
              <a:rPr lang="cs-CZ" sz="2100" dirty="0"/>
              <a:t>Fikční a možné světy</a:t>
            </a:r>
          </a:p>
          <a:p>
            <a:pPr marL="514350" indent="-514350">
              <a:buFont typeface="+mj-lt"/>
              <a:buAutoNum type="arabicPeriod"/>
            </a:pPr>
            <a:r>
              <a:rPr lang="cs-CZ" sz="2100" dirty="0" err="1"/>
              <a:t>Naratologie</a:t>
            </a:r>
            <a:endParaRPr lang="cs-CZ" sz="2100" dirty="0"/>
          </a:p>
          <a:p>
            <a:pPr marL="0" indent="0">
              <a:buNone/>
            </a:pPr>
            <a:endParaRPr lang="cs-CZ" dirty="0"/>
          </a:p>
          <a:p>
            <a:endParaRPr lang="cs-CZ" dirty="0"/>
          </a:p>
        </p:txBody>
      </p:sp>
    </p:spTree>
    <p:extLst>
      <p:ext uri="{BB962C8B-B14F-4D97-AF65-F5344CB8AC3E}">
        <p14:creationId xmlns:p14="http://schemas.microsoft.com/office/powerpoint/2010/main" val="3013546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Tykání a vykání: člověk musí rozlišovat sociální vztah a status toho, s kým mluví. Anglicky mluvící všem říkají </a:t>
            </a:r>
            <a:r>
              <a:rPr lang="cs-CZ" i="1" dirty="0" err="1"/>
              <a:t>you</a:t>
            </a:r>
            <a:r>
              <a:rPr lang="cs-CZ" dirty="0"/>
              <a:t>. ( – rozdíly v sociální oblasti)</a:t>
            </a:r>
          </a:p>
        </p:txBody>
      </p:sp>
    </p:spTree>
    <p:extLst>
      <p:ext uri="{BB962C8B-B14F-4D97-AF65-F5344CB8AC3E}">
        <p14:creationId xmlns:p14="http://schemas.microsoft.com/office/powerpoint/2010/main" val="19007587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60513A-CDE4-43A7-8376-EA9E193BC7EE}"/>
              </a:ext>
            </a:extLst>
          </p:cNvPr>
          <p:cNvSpPr>
            <a:spLocks noGrp="1"/>
          </p:cNvSpPr>
          <p:nvPr>
            <p:ph type="title"/>
          </p:nvPr>
        </p:nvSpPr>
        <p:spPr/>
        <p:txBody>
          <a:bodyPr/>
          <a:lstStyle/>
          <a:p>
            <a:r>
              <a:rPr lang="cs-CZ" dirty="0"/>
              <a:t>L.S. Vygotskij a A.R. Lurija</a:t>
            </a:r>
          </a:p>
        </p:txBody>
      </p:sp>
      <p:sp>
        <p:nvSpPr>
          <p:cNvPr id="3" name="Zástupný obsah 2">
            <a:extLst>
              <a:ext uri="{FF2B5EF4-FFF2-40B4-BE49-F238E27FC236}">
                <a16:creationId xmlns:a16="http://schemas.microsoft.com/office/drawing/2014/main" id="{B1BB7B22-2FF9-44DE-BED2-6CD0F21EF1B1}"/>
              </a:ext>
            </a:extLst>
          </p:cNvPr>
          <p:cNvSpPr>
            <a:spLocks noGrp="1"/>
          </p:cNvSpPr>
          <p:nvPr>
            <p:ph idx="1"/>
          </p:nvPr>
        </p:nvSpPr>
        <p:spPr/>
        <p:txBody>
          <a:bodyPr>
            <a:normAutofit fontScale="92500" lnSpcReduction="20000"/>
          </a:bodyPr>
          <a:lstStyle/>
          <a:p>
            <a:r>
              <a:rPr lang="cs-CZ" dirty="0"/>
              <a:t>Hypotéza </a:t>
            </a:r>
            <a:r>
              <a:rPr lang="cs-CZ" b="1" dirty="0"/>
              <a:t>kulturně historické školy psychologie </a:t>
            </a:r>
            <a:r>
              <a:rPr lang="cs-CZ" dirty="0"/>
              <a:t>(</a:t>
            </a:r>
            <a:r>
              <a:rPr lang="cs-CZ" b="1" dirty="0"/>
              <a:t>Vygotskij</a:t>
            </a:r>
            <a:r>
              <a:rPr lang="cs-CZ" dirty="0"/>
              <a:t>, </a:t>
            </a:r>
            <a:r>
              <a:rPr lang="cs-CZ" b="1" dirty="0"/>
              <a:t>Lurija</a:t>
            </a:r>
            <a:r>
              <a:rPr lang="cs-CZ" dirty="0"/>
              <a:t>, </a:t>
            </a:r>
            <a:r>
              <a:rPr lang="cs-CZ" dirty="0" err="1"/>
              <a:t>Elkonin</a:t>
            </a:r>
            <a:r>
              <a:rPr lang="cs-CZ" dirty="0"/>
              <a:t>, </a:t>
            </a:r>
            <a:r>
              <a:rPr lang="cs-CZ" dirty="0" err="1"/>
              <a:t>Leonťev</a:t>
            </a:r>
            <a:r>
              <a:rPr lang="cs-CZ" dirty="0"/>
              <a:t> ad.) je mnohem obecnější a je podpořena empirickým výzkumem (Lurija, 1976). </a:t>
            </a:r>
          </a:p>
          <a:p>
            <a:r>
              <a:rPr lang="cs-CZ" dirty="0"/>
              <a:t>Tvrdí, že celý </a:t>
            </a:r>
            <a:r>
              <a:rPr lang="cs-CZ" b="1" dirty="0"/>
              <a:t>kulturně historický vývoj společnosti </a:t>
            </a:r>
            <a:r>
              <a:rPr lang="cs-CZ" dirty="0"/>
              <a:t>(nejen pouze jazyk; neboť jazyk je vždy spojen s praxí a děje se v určitých kontextech) </a:t>
            </a:r>
            <a:r>
              <a:rPr lang="cs-CZ" b="1" dirty="0"/>
              <a:t>významně ovlivňuje všechny psychické procesy </a:t>
            </a:r>
            <a:r>
              <a:rPr lang="cs-CZ" dirty="0"/>
              <a:t>(vnímání, kategorizaci, usuzování, sebepojetí). </a:t>
            </a:r>
          </a:p>
          <a:p>
            <a:r>
              <a:rPr lang="cs-CZ" dirty="0"/>
              <a:t>Srov. mezikulturní výzkum A.R. </a:t>
            </a:r>
            <a:r>
              <a:rPr lang="cs-CZ" dirty="0" err="1"/>
              <a:t>Luriji</a:t>
            </a:r>
            <a:r>
              <a:rPr lang="cs-CZ" dirty="0"/>
              <a:t> (1976) ve 30. letech v Uzbekistánu, který ukázal, jak zásadně se změnil průběh kognitivních procesů díky školní výuce (resp. při vymýcení negramotnosti).</a:t>
            </a:r>
          </a:p>
        </p:txBody>
      </p:sp>
    </p:spTree>
    <p:extLst>
      <p:ext uri="{BB962C8B-B14F-4D97-AF65-F5344CB8AC3E}">
        <p14:creationId xmlns:p14="http://schemas.microsoft.com/office/powerpoint/2010/main" val="42948028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890E92-D2A0-4BB5-813A-143CB07D38F9}"/>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FD0ADE1-83C2-46F6-8708-A602443AA7B7}"/>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38295925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457380" y="1139687"/>
            <a:ext cx="8229240" cy="1403562"/>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O konceptuálním systému</a:t>
            </a: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Tree>
    <p:extLst>
      <p:ext uri="{BB962C8B-B14F-4D97-AF65-F5344CB8AC3E}">
        <p14:creationId xmlns:p14="http://schemas.microsoft.com/office/powerpoint/2010/main" val="181191829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Shape 1">
            <a:extLst>
              <a:ext uri="{FF2B5EF4-FFF2-40B4-BE49-F238E27FC236}">
                <a16:creationId xmlns:a16="http://schemas.microsoft.com/office/drawing/2014/main" id="{E128DC4E-9952-4547-8F6D-944F4BA19D54}"/>
              </a:ext>
            </a:extLst>
          </p:cNvPr>
          <p:cNvSpPr txBox="1"/>
          <p:nvPr/>
        </p:nvSpPr>
        <p:spPr>
          <a:xfrm>
            <a:off x="467640" y="188640"/>
            <a:ext cx="8229240" cy="77760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3" name="TextShape 2">
            <a:extLst>
              <a:ext uri="{FF2B5EF4-FFF2-40B4-BE49-F238E27FC236}">
                <a16:creationId xmlns:a16="http://schemas.microsoft.com/office/drawing/2014/main" id="{845F1E36-6489-44AE-A2CF-B815A32844D2}"/>
              </a:ext>
            </a:extLst>
          </p:cNvPr>
          <p:cNvSpPr txBox="1"/>
          <p:nvPr/>
        </p:nvSpPr>
        <p:spPr>
          <a:xfrm>
            <a:off x="382341" y="966240"/>
            <a:ext cx="8399837" cy="5472360"/>
          </a:xfrm>
          <a:prstGeom prst="rect">
            <a:avLst/>
          </a:prstGeom>
          <a:noFill/>
          <a:ln>
            <a:noFill/>
          </a:ln>
        </p:spPr>
        <p:txBody>
          <a:bodyPr lIns="90000" tIns="45000" rIns="90000" bIns="45000"/>
          <a:lstStyle/>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s-CZ" sz="3200" b="0" i="0" u="none" strike="noStrike" kern="1200" cap="none" spc="-1" normalizeH="0" baseline="0" noProof="0" dirty="0">
                <a:ln>
                  <a:noFill/>
                </a:ln>
                <a:solidFill>
                  <a:srgbClr val="FFFFFF"/>
                </a:solidFill>
                <a:effectLst/>
                <a:uLnTx/>
                <a:uFill>
                  <a:solidFill>
                    <a:srgbClr val="FFFFFF"/>
                  </a:solidFill>
                </a:uFill>
                <a:latin typeface="Book Antiqua" panose="02040602050305030304" pitchFamily="18" charset="0"/>
              </a:rPr>
              <a:t>V lidské mysli existují minimálně čtyři nezávislé reprezentační systémy: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s-CZ" sz="3200" b="0" i="0" u="none" strike="noStrike" kern="1200" cap="none" spc="-1" normalizeH="0" baseline="0" noProof="0" dirty="0">
                <a:ln>
                  <a:noFill/>
                </a:ln>
                <a:solidFill>
                  <a:srgbClr val="FFFFFF"/>
                </a:solidFill>
                <a:effectLst/>
                <a:uLnTx/>
                <a:uFill>
                  <a:solidFill>
                    <a:srgbClr val="FFFFFF"/>
                  </a:solidFill>
                </a:uFill>
                <a:latin typeface="Book Antiqua" panose="02040602050305030304" pitchFamily="18" charset="0"/>
              </a:rPr>
              <a:t>percepční</a:t>
            </a:r>
            <a:r>
              <a:rPr lang="cs-CZ" sz="3200" spc="-1" dirty="0">
                <a:solidFill>
                  <a:srgbClr val="FFFFFF"/>
                </a:solidFill>
                <a:uFill>
                  <a:solidFill>
                    <a:srgbClr val="FFFFFF"/>
                  </a:solidFill>
                </a:uFill>
                <a:latin typeface="Book Antiqua" panose="02040602050305030304" pitchFamily="18" charset="0"/>
              </a:rPr>
              <a:t> – </a:t>
            </a:r>
            <a:r>
              <a:rPr lang="cs-CZ" sz="3200" spc="-1" dirty="0" err="1">
                <a:solidFill>
                  <a:srgbClr val="FFFFFF"/>
                </a:solidFill>
                <a:uFill>
                  <a:solidFill>
                    <a:srgbClr val="FFFFFF"/>
                  </a:solidFill>
                </a:uFill>
                <a:latin typeface="Book Antiqua" panose="02040602050305030304" pitchFamily="18" charset="0"/>
              </a:rPr>
              <a:t>percepty</a:t>
            </a:r>
            <a:r>
              <a:rPr lang="cs-CZ" sz="3200" spc="-1" dirty="0">
                <a:solidFill>
                  <a:srgbClr val="FFFFFF"/>
                </a:solidFill>
                <a:uFill>
                  <a:solidFill>
                    <a:srgbClr val="FFFFFF"/>
                  </a:solidFill>
                </a:uFill>
                <a:latin typeface="Book Antiqua" panose="02040602050305030304" pitchFamily="18" charset="0"/>
              </a:rPr>
              <a:t> </a:t>
            </a:r>
            <a:endParaRPr kumimoji="0" lang="cs-CZ" sz="3200" b="0" i="0" u="none" strike="noStrike" kern="1200" cap="none" spc="-1" normalizeH="0" baseline="0" noProof="0" dirty="0">
              <a:ln>
                <a:noFill/>
              </a:ln>
              <a:solidFill>
                <a:srgbClr val="FFFFFF"/>
              </a:solidFill>
              <a:effectLst/>
              <a:uLnTx/>
              <a:uFill>
                <a:solidFill>
                  <a:srgbClr val="FFFFFF"/>
                </a:solidFill>
              </a:uFill>
              <a:latin typeface="Book Antiqua" panose="02040602050305030304" pitchFamily="18" charset="0"/>
            </a:endParaRP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s-CZ" sz="3200" b="0" i="0" u="none" strike="noStrike" kern="1200" cap="none" spc="-1" normalizeH="0" baseline="0" noProof="0" dirty="0">
                <a:ln>
                  <a:noFill/>
                </a:ln>
                <a:solidFill>
                  <a:srgbClr val="FFFFFF"/>
                </a:solidFill>
                <a:effectLst/>
                <a:uLnTx/>
                <a:uFill>
                  <a:solidFill>
                    <a:srgbClr val="FFFFFF"/>
                  </a:solidFill>
                </a:uFill>
                <a:latin typeface="Book Antiqua" panose="02040602050305030304" pitchFamily="18" charset="0"/>
              </a:rPr>
              <a:t>konceptuální – koncepty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s-CZ" sz="3200" b="0" i="0" u="none" strike="noStrike" kern="1200" cap="none" spc="-1" normalizeH="0" baseline="0" noProof="0" dirty="0">
                <a:ln>
                  <a:noFill/>
                </a:ln>
                <a:solidFill>
                  <a:srgbClr val="FFFFFF"/>
                </a:solidFill>
                <a:effectLst/>
                <a:uLnTx/>
                <a:uFill>
                  <a:solidFill>
                    <a:srgbClr val="FFFFFF"/>
                  </a:solidFill>
                </a:uFill>
                <a:latin typeface="Book Antiqua" panose="02040602050305030304" pitchFamily="18" charset="0"/>
              </a:rPr>
              <a:t>verbální – slova a gramatika</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3200" spc="-1" dirty="0">
                <a:solidFill>
                  <a:srgbClr val="FFFFFF"/>
                </a:solidFill>
                <a:uFill>
                  <a:solidFill>
                    <a:srgbClr val="FFFFFF"/>
                  </a:solidFill>
                </a:uFill>
                <a:latin typeface="Book Antiqua" panose="02040602050305030304" pitchFamily="18" charset="0"/>
              </a:rPr>
              <a:t>motorický – úkony a chování</a:t>
            </a:r>
            <a:endParaRPr kumimoji="0" lang="cs-CZ" sz="3200" b="0" i="0" u="none" strike="noStrike" kern="1200" cap="none" spc="-1" normalizeH="0" baseline="0" noProof="0" dirty="0">
              <a:ln>
                <a:noFill/>
              </a:ln>
              <a:solidFill>
                <a:srgbClr val="FFFFFF"/>
              </a:solidFill>
              <a:effectLst/>
              <a:uLnTx/>
              <a:uFill>
                <a:solidFill>
                  <a:srgbClr val="FFFFFF"/>
                </a:solidFill>
              </a:uFill>
              <a:latin typeface="Book Antiqua" panose="02040602050305030304" pitchFamily="18" charset="0"/>
            </a:endParaRP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cs-CZ" sz="3200" b="0" i="0" u="none" strike="noStrike" kern="1200" cap="none" spc="-1" normalizeH="0" baseline="0" noProof="0" dirty="0">
              <a:ln>
                <a:noFill/>
              </a:ln>
              <a:solidFill>
                <a:srgbClr val="FFFFFF"/>
              </a:solidFill>
              <a:effectLst/>
              <a:uLnTx/>
              <a:uFill>
                <a:solidFill>
                  <a:srgbClr val="FFFFFF"/>
                </a:solidFill>
              </a:uFill>
              <a:latin typeface="Book Antiqua" panose="02040602050305030304" pitchFamily="18" charset="0"/>
            </a:endParaRPr>
          </a:p>
        </p:txBody>
      </p:sp>
    </p:spTree>
    <p:extLst>
      <p:ext uri="{BB962C8B-B14F-4D97-AF65-F5344CB8AC3E}">
        <p14:creationId xmlns:p14="http://schemas.microsoft.com/office/powerpoint/2010/main" val="4181284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467640" y="188640"/>
            <a:ext cx="8229240" cy="77760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dirty="0" err="1">
                <a:ln>
                  <a:noFill/>
                </a:ln>
                <a:solidFill>
                  <a:srgbClr val="E9D596"/>
                </a:solidFill>
                <a:effectLst/>
                <a:uLnTx/>
                <a:uFill>
                  <a:solidFill>
                    <a:srgbClr val="FFFFFF"/>
                  </a:solidFill>
                </a:uFill>
                <a:latin typeface="Lucida Sans"/>
                <a:ea typeface="+mn-ea"/>
                <a:cs typeface="+mn-cs"/>
              </a:rPr>
              <a:t>Percepty</a:t>
            </a:r>
            <a:r>
              <a:rPr kumimoji="0" lang="cs-CZ" sz="41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 a koncepty</a:t>
            </a: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88" name="TextShape 2"/>
          <p:cNvSpPr txBox="1"/>
          <p:nvPr/>
        </p:nvSpPr>
        <p:spPr>
          <a:xfrm>
            <a:off x="382341" y="966240"/>
            <a:ext cx="8399837" cy="5472360"/>
          </a:xfrm>
          <a:prstGeom prst="rect">
            <a:avLst/>
          </a:prstGeom>
          <a:noFill/>
          <a:ln>
            <a:noFill/>
          </a:ln>
        </p:spPr>
        <p:txBody>
          <a:bodyPr lIns="90000" tIns="45000" rIns="90000" bIns="45000"/>
          <a:lstStyle/>
          <a:p>
            <a:pPr marL="137160" marR="0" lvl="0" algn="l" defTabSz="914400" rtl="0" eaLnBrk="1" fontAlgn="auto" latinLnBrk="0" hangingPunct="1">
              <a:lnSpc>
                <a:spcPct val="100000"/>
              </a:lnSpc>
              <a:spcBef>
                <a:spcPts val="0"/>
              </a:spcBef>
              <a:spcAft>
                <a:spcPts val="0"/>
              </a:spcAft>
              <a:buClrTx/>
              <a:buSzTx/>
              <a:tabLst/>
              <a:defRPr/>
            </a:pPr>
            <a:r>
              <a:rPr lang="cs-CZ" sz="2100" b="1" dirty="0" err="1">
                <a:effectLst/>
                <a:latin typeface="Book Antiqua" panose="02040602050305030304" pitchFamily="18" charset="0"/>
                <a:ea typeface="Calibri" panose="020F0502020204030204" pitchFamily="34" charset="0"/>
                <a:cs typeface="Times New Roman" panose="02020603050405020304" pitchFamily="18" charset="0"/>
              </a:rPr>
              <a:t>Percepty</a:t>
            </a:r>
            <a:r>
              <a:rPr lang="cs-CZ" sz="2100" b="1" dirty="0">
                <a:effectLst/>
                <a:latin typeface="Book Antiqua" panose="02040602050305030304" pitchFamily="18" charset="0"/>
                <a:ea typeface="Calibri" panose="020F0502020204030204" pitchFamily="34" charset="0"/>
                <a:cs typeface="Times New Roman" panose="02020603050405020304" pitchFamily="18" charset="0"/>
              </a:rPr>
              <a:t> a koncepty</a:t>
            </a:r>
            <a:r>
              <a:rPr lang="cs-CZ" sz="2100" dirty="0">
                <a:effectLst/>
                <a:latin typeface="Book Antiqua" panose="02040602050305030304" pitchFamily="18" charset="0"/>
                <a:ea typeface="Calibri" panose="020F0502020204030204" pitchFamily="34" charset="0"/>
                <a:cs typeface="Times New Roman" panose="02020603050405020304" pitchFamily="18" charset="0"/>
              </a:rPr>
              <a:t> jsou kódovány a ukládány v odlišných formátech a v rámci jiných paměťových systémů. </a:t>
            </a:r>
            <a:r>
              <a:rPr lang="cs-CZ" sz="2100" dirty="0" err="1">
                <a:effectLst/>
                <a:latin typeface="Book Antiqua" panose="02040602050305030304" pitchFamily="18" charset="0"/>
                <a:ea typeface="Calibri" panose="020F0502020204030204" pitchFamily="34" charset="0"/>
                <a:cs typeface="Times New Roman" panose="02020603050405020304" pitchFamily="18" charset="0"/>
              </a:rPr>
              <a:t>Percepty</a:t>
            </a:r>
            <a:r>
              <a:rPr lang="cs-CZ" sz="2100" dirty="0">
                <a:effectLst/>
                <a:latin typeface="Book Antiqua" panose="02040602050305030304" pitchFamily="18" charset="0"/>
                <a:ea typeface="Calibri" panose="020F0502020204030204" pitchFamily="34" charset="0"/>
                <a:cs typeface="Times New Roman" panose="02020603050405020304" pitchFamily="18" charset="0"/>
              </a:rPr>
              <a:t> jsou součástí </a:t>
            </a:r>
            <a:r>
              <a:rPr lang="cs-CZ" sz="2100" b="1" dirty="0">
                <a:effectLst/>
                <a:latin typeface="Book Antiqua" panose="02040602050305030304" pitchFamily="18" charset="0"/>
                <a:ea typeface="Calibri" panose="020F0502020204030204" pitchFamily="34" charset="0"/>
                <a:cs typeface="Times New Roman" panose="02020603050405020304" pitchFamily="18" charset="0"/>
              </a:rPr>
              <a:t>procedurální paměti</a:t>
            </a:r>
            <a:r>
              <a:rPr lang="cs-CZ" sz="2100" dirty="0">
                <a:effectLst/>
                <a:latin typeface="Book Antiqua" panose="02040602050305030304" pitchFamily="18" charset="0"/>
                <a:ea typeface="Calibri" panose="020F0502020204030204" pitchFamily="34" charset="0"/>
                <a:cs typeface="Times New Roman" panose="02020603050405020304" pitchFamily="18" charset="0"/>
              </a:rPr>
              <a:t>, koncepty jsou součástí </a:t>
            </a:r>
            <a:r>
              <a:rPr lang="cs-CZ" sz="2100" b="1" dirty="0">
                <a:effectLst/>
                <a:latin typeface="Book Antiqua" panose="02040602050305030304" pitchFamily="18" charset="0"/>
                <a:ea typeface="Calibri" panose="020F0502020204030204" pitchFamily="34" charset="0"/>
                <a:cs typeface="Times New Roman" panose="02020603050405020304" pitchFamily="18" charset="0"/>
              </a:rPr>
              <a:t>sémantické paměti </a:t>
            </a:r>
            <a:r>
              <a:rPr lang="cs-CZ" sz="2100" dirty="0">
                <a:effectLst/>
                <a:latin typeface="Book Antiqua" panose="02040602050305030304" pitchFamily="18" charset="0"/>
                <a:ea typeface="Calibri" panose="020F0502020204030204" pitchFamily="34" charset="0"/>
                <a:cs typeface="Times New Roman" panose="02020603050405020304" pitchFamily="18" charset="0"/>
              </a:rPr>
              <a:t>(</a:t>
            </a:r>
            <a:r>
              <a:rPr lang="cs-CZ" sz="2100" dirty="0" err="1">
                <a:effectLst/>
                <a:latin typeface="Book Antiqua" panose="02040602050305030304" pitchFamily="18" charset="0"/>
                <a:ea typeface="Calibri" panose="020F0502020204030204" pitchFamily="34" charset="0"/>
                <a:cs typeface="Times New Roman" panose="02020603050405020304" pitchFamily="18" charset="0"/>
              </a:rPr>
              <a:t>Mandler</a:t>
            </a:r>
            <a:r>
              <a:rPr lang="cs-CZ" sz="2100" dirty="0">
                <a:effectLst/>
                <a:latin typeface="Book Antiqua" panose="02040602050305030304" pitchFamily="18" charset="0"/>
                <a:ea typeface="Calibri" panose="020F0502020204030204" pitchFamily="34" charset="0"/>
                <a:cs typeface="Times New Roman" panose="02020603050405020304" pitchFamily="18" charset="0"/>
              </a:rPr>
              <a:t>, 2004).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100" dirty="0">
                <a:effectLst/>
                <a:latin typeface="Book Antiqua" panose="02040602050305030304" pitchFamily="18" charset="0"/>
                <a:ea typeface="Calibri" panose="020F0502020204030204" pitchFamily="34" charset="0"/>
                <a:cs typeface="Times New Roman" panose="02020603050405020304" pitchFamily="18" charset="0"/>
              </a:rPr>
              <a:t>Dobrým příkladem je percept a koncept tváře. </a:t>
            </a:r>
          </a:p>
          <a:p>
            <a:pPr marL="137160" marR="0" lvl="0" algn="l" defTabSz="914400" rtl="0" eaLnBrk="1" fontAlgn="auto" latinLnBrk="0" hangingPunct="1">
              <a:lnSpc>
                <a:spcPct val="100000"/>
              </a:lnSpc>
              <a:spcBef>
                <a:spcPts val="0"/>
              </a:spcBef>
              <a:spcAft>
                <a:spcPts val="0"/>
              </a:spcAft>
              <a:buClrTx/>
              <a:buSzTx/>
              <a:tabLst/>
              <a:defRPr/>
            </a:pPr>
            <a:r>
              <a:rPr lang="cs-CZ" sz="2100" dirty="0">
                <a:effectLst/>
                <a:latin typeface="Book Antiqua" panose="02040602050305030304" pitchFamily="18" charset="0"/>
                <a:ea typeface="Calibri" panose="020F0502020204030204" pitchFamily="34" charset="0"/>
                <a:cs typeface="Times New Roman" panose="02020603050405020304" pitchFamily="18" charset="0"/>
              </a:rPr>
              <a:t>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100" dirty="0">
                <a:effectLst/>
                <a:latin typeface="Book Antiqua" panose="02040602050305030304" pitchFamily="18" charset="0"/>
                <a:ea typeface="Calibri" panose="020F0502020204030204" pitchFamily="34" charset="0"/>
                <a:cs typeface="Times New Roman" panose="02020603050405020304" pitchFamily="18" charset="0"/>
              </a:rPr>
              <a:t>Konceptuální systém je „otevřenou databází, z níž získáváme – jde-li vše dobře – informace z minulosti a fakta, která potřebujeme k myšlení a plánování. Je to luxusní systém, depozitář vědění, jenž nám umožňuje vyšší kognitivní procesy.“ (</a:t>
            </a:r>
            <a:r>
              <a:rPr lang="cs-CZ" sz="2100" dirty="0" err="1">
                <a:effectLst/>
                <a:latin typeface="Book Antiqua" panose="02040602050305030304" pitchFamily="18" charset="0"/>
                <a:ea typeface="Calibri" panose="020F0502020204030204" pitchFamily="34" charset="0"/>
                <a:cs typeface="Times New Roman" panose="02020603050405020304" pitchFamily="18" charset="0"/>
              </a:rPr>
              <a:t>Mandler</a:t>
            </a:r>
            <a:r>
              <a:rPr lang="cs-CZ" sz="2100" dirty="0">
                <a:effectLst/>
                <a:latin typeface="Book Antiqua" panose="02040602050305030304" pitchFamily="18" charset="0"/>
                <a:ea typeface="Calibri" panose="020F0502020204030204" pitchFamily="34" charset="0"/>
                <a:cs typeface="Times New Roman" panose="02020603050405020304" pitchFamily="18" charset="0"/>
              </a:rPr>
              <a:t>, 2004, s. 198)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100" dirty="0">
                <a:effectLst/>
                <a:latin typeface="Book Antiqua" panose="02040602050305030304" pitchFamily="18" charset="0"/>
                <a:ea typeface="Calibri" panose="020F0502020204030204" pitchFamily="34" charset="0"/>
                <a:cs typeface="Times New Roman" panose="02020603050405020304" pitchFamily="18" charset="0"/>
              </a:rPr>
              <a:t>Koncepty jsou pro vědomí přístupné (pro účely myšlení, řešení problémů, inferencí, vzpomínání atd.).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100" dirty="0" err="1">
                <a:effectLst/>
                <a:latin typeface="Book Antiqua" panose="02040602050305030304" pitchFamily="18" charset="0"/>
                <a:ea typeface="Calibri" panose="020F0502020204030204" pitchFamily="34" charset="0"/>
                <a:cs typeface="Times New Roman" panose="02020603050405020304" pitchFamily="18" charset="0"/>
              </a:rPr>
              <a:t>Percepty</a:t>
            </a:r>
            <a:r>
              <a:rPr lang="cs-CZ" sz="2100" dirty="0">
                <a:effectLst/>
                <a:latin typeface="Book Antiqua" panose="02040602050305030304" pitchFamily="18" charset="0"/>
                <a:ea typeface="Calibri" panose="020F0502020204030204" pitchFamily="34" charset="0"/>
                <a:cs typeface="Times New Roman" panose="02020603050405020304" pitchFamily="18" charset="0"/>
              </a:rPr>
              <a:t> oproti konceptům obsahují mnoho detailních informací.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100" dirty="0">
                <a:effectLst/>
                <a:latin typeface="Book Antiqua" panose="02040602050305030304" pitchFamily="18" charset="0"/>
                <a:ea typeface="Calibri" panose="020F0502020204030204" pitchFamily="34" charset="0"/>
                <a:cs typeface="Times New Roman" panose="02020603050405020304" pitchFamily="18" charset="0"/>
              </a:rPr>
              <a:t>Percepční zpracování probíhá paralelně, práce s koncepty je naopak výrazně omezena kapacitou pozornosti (</a:t>
            </a:r>
            <a:r>
              <a:rPr lang="cs-CZ" sz="2100" dirty="0" err="1">
                <a:effectLst/>
                <a:latin typeface="Book Antiqua" panose="02040602050305030304" pitchFamily="18" charset="0"/>
                <a:ea typeface="Calibri" panose="020F0502020204030204" pitchFamily="34" charset="0"/>
                <a:cs typeface="Times New Roman" panose="02020603050405020304" pitchFamily="18" charset="0"/>
              </a:rPr>
              <a:t>Mandler</a:t>
            </a:r>
            <a:r>
              <a:rPr lang="cs-CZ" sz="2100" dirty="0">
                <a:effectLst/>
                <a:latin typeface="Book Antiqua" panose="02040602050305030304" pitchFamily="18" charset="0"/>
                <a:ea typeface="Calibri" panose="020F0502020204030204" pitchFamily="34" charset="0"/>
                <a:cs typeface="Times New Roman" panose="02020603050405020304" pitchFamily="18" charset="0"/>
              </a:rPr>
              <a:t>, 2004, s. 199) </a:t>
            </a:r>
            <a:endParaRPr kumimoji="0" lang="cs-CZ" sz="2100" b="0" i="0" u="none" strike="noStrike" kern="1200" cap="none" spc="-1" normalizeH="0" baseline="0" noProof="0" dirty="0">
              <a:ln>
                <a:noFill/>
              </a:ln>
              <a:solidFill>
                <a:srgbClr val="FFFFFF"/>
              </a:solidFill>
              <a:effectLst/>
              <a:uLnTx/>
              <a:uFill>
                <a:solidFill>
                  <a:srgbClr val="FFFFFF"/>
                </a:solidFill>
              </a:uFill>
              <a:latin typeface="Book Antiqua" panose="02040602050305030304" pitchFamily="18"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467640" y="188640"/>
            <a:ext cx="8229240" cy="77760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dirty="0" err="1">
                <a:ln>
                  <a:noFill/>
                </a:ln>
                <a:solidFill>
                  <a:srgbClr val="E9D596"/>
                </a:solidFill>
                <a:effectLst/>
                <a:uLnTx/>
                <a:uFill>
                  <a:solidFill>
                    <a:srgbClr val="FFFFFF"/>
                  </a:solidFill>
                </a:uFill>
                <a:latin typeface="Lucida Sans"/>
                <a:ea typeface="+mn-ea"/>
                <a:cs typeface="+mn-cs"/>
              </a:rPr>
              <a:t>Percepty</a:t>
            </a:r>
            <a:r>
              <a:rPr kumimoji="0" lang="cs-CZ" sz="41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 a koncepty</a:t>
            </a: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88" name="TextShape 2"/>
          <p:cNvSpPr txBox="1"/>
          <p:nvPr/>
        </p:nvSpPr>
        <p:spPr>
          <a:xfrm>
            <a:off x="382341" y="966240"/>
            <a:ext cx="8399837" cy="5606838"/>
          </a:xfrm>
          <a:prstGeom prst="rect">
            <a:avLst/>
          </a:prstGeom>
          <a:noFill/>
          <a:ln>
            <a:noFill/>
          </a:ln>
        </p:spPr>
        <p:txBody>
          <a:bodyPr lIns="90000" tIns="45000" rIns="90000" bIns="45000"/>
          <a:lstStyle/>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200" dirty="0">
                <a:effectLst/>
                <a:latin typeface="Book Antiqua" panose="02040602050305030304" pitchFamily="18" charset="0"/>
                <a:ea typeface="Calibri" panose="020F0502020204030204" pitchFamily="34" charset="0"/>
                <a:cs typeface="Times New Roman" panose="02020603050405020304" pitchFamily="18" charset="0"/>
              </a:rPr>
              <a:t>Koncepty jsou „malé teorie obsahující nízký počet abstraktních rozdílů a charakteristik a slouží k definici živočichů, vozidel a nábytku jakožto odlišných druhů.“ (</a:t>
            </a:r>
            <a:r>
              <a:rPr lang="cs-CZ" sz="2200" dirty="0" err="1">
                <a:effectLst/>
                <a:latin typeface="Book Antiqua" panose="02040602050305030304" pitchFamily="18" charset="0"/>
                <a:ea typeface="Calibri" panose="020F0502020204030204" pitchFamily="34" charset="0"/>
                <a:cs typeface="Times New Roman" panose="02020603050405020304" pitchFamily="18" charset="0"/>
              </a:rPr>
              <a:t>Mandler</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2004, s. 194)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200" dirty="0">
                <a:effectLst/>
                <a:latin typeface="Book Antiqua" panose="02040602050305030304" pitchFamily="18" charset="0"/>
                <a:ea typeface="Calibri" panose="020F0502020204030204" pitchFamily="34" charset="0"/>
                <a:cs typeface="Times New Roman" panose="02020603050405020304" pitchFamily="18" charset="0"/>
              </a:rPr>
              <a:t>Koncepty rozdělují objekty na základě podobnosti </a:t>
            </a:r>
            <a:r>
              <a:rPr lang="cs-CZ" sz="2200" i="1" dirty="0">
                <a:effectLst/>
                <a:latin typeface="Book Antiqua" panose="02040602050305030304" pitchFamily="18" charset="0"/>
                <a:ea typeface="Calibri" panose="020F0502020204030204" pitchFamily="34" charset="0"/>
                <a:cs typeface="Times New Roman" panose="02020603050405020304" pitchFamily="18" charset="0"/>
              </a:rPr>
              <a:t>druhu </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a:t>
            </a:r>
            <a:r>
              <a:rPr lang="cs-CZ" sz="2200" dirty="0" err="1">
                <a:effectLst/>
                <a:latin typeface="Book Antiqua" panose="02040602050305030304" pitchFamily="18" charset="0"/>
                <a:ea typeface="Calibri" panose="020F0502020204030204" pitchFamily="34" charset="0"/>
                <a:cs typeface="Times New Roman" panose="02020603050405020304" pitchFamily="18" charset="0"/>
              </a:rPr>
              <a:t>percepty</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na základě podobnosti vzhledu, srov. problém ryby-velryba, korál-rostlina, ptakopysk atd.).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200" dirty="0">
                <a:effectLst/>
                <a:latin typeface="Book Antiqua" panose="02040602050305030304" pitchFamily="18" charset="0"/>
                <a:ea typeface="Calibri" panose="020F0502020204030204" pitchFamily="34" charset="0"/>
                <a:cs typeface="Times New Roman" panose="02020603050405020304" pitchFamily="18" charset="0"/>
              </a:rPr>
              <a:t>Tyto koncepty se vyvíjejí (z tradičního pohledu na věc překvapivě) z nejabstraktnější úrovně diferenciací k těm nejkonkrétněji diferencovaným pojmům: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200" dirty="0">
                <a:effectLst/>
                <a:latin typeface="Book Antiqua" panose="02040602050305030304" pitchFamily="18" charset="0"/>
                <a:ea typeface="Calibri" panose="020F0502020204030204" pitchFamily="34" charset="0"/>
                <a:cs typeface="Times New Roman" panose="02020603050405020304" pitchFamily="18" charset="0"/>
              </a:rPr>
              <a:t>Od odlišení </a:t>
            </a:r>
            <a:r>
              <a:rPr lang="cs-CZ" sz="2200" i="1" dirty="0">
                <a:effectLst/>
                <a:latin typeface="Book Antiqua" panose="02040602050305030304" pitchFamily="18" charset="0"/>
                <a:ea typeface="Calibri" panose="020F0502020204030204" pitchFamily="34" charset="0"/>
                <a:cs typeface="Times New Roman" panose="02020603050405020304" pitchFamily="18" charset="0"/>
              </a:rPr>
              <a:t>živých</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(jako </a:t>
            </a:r>
            <a:r>
              <a:rPr lang="cs-CZ" sz="2200" dirty="0" err="1">
                <a:effectLst/>
                <a:latin typeface="Book Antiqua" panose="02040602050305030304" pitchFamily="18" charset="0"/>
                <a:ea typeface="Calibri" panose="020F0502020204030204" pitchFamily="34" charset="0"/>
                <a:cs typeface="Times New Roman" panose="02020603050405020304" pitchFamily="18" charset="0"/>
              </a:rPr>
              <a:t>sebehybatelů</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a </a:t>
            </a:r>
            <a:r>
              <a:rPr lang="cs-CZ" sz="2200" i="1" dirty="0">
                <a:effectLst/>
                <a:latin typeface="Book Antiqua" panose="02040602050305030304" pitchFamily="18" charset="0"/>
                <a:ea typeface="Calibri" panose="020F0502020204030204" pitchFamily="34" charset="0"/>
                <a:cs typeface="Times New Roman" panose="02020603050405020304" pitchFamily="18" charset="0"/>
              </a:rPr>
              <a:t>neživých</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objektů v sedmi měsících (</a:t>
            </a:r>
            <a:r>
              <a:rPr lang="cs-CZ" sz="2200" dirty="0" err="1">
                <a:effectLst/>
                <a:latin typeface="Book Antiqua" panose="02040602050305030304" pitchFamily="18" charset="0"/>
                <a:ea typeface="Calibri" panose="020F0502020204030204" pitchFamily="34" charset="0"/>
                <a:cs typeface="Times New Roman" panose="02020603050405020304" pitchFamily="18" charset="0"/>
              </a:rPr>
              <a:t>Mandler</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2004), přes diferenciaci pozemských, létavých a vodních živočichů dále. Jednotlivé domény (</a:t>
            </a:r>
            <a:r>
              <a:rPr lang="cs-CZ" sz="2200" i="1" dirty="0">
                <a:effectLst/>
                <a:latin typeface="Book Antiqua" panose="02040602050305030304" pitchFamily="18" charset="0"/>
                <a:ea typeface="Calibri" panose="020F0502020204030204" pitchFamily="34" charset="0"/>
                <a:cs typeface="Times New Roman" panose="02020603050405020304" pitchFamily="18" charset="0"/>
              </a:rPr>
              <a:t>živí</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a </a:t>
            </a:r>
            <a:r>
              <a:rPr lang="cs-CZ" sz="2200" i="1" dirty="0">
                <a:effectLst/>
                <a:latin typeface="Book Antiqua" panose="02040602050305030304" pitchFamily="18" charset="0"/>
                <a:ea typeface="Calibri" panose="020F0502020204030204" pitchFamily="34" charset="0"/>
                <a:cs typeface="Times New Roman" panose="02020603050405020304" pitchFamily="18" charset="0"/>
              </a:rPr>
              <a:t>neživí</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a:t>
            </a:r>
            <a:r>
              <a:rPr lang="cs-CZ" sz="2200" i="1" dirty="0">
                <a:effectLst/>
                <a:latin typeface="Book Antiqua" panose="02040602050305030304" pitchFamily="18" charset="0"/>
                <a:ea typeface="Calibri" panose="020F0502020204030204" pitchFamily="34" charset="0"/>
                <a:cs typeface="Times New Roman" panose="02020603050405020304" pitchFamily="18" charset="0"/>
              </a:rPr>
              <a:t>přírodní objekty</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a </a:t>
            </a:r>
            <a:r>
              <a:rPr lang="cs-CZ" sz="2200" i="1" dirty="0">
                <a:effectLst/>
                <a:latin typeface="Book Antiqua" panose="02040602050305030304" pitchFamily="18" charset="0"/>
                <a:ea typeface="Calibri" panose="020F0502020204030204" pitchFamily="34" charset="0"/>
                <a:cs typeface="Times New Roman" panose="02020603050405020304" pitchFamily="18" charset="0"/>
              </a:rPr>
              <a:t>artefakty</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a jednotlivé pojmy se pak vyvíjejí samostatně na základě individuálních zkušeností (</a:t>
            </a:r>
            <a:r>
              <a:rPr lang="cs-CZ" sz="2200" dirty="0" err="1">
                <a:effectLst/>
                <a:latin typeface="Book Antiqua" panose="02040602050305030304" pitchFamily="18" charset="0"/>
                <a:ea typeface="Calibri" panose="020F0502020204030204" pitchFamily="34" charset="0"/>
                <a:cs typeface="Times New Roman" panose="02020603050405020304" pitchFamily="18" charset="0"/>
              </a:rPr>
              <a:t>Mandler</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2004).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s-CZ" sz="2200" b="0" i="0" u="none" strike="noStrike" kern="1200" cap="none" spc="-1" normalizeH="0" baseline="0" noProof="0" dirty="0">
                <a:ln>
                  <a:noFill/>
                </a:ln>
                <a:solidFill>
                  <a:srgbClr val="FFFFFF"/>
                </a:solidFill>
                <a:uLnTx/>
                <a:uFill>
                  <a:solidFill>
                    <a:srgbClr val="FFFFFF"/>
                  </a:solidFill>
                </a:uFill>
                <a:latin typeface="Book Antiqua" panose="02040602050305030304" pitchFamily="18" charset="0"/>
                <a:cs typeface="Times New Roman" panose="02020603050405020304" pitchFamily="18" charset="0"/>
              </a:rPr>
              <a:t>Odlišení živý/neživý nelze odvodit </a:t>
            </a:r>
            <a:r>
              <a:rPr lang="cs-CZ" sz="2200" spc="-1" dirty="0">
                <a:solidFill>
                  <a:srgbClr val="FFFFFF"/>
                </a:solidFill>
                <a:uFill>
                  <a:solidFill>
                    <a:srgbClr val="FFFFFF"/>
                  </a:solidFill>
                </a:uFill>
                <a:latin typeface="Book Antiqua" panose="02040602050305030304" pitchFamily="18" charset="0"/>
                <a:cs typeface="Times New Roman" panose="02020603050405020304" pitchFamily="18" charset="0"/>
              </a:rPr>
              <a:t>z percepční zkušenosti.</a:t>
            </a:r>
            <a:endParaRPr kumimoji="0" lang="cs-CZ" sz="2200" b="0" i="0" u="none" strike="noStrike" kern="1200" cap="none" spc="-1" normalizeH="0" baseline="0" noProof="0" dirty="0">
              <a:ln>
                <a:noFill/>
              </a:ln>
              <a:solidFill>
                <a:srgbClr val="FFFFFF"/>
              </a:solidFill>
              <a:effectLst/>
              <a:uLnTx/>
              <a:uFill>
                <a:solidFill>
                  <a:srgbClr val="FFFFFF"/>
                </a:solidFill>
              </a:uFill>
              <a:latin typeface="Book Antiqua" panose="02040602050305030304" pitchFamily="18" charset="0"/>
            </a:endParaRPr>
          </a:p>
        </p:txBody>
      </p:sp>
    </p:spTree>
    <p:extLst>
      <p:ext uri="{BB962C8B-B14F-4D97-AF65-F5344CB8AC3E}">
        <p14:creationId xmlns:p14="http://schemas.microsoft.com/office/powerpoint/2010/main" val="354261755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467640" y="188640"/>
            <a:ext cx="8229240" cy="77760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Co je konceptuální systém (KO.S)?</a:t>
            </a: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88" name="TextShape 2"/>
          <p:cNvSpPr txBox="1"/>
          <p:nvPr/>
        </p:nvSpPr>
        <p:spPr>
          <a:xfrm>
            <a:off x="402657" y="1196640"/>
            <a:ext cx="8399837" cy="5472360"/>
          </a:xfrm>
          <a:prstGeom prst="rect">
            <a:avLst/>
          </a:prstGeom>
          <a:noFill/>
          <a:ln>
            <a:noFill/>
          </a:ln>
        </p:spPr>
        <p:txBody>
          <a:bodyPr lIns="90000" tIns="45000" rIns="90000" bIns="45000"/>
          <a:lstStyle/>
          <a:p>
            <a:pPr marL="59436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300" spc="-1" dirty="0">
                <a:solidFill>
                  <a:srgbClr val="FFFFFF"/>
                </a:solidFill>
                <a:uFill>
                  <a:solidFill>
                    <a:srgbClr val="FFFFFF"/>
                  </a:solidFill>
                </a:uFill>
                <a:latin typeface="Book Antiqua"/>
              </a:rPr>
              <a:t>K</a:t>
            </a:r>
            <a:r>
              <a:rPr kumimoji="0" lang="cs-CZ" sz="23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onceptuální</a:t>
            </a:r>
            <a:r>
              <a:rPr kumimoji="0" lang="cs-CZ" sz="23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systém</a:t>
            </a:r>
            <a:r>
              <a:rPr lang="cs-CZ" sz="2300" spc="-1" dirty="0">
                <a:solidFill>
                  <a:srgbClr val="FFFFFF"/>
                </a:solidFill>
                <a:uFill>
                  <a:solidFill>
                    <a:srgbClr val="FFFFFF"/>
                  </a:solidFill>
                </a:uFill>
                <a:latin typeface="Book Antiqua"/>
              </a:rPr>
              <a:t> a</a:t>
            </a:r>
            <a:r>
              <a:rPr kumimoji="0" lang="cs-CZ" sz="23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mentální reprezentace světa jsou v zásadě </a:t>
            </a:r>
            <a:r>
              <a:rPr kumimoji="0" lang="cs-CZ" sz="230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synonyma</a:t>
            </a:r>
            <a:r>
              <a:rPr kumimoji="0" lang="cs-CZ" sz="23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a:t>
            </a:r>
          </a:p>
          <a:p>
            <a:pPr marL="594360" indent="-457200" defTabSz="914400">
              <a:buFont typeface="Arial" panose="020B0604020202020204" pitchFamily="34" charset="0"/>
              <a:buChar char="•"/>
            </a:pPr>
            <a:r>
              <a:rPr kumimoji="0" lang="cs-CZ" sz="23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KO.S je mentální nápodobou (reprezentací) světa, která umožňuje vytvářet i fikční světy.</a:t>
            </a:r>
          </a:p>
          <a:p>
            <a:pPr marL="59436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300" spc="-1" dirty="0">
                <a:solidFill>
                  <a:srgbClr val="FFFFFF"/>
                </a:solidFill>
                <a:uFill>
                  <a:solidFill>
                    <a:srgbClr val="FFFFFF"/>
                  </a:solidFill>
                </a:uFill>
                <a:latin typeface="Book Antiqua"/>
              </a:rPr>
              <a:t>KO.S je hierarchicky i jinak propojený systém uzlů, v němž každý uzel získává význam ze vztahů s ostatními. Neexistuje význam mimo tento systém. Základními uzly jsou ty, které jsou spojeny s lidskou činností (vtělená kognice).</a:t>
            </a:r>
          </a:p>
          <a:p>
            <a:pPr marL="59436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cs-CZ" sz="2300" spc="-1" dirty="0">
              <a:solidFill>
                <a:srgbClr val="FFFFFF"/>
              </a:solidFill>
              <a:uFill>
                <a:solidFill>
                  <a:srgbClr val="FFFFFF"/>
                </a:solidFill>
              </a:uFill>
              <a:latin typeface="Book Antiqua"/>
            </a:endParaRPr>
          </a:p>
          <a:p>
            <a:pPr marL="59436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300" spc="-1" dirty="0">
                <a:solidFill>
                  <a:srgbClr val="FFFFFF"/>
                </a:solidFill>
                <a:uFill>
                  <a:solidFill>
                    <a:srgbClr val="FFFFFF"/>
                  </a:solidFill>
                </a:uFill>
                <a:latin typeface="Book Antiqua"/>
              </a:rPr>
              <a:t>Problém převodu myšlení do řeči: Nesekvenční (dynamická) povaha </a:t>
            </a:r>
            <a:r>
              <a:rPr lang="cs-CZ" sz="2300" spc="-1" dirty="0" err="1">
                <a:solidFill>
                  <a:srgbClr val="FFFFFF"/>
                </a:solidFill>
                <a:uFill>
                  <a:solidFill>
                    <a:srgbClr val="FFFFFF"/>
                  </a:solidFill>
                </a:uFill>
                <a:latin typeface="Book Antiqua"/>
              </a:rPr>
              <a:t>KO.Su</a:t>
            </a:r>
            <a:r>
              <a:rPr lang="cs-CZ" sz="2300" spc="-1" dirty="0">
                <a:solidFill>
                  <a:srgbClr val="FFFFFF"/>
                </a:solidFill>
                <a:uFill>
                  <a:solidFill>
                    <a:srgbClr val="FFFFFF"/>
                  </a:solidFill>
                </a:uFill>
                <a:latin typeface="Book Antiqua"/>
              </a:rPr>
              <a:t> musí být zobrazitelná v lineárně odvíjející se řeči.</a:t>
            </a:r>
          </a:p>
          <a:p>
            <a:pPr marL="59436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cs-CZ" sz="2300" spc="-1" dirty="0">
              <a:solidFill>
                <a:srgbClr val="FFFFFF"/>
              </a:solidFill>
              <a:uFill>
                <a:solidFill>
                  <a:srgbClr val="FFFFFF"/>
                </a:solidFill>
              </a:uFill>
              <a:latin typeface="Book Antiqua"/>
            </a:endParaRPr>
          </a:p>
        </p:txBody>
      </p:sp>
    </p:spTree>
    <p:extLst>
      <p:ext uri="{BB962C8B-B14F-4D97-AF65-F5344CB8AC3E}">
        <p14:creationId xmlns:p14="http://schemas.microsoft.com/office/powerpoint/2010/main" val="259114967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467640" y="188640"/>
            <a:ext cx="8229240" cy="77760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Fáze osvojování jazyka</a:t>
            </a: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88" name="TextShape 2"/>
          <p:cNvSpPr txBox="1"/>
          <p:nvPr/>
        </p:nvSpPr>
        <p:spPr>
          <a:xfrm>
            <a:off x="372081" y="966240"/>
            <a:ext cx="8399837" cy="5472360"/>
          </a:xfrm>
          <a:prstGeom prst="rect">
            <a:avLst/>
          </a:prstGeom>
          <a:noFill/>
          <a:ln>
            <a:noFill/>
          </a:ln>
        </p:spPr>
        <p:txBody>
          <a:bodyPr lIns="90000" tIns="45000" rIns="90000" bIns="45000"/>
          <a:lstStyle/>
          <a:p>
            <a:pPr marL="59436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200" spc="-1" dirty="0">
                <a:solidFill>
                  <a:srgbClr val="FFFFFF"/>
                </a:solidFill>
                <a:uFill>
                  <a:solidFill>
                    <a:srgbClr val="FFFFFF"/>
                  </a:solidFill>
                </a:uFill>
                <a:latin typeface="Book Antiqua"/>
              </a:rPr>
              <a:t>Dítě nejprve (v ontogenezi) používá jazyk ke komunikaci – především k ilokučním, performativním cílům.</a:t>
            </a:r>
          </a:p>
          <a:p>
            <a:pPr marL="594360" indent="-457200" defTabSz="914400">
              <a:buFont typeface="Arial" panose="020B0604020202020204" pitchFamily="34" charset="0"/>
              <a:buChar char="•"/>
              <a:defRPr/>
            </a:pP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Později začne využívat především reprezentační </a:t>
            </a:r>
            <a:r>
              <a:rPr lang="cs-CZ" sz="2200" spc="-1" dirty="0">
                <a:solidFill>
                  <a:srgbClr val="FFFFFF"/>
                </a:solidFill>
                <a:uFill>
                  <a:solidFill>
                    <a:srgbClr val="FFFFFF"/>
                  </a:solidFill>
                </a:uFill>
                <a:latin typeface="Book Antiqua"/>
              </a:rPr>
              <a:t>funkci jazyka. Začne napodobovat, resp. poznávat svět – tvořit si jeho reprezentaci. V tu chvíli se KO.S začíná vyvíjet ve spojení s řečí (</a:t>
            </a:r>
            <a:r>
              <a:rPr lang="cs-CZ" sz="2000" spc="-1" dirty="0" err="1">
                <a:solidFill>
                  <a:srgbClr val="FFFFFF"/>
                </a:solidFill>
                <a:uFill>
                  <a:solidFill>
                    <a:srgbClr val="FFFFFF"/>
                  </a:solidFill>
                </a:uFill>
                <a:latin typeface="Book Antiqua"/>
              </a:rPr>
              <a:t>percepty</a:t>
            </a:r>
            <a:r>
              <a:rPr lang="cs-CZ" sz="2000" spc="-1" dirty="0">
                <a:solidFill>
                  <a:srgbClr val="FFFFFF"/>
                </a:solidFill>
                <a:uFill>
                  <a:solidFill>
                    <a:srgbClr val="FFFFFF"/>
                  </a:solidFill>
                </a:uFill>
                <a:latin typeface="Book Antiqua"/>
              </a:rPr>
              <a:t> jsou asociovány s koncepty</a:t>
            </a:r>
            <a:r>
              <a:rPr lang="cs-CZ" sz="2200" spc="-1" dirty="0">
                <a:solidFill>
                  <a:srgbClr val="FFFFFF"/>
                </a:solidFill>
                <a:uFill>
                  <a:solidFill>
                    <a:srgbClr val="FFFFFF"/>
                  </a:solidFill>
                </a:uFill>
                <a:latin typeface="Book Antiqua"/>
              </a:rPr>
              <a:t>). Později (školní věk) se vyvíjí i díky jiným systémům (matematika, hudba). </a:t>
            </a:r>
          </a:p>
          <a:p>
            <a:pPr marL="59436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200" spc="-1" dirty="0">
                <a:solidFill>
                  <a:srgbClr val="FFFFFF"/>
                </a:solidFill>
                <a:uFill>
                  <a:solidFill>
                    <a:srgbClr val="FFFFFF"/>
                  </a:solidFill>
                </a:uFill>
                <a:latin typeface="Book Antiqua"/>
              </a:rPr>
              <a:t>Když dítě vstoupí do období „proč?“ (cca 3. rok), patrně chápe možnost systematicky si vytvářet síť tvrzení, kterými napodobuje (popisuje, reprezentuje) svět. Pomocí další verbální interakce (děti se samy učí) si tuto síť během života doplňují.</a:t>
            </a:r>
          </a:p>
          <a:p>
            <a:pPr marL="59436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200" spc="-1" dirty="0">
                <a:solidFill>
                  <a:srgbClr val="FFFFFF"/>
                </a:solidFill>
                <a:uFill>
                  <a:solidFill>
                    <a:srgbClr val="FFFFFF"/>
                  </a:solidFill>
                </a:uFill>
                <a:latin typeface="Book Antiqua"/>
              </a:rPr>
              <a:t>Ruku v ruce s tím se vyvíjí i kognitivní funkce jazyka – využíváme jazyk pro explicitní regulaci psychických procesů.</a:t>
            </a:r>
          </a:p>
          <a:p>
            <a:pPr marL="59436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200" spc="-1" dirty="0">
                <a:solidFill>
                  <a:srgbClr val="FFFFFF"/>
                </a:solidFill>
                <a:uFill>
                  <a:solidFill>
                    <a:srgbClr val="FFFFFF"/>
                  </a:solidFill>
                </a:uFill>
                <a:latin typeface="Book Antiqua"/>
              </a:rPr>
              <a:t>Poté dochází k reflexi toho, co s námi jazyk dělá – metajazyková funkce. I to formulujeme v jazyce. </a:t>
            </a:r>
          </a:p>
          <a:p>
            <a:pPr marL="59436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cs-CZ" sz="2200" spc="-1" dirty="0">
              <a:solidFill>
                <a:srgbClr val="FFFFFF"/>
              </a:solidFill>
              <a:uFill>
                <a:solidFill>
                  <a:srgbClr val="FFFFFF"/>
                </a:solidFill>
              </a:uFill>
              <a:latin typeface="Book Antiqua"/>
            </a:endParaRPr>
          </a:p>
        </p:txBody>
      </p:sp>
    </p:spTree>
    <p:extLst>
      <p:ext uri="{BB962C8B-B14F-4D97-AF65-F5344CB8AC3E}">
        <p14:creationId xmlns:p14="http://schemas.microsoft.com/office/powerpoint/2010/main" val="308041522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467640" y="188640"/>
            <a:ext cx="8229240" cy="77760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Konceptuální systém (KO.S)</a:t>
            </a: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88" name="TextShape 2"/>
          <p:cNvSpPr txBox="1"/>
          <p:nvPr/>
        </p:nvSpPr>
        <p:spPr>
          <a:xfrm>
            <a:off x="467640" y="966240"/>
            <a:ext cx="8399837" cy="5472360"/>
          </a:xfrm>
          <a:prstGeom prst="rect">
            <a:avLst/>
          </a:prstGeom>
          <a:noFill/>
          <a:ln>
            <a:noFill/>
          </a:ln>
        </p:spPr>
        <p:txBody>
          <a:bodyPr lIns="90000" tIns="45000" rIns="90000" bIns="45000"/>
          <a:lstStyle/>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Nejprve dítě ani netuší, že lze budovat nápodobu světa záměrně a „poznatky“ si osvojuje nesystematicky, s nástupem do školy již mnoho dětí umí zcela záměrně vytvářet reprezentace dle návodu učitele či knihy. </a:t>
            </a: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a:t>
            </a: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KO.S je budován pomocí jazyka a řeči (věta je návod na tvorbu propozice).</a:t>
            </a:r>
          </a:p>
          <a:p>
            <a:pPr marL="137160" marR="0" lvl="0" indent="0" algn="l" defTabSz="914400" rtl="0" eaLnBrk="1" fontAlgn="auto" latinLnBrk="0" hangingPunct="1">
              <a:lnSpc>
                <a:spcPct val="100000"/>
              </a:lnSpc>
              <a:spcBef>
                <a:spcPts val="0"/>
              </a:spcBef>
              <a:spcAft>
                <a:spcPts val="0"/>
              </a:spcAft>
              <a:buClrTx/>
              <a:buSzTx/>
              <a:buFontTx/>
              <a:buNone/>
              <a:tabLst/>
              <a:defRPr/>
            </a:pPr>
            <a:endPar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Označit nějaký koncept nebo vztah v </a:t>
            </a:r>
            <a:r>
              <a:rPr kumimoji="0" lang="cs-CZ" sz="22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KO.Su</a:t>
            </a: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lze také nejlépe v jazyce (jsou i alternativní znakové systémy: znaková řeč, hudba).</a:t>
            </a:r>
          </a:p>
          <a:p>
            <a:pPr marL="137160" marR="0" lvl="0" indent="0" algn="l" defTabSz="914400" rtl="0" eaLnBrk="1" fontAlgn="auto" latinLnBrk="0" hangingPunct="1">
              <a:lnSpc>
                <a:spcPct val="100000"/>
              </a:lnSpc>
              <a:spcBef>
                <a:spcPts val="0"/>
              </a:spcBef>
              <a:spcAft>
                <a:spcPts val="0"/>
              </a:spcAft>
              <a:buClrTx/>
              <a:buSzTx/>
              <a:buFontTx/>
              <a:buNone/>
              <a:tabLst/>
              <a:defRPr/>
            </a:pPr>
            <a:endPar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Přesto je KO.S od řeči zásadně odlišný.</a:t>
            </a:r>
          </a:p>
          <a:p>
            <a:pPr marL="137160" marR="0" lvl="0" indent="0" algn="l" defTabSz="914400" rtl="0" eaLnBrk="1" fontAlgn="auto" latinLnBrk="0" hangingPunct="1">
              <a:lnSpc>
                <a:spcPct val="100000"/>
              </a:lnSpc>
              <a:spcBef>
                <a:spcPts val="0"/>
              </a:spcBef>
              <a:spcAft>
                <a:spcPts val="0"/>
              </a:spcAft>
              <a:buClrTx/>
              <a:buSzTx/>
              <a:buFontTx/>
              <a:buNone/>
              <a:tabLst/>
              <a:defRPr/>
            </a:pPr>
            <a:endPar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200" b="0" i="1"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a:t>
            </a: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Tušení této duality je v evropské filosofii celkem staré: srov. dualitu logů u stoiků, </a:t>
            </a:r>
            <a:r>
              <a:rPr kumimoji="0" lang="cs-CZ" sz="2200" b="0" i="1"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Verbum </a:t>
            </a:r>
            <a:r>
              <a:rPr kumimoji="0" lang="cs-CZ" sz="2200" b="0" i="1"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cordis</a:t>
            </a:r>
            <a:r>
              <a:rPr kumimoji="0" lang="cs-CZ" sz="2200" b="0" i="1"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a:t>
            </a: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sv. Augustina, dualita významů v hermeneutice – </a:t>
            </a:r>
            <a:r>
              <a:rPr kumimoji="0" lang="cs-CZ" sz="22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Schleiermacher</a:t>
            </a: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a:t>
            </a:r>
            <a:r>
              <a:rPr kumimoji="0" lang="cs-CZ" sz="22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Dilthey</a:t>
            </a: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Srov. </a:t>
            </a:r>
            <a:r>
              <a:rPr kumimoji="0" lang="cs-CZ" sz="22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Grondin</a:t>
            </a: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2001)</a:t>
            </a:r>
          </a:p>
        </p:txBody>
      </p:sp>
    </p:spTree>
    <p:extLst>
      <p:ext uri="{BB962C8B-B14F-4D97-AF65-F5344CB8AC3E}">
        <p14:creationId xmlns:p14="http://schemas.microsoft.com/office/powerpoint/2010/main" val="399254662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734474-68B9-4179-95AD-F232963EC897}"/>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7CA4671E-88B1-4060-BFB0-A339CABA019A}"/>
              </a:ext>
            </a:extLst>
          </p:cNvPr>
          <p:cNvSpPr>
            <a:spLocks noGrp="1"/>
          </p:cNvSpPr>
          <p:nvPr>
            <p:ph idx="1"/>
          </p:nvPr>
        </p:nvSpPr>
        <p:spPr/>
        <p:txBody>
          <a:bodyPr/>
          <a:lstStyle/>
          <a:p>
            <a:pPr marL="0" indent="0">
              <a:buNone/>
            </a:pPr>
            <a:r>
              <a:rPr lang="cs-CZ" dirty="0" err="1"/>
              <a:t>Themes</a:t>
            </a:r>
            <a:r>
              <a:rPr lang="cs-CZ" dirty="0"/>
              <a:t> (in </a:t>
            </a:r>
            <a:r>
              <a:rPr lang="cs-CZ" dirty="0" err="1"/>
              <a:t>English</a:t>
            </a:r>
            <a:r>
              <a:rPr lang="cs-CZ" dirty="0"/>
              <a:t>):</a:t>
            </a:r>
          </a:p>
          <a:p>
            <a:pPr marL="514350" indent="-514350">
              <a:buFont typeface="+mj-lt"/>
              <a:buAutoNum type="arabicPeriod"/>
            </a:pPr>
            <a:r>
              <a:rPr lang="cs-CZ" sz="2800" dirty="0" err="1"/>
              <a:t>Models</a:t>
            </a:r>
            <a:r>
              <a:rPr lang="cs-CZ" sz="2800" dirty="0"/>
              <a:t> and </a:t>
            </a:r>
            <a:r>
              <a:rPr lang="cs-CZ" sz="2800" dirty="0" err="1"/>
              <a:t>theories</a:t>
            </a:r>
            <a:r>
              <a:rPr lang="cs-CZ" sz="2800" dirty="0"/>
              <a:t> </a:t>
            </a:r>
            <a:r>
              <a:rPr lang="cs-CZ" sz="2800" dirty="0" err="1"/>
              <a:t>of</a:t>
            </a:r>
            <a:r>
              <a:rPr lang="cs-CZ" sz="2800" dirty="0"/>
              <a:t> sign and </a:t>
            </a:r>
            <a:r>
              <a:rPr lang="cs-CZ" sz="2800" dirty="0" err="1"/>
              <a:t>meaning</a:t>
            </a:r>
            <a:r>
              <a:rPr lang="cs-CZ" sz="2800" dirty="0"/>
              <a:t> </a:t>
            </a:r>
          </a:p>
          <a:p>
            <a:pPr marL="514350" indent="-514350">
              <a:buFont typeface="+mj-lt"/>
              <a:buAutoNum type="arabicPeriod"/>
            </a:pPr>
            <a:r>
              <a:rPr lang="cs-CZ" sz="2800" dirty="0"/>
              <a:t>M. </a:t>
            </a:r>
            <a:r>
              <a:rPr lang="cs-CZ" sz="2800" dirty="0" err="1"/>
              <a:t>Heidegger</a:t>
            </a:r>
            <a:r>
              <a:rPr lang="cs-CZ" sz="2800" dirty="0"/>
              <a:t> and H.-G. Gadamer</a:t>
            </a:r>
          </a:p>
          <a:p>
            <a:pPr marL="514350" indent="-514350">
              <a:buFont typeface="+mj-lt"/>
              <a:buAutoNum type="arabicPeriod"/>
            </a:pPr>
            <a:r>
              <a:rPr lang="cs-CZ" sz="2800" dirty="0"/>
              <a:t>Post-</a:t>
            </a:r>
            <a:r>
              <a:rPr lang="cs-CZ" sz="2800" dirty="0" err="1"/>
              <a:t>strukturalism</a:t>
            </a:r>
            <a:r>
              <a:rPr lang="cs-CZ" sz="2800" dirty="0"/>
              <a:t> (S. Hubík, M. Frank)</a:t>
            </a:r>
          </a:p>
          <a:p>
            <a:pPr marL="514350" indent="-514350">
              <a:buFont typeface="+mj-lt"/>
              <a:buAutoNum type="arabicPeriod"/>
            </a:pPr>
            <a:r>
              <a:rPr lang="cs-CZ" sz="2800" dirty="0" err="1"/>
              <a:t>Linguistic</a:t>
            </a:r>
            <a:r>
              <a:rPr lang="cs-CZ" sz="2800" dirty="0"/>
              <a:t> </a:t>
            </a:r>
            <a:r>
              <a:rPr lang="cs-CZ" sz="2800" dirty="0" err="1"/>
              <a:t>anthropology</a:t>
            </a:r>
            <a:r>
              <a:rPr lang="cs-CZ" sz="2800" dirty="0"/>
              <a:t> (J. Pokorný)</a:t>
            </a:r>
          </a:p>
          <a:p>
            <a:pPr marL="514350" indent="-514350">
              <a:buFont typeface="+mj-lt"/>
              <a:buAutoNum type="arabicPeriod"/>
            </a:pPr>
            <a:r>
              <a:rPr lang="cs-CZ" sz="2800" dirty="0" err="1"/>
              <a:t>Semiotics</a:t>
            </a:r>
            <a:r>
              <a:rPr lang="cs-CZ" sz="2800" dirty="0"/>
              <a:t> (U. </a:t>
            </a:r>
            <a:r>
              <a:rPr lang="cs-CZ" sz="2800" dirty="0" err="1"/>
              <a:t>Eco</a:t>
            </a:r>
            <a:r>
              <a:rPr lang="cs-CZ" sz="2800" dirty="0"/>
              <a:t>)</a:t>
            </a:r>
          </a:p>
          <a:p>
            <a:pPr marL="514350" indent="-514350">
              <a:buFont typeface="+mj-lt"/>
              <a:buAutoNum type="arabicPeriod"/>
            </a:pPr>
            <a:r>
              <a:rPr lang="cs-CZ" sz="2800" dirty="0"/>
              <a:t>Fiction and </a:t>
            </a:r>
            <a:r>
              <a:rPr lang="cs-CZ" sz="2800" dirty="0" err="1"/>
              <a:t>possible</a:t>
            </a:r>
            <a:r>
              <a:rPr lang="cs-CZ" sz="2800" dirty="0"/>
              <a:t> </a:t>
            </a:r>
            <a:r>
              <a:rPr lang="cs-CZ" sz="2800" dirty="0" err="1"/>
              <a:t>worlds</a:t>
            </a:r>
            <a:r>
              <a:rPr lang="cs-CZ" sz="2800" dirty="0"/>
              <a:t> (L. Doležel)</a:t>
            </a:r>
          </a:p>
          <a:p>
            <a:pPr marL="514350" indent="-514350">
              <a:buFont typeface="+mj-lt"/>
              <a:buAutoNum type="arabicPeriod"/>
            </a:pPr>
            <a:r>
              <a:rPr lang="cs-CZ" sz="2800" dirty="0" err="1"/>
              <a:t>Narratology</a:t>
            </a:r>
            <a:endParaRPr lang="cs-CZ" sz="2800" dirty="0"/>
          </a:p>
        </p:txBody>
      </p:sp>
    </p:spTree>
    <p:extLst>
      <p:ext uri="{BB962C8B-B14F-4D97-AF65-F5344CB8AC3E}">
        <p14:creationId xmlns:p14="http://schemas.microsoft.com/office/powerpoint/2010/main" val="39781121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TextShape 1"/>
          <p:cNvSpPr txBox="1"/>
          <p:nvPr/>
        </p:nvSpPr>
        <p:spPr>
          <a:xfrm>
            <a:off x="323640" y="188640"/>
            <a:ext cx="8568720" cy="93564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32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Jak se liší KO.S od verbálního s. (VE.S.), od řeči?</a:t>
            </a:r>
            <a:endParaRPr kumimoji="0" lang="cs-CZ" sz="1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90" name="TextShape 2"/>
          <p:cNvSpPr txBox="1"/>
          <p:nvPr/>
        </p:nvSpPr>
        <p:spPr>
          <a:xfrm>
            <a:off x="457380" y="1124280"/>
            <a:ext cx="8229240" cy="5445000"/>
          </a:xfrm>
          <a:prstGeom prst="rect">
            <a:avLst/>
          </a:prstGeom>
          <a:noFill/>
          <a:ln>
            <a:noFill/>
          </a:ln>
        </p:spPr>
        <p:txBody>
          <a:bodyPr lIns="90000" tIns="45000" rIns="90000" bIns="45000"/>
          <a:lstStyle/>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KO.S lze mnohdy převést (téměř dokonale) na logický kalkul, přičemž „kličky jazyka“ (slovní hříčky, metafory a homonymie) v </a:t>
            </a:r>
            <a:r>
              <a:rPr kumimoji="0" lang="cs-CZ" sz="21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KO.Su</a:t>
            </a: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téměř zanikají. (srov. „z deště pod okap“ nebo analogické „pěšky jako za vozem“; „vytopil jsem byt“; „ty teda vypadáš!“- „vypadl z oka“– padat - pádit)</a:t>
            </a:r>
          </a:p>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Apriorní </a:t>
            </a:r>
            <a:r>
              <a:rPr kumimoji="0" lang="cs-CZ" sz="21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filoz</a:t>
            </a:r>
            <a:r>
              <a:rPr lang="cs-CZ" sz="2100" spc="-1" dirty="0" err="1">
                <a:solidFill>
                  <a:srgbClr val="FFFFFF"/>
                </a:solidFill>
                <a:uFill>
                  <a:solidFill>
                    <a:srgbClr val="FFFFFF"/>
                  </a:solidFill>
                </a:uFill>
                <a:latin typeface="Book Antiqua"/>
              </a:rPr>
              <a:t>ofické</a:t>
            </a:r>
            <a:r>
              <a:rPr lang="cs-CZ" sz="2100" spc="-1" dirty="0">
                <a:solidFill>
                  <a:srgbClr val="FFFFFF"/>
                </a:solidFill>
                <a:uFill>
                  <a:solidFill>
                    <a:srgbClr val="FFFFFF"/>
                  </a:solidFill>
                </a:uFill>
                <a:latin typeface="Book Antiqua"/>
              </a:rPr>
              <a:t> jazyky vylučují synonymii.</a:t>
            </a:r>
            <a:endPar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Řeč (=verbální systém, VE.S) např. rozeznává mluvnické rody, KO.S nikoli (ten stůl, ta řeka, to Slunce)</a:t>
            </a:r>
          </a:p>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V češtině VE.S mj. rozlišuje 2 druhy mn. č.: 1 „pes byl“, 2-4 „psi byli“, 5 a více „psů bylo“ (srov. 21 „psů“ a nikoli 21 „pes“; 22 „psů“ a nikoli 22 „psi“), což KO.S nereflektuje</a:t>
            </a:r>
          </a:p>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KO.S je částečně </a:t>
            </a:r>
            <a:r>
              <a:rPr kumimoji="0" lang="cs-CZ" sz="21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amodální</a:t>
            </a: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a:t>
            </a:r>
            <a:r>
              <a:rPr kumimoji="0" lang="cs-CZ" sz="21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nesenzorický</a:t>
            </a: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mnoho pojmů je nezávislých na jakékoli modalitě (vysoký, masožravec, lichý, milión let, výlet, štěstí). Částečně je </a:t>
            </a:r>
            <a:r>
              <a:rPr kumimoji="0" lang="cs-CZ" sz="21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multi</a:t>
            </a:r>
            <a:r>
              <a:rPr lang="cs-CZ" sz="2100" spc="-1" dirty="0">
                <a:solidFill>
                  <a:srgbClr val="FFFFFF"/>
                </a:solidFill>
                <a:uFill>
                  <a:solidFill>
                    <a:srgbClr val="FFFFFF"/>
                  </a:solidFill>
                </a:uFill>
                <a:latin typeface="Book Antiqua"/>
              </a:rPr>
              <a:t>modální.</a:t>
            </a:r>
            <a:endPar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Pojmy (koncepty) i přes to nějakou </a:t>
            </a:r>
            <a:r>
              <a:rPr kumimoji="0" lang="cs-CZ" sz="2100" b="0" i="0" u="none" strike="noStrike" kern="1200" cap="none" spc="-1" normalizeH="0" baseline="0" noProof="0" dirty="0">
                <a:ln>
                  <a:noFill/>
                </a:ln>
                <a:effectLst/>
                <a:uLnTx/>
                <a:uFill>
                  <a:solidFill>
                    <a:srgbClr val="FFFFFF"/>
                  </a:solidFill>
                </a:uFill>
                <a:latin typeface="Book Antiqua"/>
                <a:ea typeface="+mn-ea"/>
                <a:cs typeface="+mn-cs"/>
              </a:rPr>
              <a:t>představu</a:t>
            </a: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přivolávají (situační model dle </a:t>
            </a:r>
            <a:r>
              <a:rPr kumimoji="0" lang="cs-CZ" sz="21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Kintsche</a:t>
            </a: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Např. pes, bochník, buňka, atom, peníze… (a pak klasická podnětová slova v asociačním experimentu)</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Shape 1"/>
          <p:cNvSpPr txBox="1"/>
          <p:nvPr/>
        </p:nvSpPr>
        <p:spPr>
          <a:xfrm>
            <a:off x="457200" y="67284"/>
            <a:ext cx="8229240" cy="752363"/>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Humor</a:t>
            </a: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92" name="TextShape 2"/>
          <p:cNvSpPr txBox="1"/>
          <p:nvPr/>
        </p:nvSpPr>
        <p:spPr>
          <a:xfrm>
            <a:off x="294861" y="799768"/>
            <a:ext cx="8229240" cy="4708800"/>
          </a:xfrm>
          <a:prstGeom prst="rect">
            <a:avLst/>
          </a:prstGeom>
          <a:noFill/>
          <a:ln>
            <a:noFill/>
          </a:ln>
        </p:spPr>
        <p:txBody>
          <a:bodyPr lIns="90000" tIns="45000" rIns="90000" bIns="45000"/>
          <a:lstStyle/>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Teorie inkongruence: Mnoho vtipů je založeno na tom, že jedna a táž verbální struktura odkazuje na dva odlišné </a:t>
            </a:r>
            <a:r>
              <a:rPr kumimoji="0" lang="cs-CZ" sz="28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KO.Sy</a:t>
            </a: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a jejich spojení napříč reálným světem nutí k úsměvu: „Jaký je rozdíl mezi…? – Žádný, protože…“</a:t>
            </a: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„Je to hnědé a skáče to na laně. Co je to?“</a:t>
            </a: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„Moje dítě se dusí! – A jak je staré? – To nevím, stará je v pohodě, ale dcera už modrá.“</a:t>
            </a:r>
          </a:p>
          <a:p>
            <a:pPr marL="137160" marR="0" lvl="0" indent="0" algn="l" defTabSz="914400" rtl="0" eaLnBrk="1" fontAlgn="auto" latinLnBrk="0" hangingPunct="1">
              <a:lnSpc>
                <a:spcPct val="100000"/>
              </a:lnSpc>
              <a:spcBef>
                <a:spcPts val="0"/>
              </a:spcBef>
              <a:spcAft>
                <a:spcPts val="0"/>
              </a:spcAft>
              <a:buClrTx/>
              <a:buSzTx/>
              <a:buFontTx/>
              <a:buNone/>
              <a:tabLst/>
              <a:defRPr/>
            </a:pPr>
            <a:endPar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Přeřeknutí (bez uvědomění)</a:t>
            </a:r>
            <a:endParaRPr kumimoji="0" lang="cs-CZ" sz="2800" b="0" i="0" u="none" strike="noStrike" kern="1200" cap="none" spc="-1" normalizeH="0" baseline="0" noProof="0" dirty="0">
              <a:ln>
                <a:noFill/>
              </a:ln>
              <a:solidFill>
                <a:srgbClr val="000000"/>
              </a:solidFill>
              <a:effectLst/>
              <a:uLnTx/>
              <a:uFill>
                <a:solidFill>
                  <a:srgbClr val="FFFFFF"/>
                </a:solidFill>
              </a:uFill>
              <a:latin typeface="Calisto MT" panose="02040603050505030304"/>
              <a:ea typeface="+mn-ea"/>
              <a:cs typeface="+mn-cs"/>
            </a:endParaRPr>
          </a:p>
          <a:p>
            <a:pPr marL="137160" marR="0" lvl="0" indent="0" algn="l" defTabSz="914400" rtl="0" eaLnBrk="1" fontAlgn="auto" latinLnBrk="0" hangingPunct="1">
              <a:lnSpc>
                <a:spcPct val="100000"/>
              </a:lnSpc>
              <a:spcBef>
                <a:spcPts val="0"/>
              </a:spcBef>
              <a:spcAft>
                <a:spcPts val="0"/>
              </a:spcAft>
              <a:buClrTx/>
              <a:buSzTx/>
              <a:buFontTx/>
              <a:buNone/>
              <a:tabLst/>
              <a:defRPr/>
            </a:pPr>
            <a:endPar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137160" marR="0" lvl="0" indent="0" algn="l" defTabSz="914400" rtl="0" eaLnBrk="1" fontAlgn="auto" latinLnBrk="0" hangingPunct="1">
              <a:lnSpc>
                <a:spcPct val="100000"/>
              </a:lnSpc>
              <a:spcBef>
                <a:spcPts val="0"/>
              </a:spcBef>
              <a:spcAft>
                <a:spcPts val="0"/>
              </a:spcAft>
              <a:buClrTx/>
              <a:buSzTx/>
              <a:buFontTx/>
              <a:buNone/>
              <a:tabLst/>
              <a:defRPr/>
            </a:pPr>
            <a:endPar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4" name="TextShape 1">
            <a:extLst>
              <a:ext uri="{FF2B5EF4-FFF2-40B4-BE49-F238E27FC236}">
                <a16:creationId xmlns:a16="http://schemas.microsoft.com/office/drawing/2014/main" id="{143CC2DB-F0F3-43B2-80CD-246A36D772AC}"/>
              </a:ext>
            </a:extLst>
          </p:cNvPr>
          <p:cNvSpPr txBox="1"/>
          <p:nvPr/>
        </p:nvSpPr>
        <p:spPr>
          <a:xfrm>
            <a:off x="132521" y="5078594"/>
            <a:ext cx="8229240" cy="752363"/>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Nadávky, přezdívky</a:t>
            </a: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5" name="TextShape 2">
            <a:extLst>
              <a:ext uri="{FF2B5EF4-FFF2-40B4-BE49-F238E27FC236}">
                <a16:creationId xmlns:a16="http://schemas.microsoft.com/office/drawing/2014/main" id="{FBFDC5FE-7996-482E-A8AF-013E8F38FAAD}"/>
              </a:ext>
            </a:extLst>
          </p:cNvPr>
          <p:cNvSpPr txBox="1"/>
          <p:nvPr/>
        </p:nvSpPr>
        <p:spPr>
          <a:xfrm>
            <a:off x="294861" y="5705269"/>
            <a:ext cx="8229240" cy="1142641"/>
          </a:xfrm>
          <a:prstGeom prst="rect">
            <a:avLst/>
          </a:prstGeom>
          <a:noFill/>
          <a:ln>
            <a:noFill/>
          </a:ln>
        </p:spPr>
        <p:txBody>
          <a:bodyPr lIns="90000" tIns="45000" rIns="90000" bIns="45000"/>
          <a:lstStyle/>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Urážející názvy osoby: mění se smysl, ale nikoli význam/reference.</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extShape 1"/>
          <p:cNvSpPr txBox="1"/>
          <p:nvPr/>
        </p:nvSpPr>
        <p:spPr>
          <a:xfrm>
            <a:off x="489960" y="116640"/>
            <a:ext cx="8229240" cy="79164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a:ln>
                  <a:noFill/>
                </a:ln>
                <a:solidFill>
                  <a:srgbClr val="E9D596"/>
                </a:solidFill>
                <a:effectLst/>
                <a:uLnTx/>
                <a:uFill>
                  <a:solidFill>
                    <a:srgbClr val="FFFFFF"/>
                  </a:solidFill>
                </a:uFill>
                <a:latin typeface="Lucida Sans"/>
                <a:ea typeface="+mn-ea"/>
                <a:cs typeface="+mn-cs"/>
              </a:rPr>
              <a:t>Překlad </a:t>
            </a:r>
            <a:endParaRPr kumimoji="0" lang="cs-CZ" sz="1800" b="0" i="0" u="none" strike="noStrike" kern="1200" cap="none" spc="-1" normalizeH="0" baseline="0" noProof="0">
              <a:ln>
                <a:noFill/>
              </a:ln>
              <a:solidFill>
                <a:srgbClr val="FFFFFF"/>
              </a:solidFill>
              <a:effectLst/>
              <a:uLnTx/>
              <a:uFill>
                <a:solidFill>
                  <a:srgbClr val="FFFFFF"/>
                </a:solidFill>
              </a:uFill>
              <a:latin typeface="Book Antiqua"/>
              <a:ea typeface="+mn-ea"/>
              <a:cs typeface="+mn-cs"/>
            </a:endParaRPr>
          </a:p>
        </p:txBody>
      </p:sp>
      <p:sp>
        <p:nvSpPr>
          <p:cNvPr id="100" name="TextShape 2"/>
          <p:cNvSpPr txBox="1"/>
          <p:nvPr/>
        </p:nvSpPr>
        <p:spPr>
          <a:xfrm>
            <a:off x="525960" y="980640"/>
            <a:ext cx="8229240" cy="2736000"/>
          </a:xfrm>
          <a:prstGeom prst="rect">
            <a:avLst/>
          </a:prstGeom>
          <a:noFill/>
          <a:ln>
            <a:noFill/>
          </a:ln>
        </p:spPr>
        <p:txBody>
          <a:bodyPr lIns="90000" tIns="45000" rIns="90000" bIns="45000"/>
          <a:lstStyle/>
          <a:p>
            <a:pPr marL="182520" marR="0" lvl="0" indent="0" algn="l" defTabSz="914400" rtl="0" eaLnBrk="1" fontAlgn="auto" latinLnBrk="0" hangingPunct="1">
              <a:lnSpc>
                <a:spcPct val="100000"/>
              </a:lnSpc>
              <a:spcBef>
                <a:spcPts val="0"/>
              </a:spcBef>
              <a:spcAft>
                <a:spcPts val="0"/>
              </a:spcAft>
              <a:buClrTx/>
              <a:buSzTx/>
              <a:buFontTx/>
              <a:buNone/>
              <a:tabLst/>
              <a:defRPr/>
            </a:pPr>
            <a:r>
              <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Možnost překladu je dána částečnou podobností mezi </a:t>
            </a:r>
            <a:r>
              <a:rPr kumimoji="0" lang="cs-CZ" sz="20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KO.Sy</a:t>
            </a:r>
            <a:r>
              <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různých mluvčích. Různými výrazy označujeme tytéž koncepty a propozice.</a:t>
            </a:r>
          </a:p>
          <a:p>
            <a:pPr marL="182520" marR="0" lvl="0" indent="0" algn="l" defTabSz="914400" rtl="0" eaLnBrk="1" fontAlgn="auto" latinLnBrk="0" hangingPunct="1">
              <a:lnSpc>
                <a:spcPct val="100000"/>
              </a:lnSpc>
              <a:spcBef>
                <a:spcPts val="0"/>
              </a:spcBef>
              <a:spcAft>
                <a:spcPts val="0"/>
              </a:spcAft>
              <a:buClrTx/>
              <a:buSzTx/>
              <a:buFontTx/>
              <a:buNone/>
              <a:tabLst/>
              <a:defRPr/>
            </a:pPr>
            <a:r>
              <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Pojem (=propozice; např. „stůl“, „brambora“) může být označen několika tituly (laickým, odborným, nářečním), které používají odlišné pojmenovávací příznaky, a stále je to tentýž pojem. </a:t>
            </a:r>
          </a:p>
          <a:p>
            <a:pPr marL="182520" marR="0" lvl="0" indent="0" algn="l" defTabSz="914400" rtl="0" eaLnBrk="1" fontAlgn="auto" latinLnBrk="0" hangingPunct="1">
              <a:lnSpc>
                <a:spcPct val="100000"/>
              </a:lnSpc>
              <a:spcBef>
                <a:spcPts val="0"/>
              </a:spcBef>
              <a:spcAft>
                <a:spcPts val="0"/>
              </a:spcAft>
              <a:buClrTx/>
              <a:buSzTx/>
              <a:buFontTx/>
              <a:buNone/>
              <a:tabLst/>
              <a:defRPr/>
            </a:pPr>
            <a:r>
              <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Kolikrát nelze odpovídající výraz nalézt a je nutno sáhnout k opisu.</a:t>
            </a:r>
          </a:p>
          <a:p>
            <a:pPr marL="182520" defTabSz="914400">
              <a:defRPr/>
            </a:pPr>
            <a:r>
              <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Kolikrát víme, co chceme říci, ale neznáme patřičnou verbální strukturu.</a:t>
            </a:r>
          </a:p>
          <a:p>
            <a:pPr marL="182520" marR="0" lvl="0" indent="0" algn="l" defTabSz="914400" rtl="0" eaLnBrk="1" fontAlgn="auto" latinLnBrk="0" hangingPunct="1">
              <a:lnSpc>
                <a:spcPct val="100000"/>
              </a:lnSpc>
              <a:spcBef>
                <a:spcPts val="0"/>
              </a:spcBef>
              <a:spcAft>
                <a:spcPts val="0"/>
              </a:spcAft>
              <a:buClrTx/>
              <a:buSzTx/>
              <a:buFontTx/>
              <a:buNone/>
              <a:tabLst/>
              <a:defRPr/>
            </a:pPr>
            <a:endPar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101" name="CustomShape 3"/>
          <p:cNvSpPr/>
          <p:nvPr/>
        </p:nvSpPr>
        <p:spPr>
          <a:xfrm>
            <a:off x="525960" y="3515040"/>
            <a:ext cx="8229240" cy="849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a:ln>
                  <a:noFill/>
                </a:ln>
                <a:solidFill>
                  <a:srgbClr val="E9D596"/>
                </a:solidFill>
                <a:effectLst/>
                <a:uLnTx/>
                <a:uFill>
                  <a:solidFill>
                    <a:srgbClr val="FFFFFF"/>
                  </a:solidFill>
                </a:uFill>
                <a:latin typeface="Lucida Sans"/>
                <a:ea typeface="+mn-ea"/>
                <a:cs typeface="+mn-cs"/>
              </a:rPr>
              <a:t>Kódování</a:t>
            </a:r>
            <a:endParaRPr kumimoji="0" lang="cs-CZ" sz="1800" b="0" i="0" u="none" strike="noStrike" kern="1200" cap="none" spc="-1" normalizeH="0" baseline="0" noProof="0">
              <a:ln>
                <a:noFill/>
              </a:ln>
              <a:solidFill>
                <a:srgbClr val="000000"/>
              </a:solidFill>
              <a:effectLst/>
              <a:uLnTx/>
              <a:uFill>
                <a:solidFill>
                  <a:srgbClr val="FFFFFF"/>
                </a:solidFill>
              </a:uFill>
              <a:latin typeface="Arial"/>
              <a:ea typeface="+mn-ea"/>
              <a:cs typeface="+mn-cs"/>
            </a:endParaRPr>
          </a:p>
        </p:txBody>
      </p:sp>
      <p:sp>
        <p:nvSpPr>
          <p:cNvPr id="102" name="CustomShape 4"/>
          <p:cNvSpPr/>
          <p:nvPr/>
        </p:nvSpPr>
        <p:spPr>
          <a:xfrm>
            <a:off x="683640" y="4365000"/>
            <a:ext cx="8229240" cy="2232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548640" marR="0" lvl="0" indent="-411120" algn="l" defTabSz="914400" rtl="0" eaLnBrk="1" fontAlgn="auto" latinLnBrk="0" hangingPunct="1">
              <a:lnSpc>
                <a:spcPct val="100000"/>
              </a:lnSpc>
              <a:spcBef>
                <a:spcPts val="0"/>
              </a:spcBef>
              <a:spcAft>
                <a:spcPts val="0"/>
              </a:spcAft>
              <a:buClrTx/>
              <a:buSzTx/>
              <a:buFontTx/>
              <a:buNone/>
              <a:tabLst/>
              <a:defRPr/>
            </a:pPr>
            <a:r>
              <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Lidé mohou podle potřeby přejít na kódovaný jazyk tak, že označí určitou propozici jiným (obecně znějícím) výrazem</a:t>
            </a:r>
            <a:r>
              <a:rPr lang="cs-CZ" sz="2400" spc="-1" dirty="0">
                <a:solidFill>
                  <a:srgbClr val="FFFFFF"/>
                </a:solidFill>
                <a:uFill>
                  <a:solidFill>
                    <a:srgbClr val="FFFFFF"/>
                  </a:solidFill>
                </a:uFill>
                <a:latin typeface="Book Antiqua"/>
              </a:rPr>
              <a:t> – klasický argot kriminálního živlu.</a:t>
            </a:r>
            <a:endParaRPr kumimoji="0" lang="cs-CZ" sz="1600" b="0" i="0" u="none" strike="noStrike" kern="1200" cap="none" spc="-1" normalizeH="0" baseline="0" noProof="0" dirty="0">
              <a:ln>
                <a:noFill/>
              </a:ln>
              <a:solidFill>
                <a:srgbClr val="000000"/>
              </a:solidFill>
              <a:effectLst/>
              <a:uLnTx/>
              <a:uFill>
                <a:solidFill>
                  <a:srgbClr val="FFFFFF"/>
                </a:solidFill>
              </a:uFill>
              <a:latin typeface="Arial"/>
              <a:ea typeface="+mn-ea"/>
              <a:cs typeface="+mn-cs"/>
            </a:endParaRPr>
          </a:p>
          <a:p>
            <a:pPr marL="548640" marR="0" lvl="0" indent="-411120" algn="l" defTabSz="914400" rtl="0" eaLnBrk="1" fontAlgn="auto" latinLnBrk="0" hangingPunct="1">
              <a:lnSpc>
                <a:spcPct val="100000"/>
              </a:lnSpc>
              <a:spcBef>
                <a:spcPts val="0"/>
              </a:spcBef>
              <a:spcAft>
                <a:spcPts val="0"/>
              </a:spcAft>
              <a:buClrTx/>
              <a:buSzTx/>
              <a:buFontTx/>
              <a:buNone/>
              <a:tabLst/>
              <a:defRPr/>
            </a:pPr>
            <a:r>
              <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Srov. Opačný proces: např. lascivnost v řeči, která hledá za každým slovem a frází lechtivý podtext (=nejlevnější vtip).</a:t>
            </a:r>
            <a:endParaRPr kumimoji="0" lang="cs-CZ" sz="1600" b="0" i="0" u="none" strike="noStrike" kern="1200" cap="none" spc="-1" normalizeH="0" baseline="0" noProof="0" dirty="0">
              <a:ln>
                <a:noFill/>
              </a:ln>
              <a:solidFill>
                <a:srgbClr val="000000"/>
              </a:solidFill>
              <a:effectLst/>
              <a:uLnTx/>
              <a:uFill>
                <a:solidFill>
                  <a:srgbClr val="FFFFFF"/>
                </a:solidFill>
              </a:uFill>
              <a:latin typeface="Arial"/>
              <a:ea typeface="+mn-ea"/>
              <a:cs typeface="+mn-cs"/>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extShape 1"/>
          <p:cNvSpPr txBox="1"/>
          <p:nvPr/>
        </p:nvSpPr>
        <p:spPr>
          <a:xfrm>
            <a:off x="489960" y="116640"/>
            <a:ext cx="8229240" cy="79164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4100" b="1" spc="-1" dirty="0">
                <a:solidFill>
                  <a:srgbClr val="E9D596"/>
                </a:solidFill>
                <a:uFill>
                  <a:solidFill>
                    <a:srgbClr val="FFFFFF"/>
                  </a:solidFill>
                </a:uFill>
                <a:latin typeface="Lucida Sans"/>
              </a:rPr>
              <a:t>Fenomén na jazyku</a:t>
            </a:r>
            <a:r>
              <a:rPr kumimoji="0" lang="cs-CZ" sz="41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 </a:t>
            </a: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100" name="TextShape 2"/>
          <p:cNvSpPr txBox="1"/>
          <p:nvPr/>
        </p:nvSpPr>
        <p:spPr>
          <a:xfrm>
            <a:off x="525960" y="980640"/>
            <a:ext cx="8229240" cy="2736000"/>
          </a:xfrm>
          <a:prstGeom prst="rect">
            <a:avLst/>
          </a:prstGeom>
          <a:noFill/>
          <a:ln>
            <a:noFill/>
          </a:ln>
        </p:spPr>
        <p:txBody>
          <a:bodyPr lIns="90000" tIns="45000" rIns="90000" bIns="45000"/>
          <a:lstStyle/>
          <a:p>
            <a:pPr marL="182520" defTabSz="914400">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Kolikrát víme, co chceme říci, ale neznáme patřičnou verbální strukturu.</a:t>
            </a:r>
          </a:p>
          <a:p>
            <a:pPr marL="182520" defTabSz="914400">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Kolikrát nelze odpovídající výraz nalézt a je nutno sáhnout k opisu.</a:t>
            </a:r>
          </a:p>
          <a:p>
            <a:pPr marL="182520" defTabSz="914400">
              <a:defRPr/>
            </a:pPr>
            <a:endPar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182520" marR="0" lvl="0" indent="0" algn="l" defTabSz="914400" rtl="0" eaLnBrk="1" fontAlgn="auto" latinLnBrk="0" hangingPunct="1">
              <a:lnSpc>
                <a:spcPct val="100000"/>
              </a:lnSpc>
              <a:spcBef>
                <a:spcPts val="0"/>
              </a:spcBef>
              <a:spcAft>
                <a:spcPts val="0"/>
              </a:spcAft>
              <a:buClrTx/>
              <a:buSzTx/>
              <a:buFontTx/>
              <a:buNone/>
              <a:tabLst/>
              <a:defRPr/>
            </a:pPr>
            <a:endPar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101" name="CustomShape 3"/>
          <p:cNvSpPr/>
          <p:nvPr/>
        </p:nvSpPr>
        <p:spPr>
          <a:xfrm>
            <a:off x="525960" y="3515040"/>
            <a:ext cx="8229240" cy="849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4100" b="1" spc="-1" dirty="0">
                <a:solidFill>
                  <a:srgbClr val="E9D596"/>
                </a:solidFill>
                <a:uFill>
                  <a:solidFill>
                    <a:srgbClr val="FFFFFF"/>
                  </a:solidFill>
                </a:uFill>
                <a:latin typeface="Lucida Sans"/>
              </a:rPr>
              <a:t>Pravá a levá</a:t>
            </a:r>
            <a:endParaRPr kumimoji="0" lang="cs-CZ" sz="1800" b="0" i="0" u="none" strike="noStrike" kern="1200" cap="none" spc="-1" normalizeH="0" baseline="0" noProof="0" dirty="0">
              <a:ln>
                <a:noFill/>
              </a:ln>
              <a:solidFill>
                <a:srgbClr val="000000"/>
              </a:solidFill>
              <a:effectLst/>
              <a:uLnTx/>
              <a:uFill>
                <a:solidFill>
                  <a:srgbClr val="FFFFFF"/>
                </a:solidFill>
              </a:uFill>
              <a:latin typeface="Arial"/>
              <a:ea typeface="+mn-ea"/>
              <a:cs typeface="+mn-cs"/>
            </a:endParaRPr>
          </a:p>
        </p:txBody>
      </p:sp>
      <p:sp>
        <p:nvSpPr>
          <p:cNvPr id="102" name="CustomShape 4"/>
          <p:cNvSpPr/>
          <p:nvPr/>
        </p:nvSpPr>
        <p:spPr>
          <a:xfrm>
            <a:off x="683640" y="4365000"/>
            <a:ext cx="8229240" cy="2232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548640" marR="0" lvl="0" indent="-411120" algn="l" defTabSz="914400" rtl="0" eaLnBrk="1" fontAlgn="auto" latinLnBrk="0" hangingPunct="1">
              <a:lnSpc>
                <a:spcPct val="100000"/>
              </a:lnSpc>
              <a:spcBef>
                <a:spcPts val="0"/>
              </a:spcBef>
              <a:spcAft>
                <a:spcPts val="0"/>
              </a:spcAft>
              <a:buClrTx/>
              <a:buSzTx/>
              <a:buFontTx/>
              <a:buNone/>
              <a:tabLst/>
              <a:defRPr/>
            </a:pPr>
            <a:r>
              <a:rPr lang="cs-CZ" sz="2400" spc="-1" dirty="0">
                <a:solidFill>
                  <a:srgbClr val="FFFFFF"/>
                </a:solidFill>
                <a:uFill>
                  <a:solidFill>
                    <a:srgbClr val="FFFFFF"/>
                  </a:solidFill>
                </a:uFill>
                <a:latin typeface="Book Antiqua"/>
              </a:rPr>
              <a:t>Jak to, že zrovna referent těchto slov je tak těžké si zapamatovat? Není senzorické opory a odlišení pravá levé je čistě kognitivní (dáno pozicí očí vůči tělu).</a:t>
            </a:r>
            <a:endParaRPr kumimoji="0" lang="cs-CZ" sz="1600" b="0" i="0" u="none" strike="noStrike" kern="1200" cap="none" spc="-1" normalizeH="0" baseline="0" noProof="0" dirty="0">
              <a:ln>
                <a:noFill/>
              </a:ln>
              <a:solidFill>
                <a:srgbClr val="000000"/>
              </a:solidFill>
              <a:effectLst/>
              <a:uLnTx/>
              <a:uFill>
                <a:solidFill>
                  <a:srgbClr val="FFFFFF"/>
                </a:solidFill>
              </a:uFill>
              <a:latin typeface="Arial"/>
              <a:ea typeface="+mn-ea"/>
              <a:cs typeface="+mn-cs"/>
            </a:endParaRPr>
          </a:p>
        </p:txBody>
      </p:sp>
    </p:spTree>
    <p:extLst>
      <p:ext uri="{BB962C8B-B14F-4D97-AF65-F5344CB8AC3E}">
        <p14:creationId xmlns:p14="http://schemas.microsoft.com/office/powerpoint/2010/main" val="261585423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TextShape 1"/>
          <p:cNvSpPr txBox="1"/>
          <p:nvPr/>
        </p:nvSpPr>
        <p:spPr>
          <a:xfrm>
            <a:off x="506160" y="188640"/>
            <a:ext cx="8229240" cy="86364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a:ln>
                  <a:noFill/>
                </a:ln>
                <a:solidFill>
                  <a:srgbClr val="E9D596"/>
                </a:solidFill>
                <a:effectLst/>
                <a:uLnTx/>
                <a:uFill>
                  <a:solidFill>
                    <a:srgbClr val="FFFFFF"/>
                  </a:solidFill>
                </a:uFill>
                <a:latin typeface="Lucida Sans"/>
                <a:ea typeface="+mn-ea"/>
                <a:cs typeface="+mn-cs"/>
              </a:rPr>
              <a:t>Skrytá etymologie</a:t>
            </a:r>
            <a:endParaRPr kumimoji="0" lang="cs-CZ" sz="1800" b="0" i="0" u="none" strike="noStrike" kern="1200" cap="none" spc="-1" normalizeH="0" baseline="0" noProof="0">
              <a:ln>
                <a:noFill/>
              </a:ln>
              <a:solidFill>
                <a:srgbClr val="FFFFFF"/>
              </a:solidFill>
              <a:effectLst/>
              <a:uLnTx/>
              <a:uFill>
                <a:solidFill>
                  <a:srgbClr val="FFFFFF"/>
                </a:solidFill>
              </a:uFill>
              <a:latin typeface="Book Antiqua"/>
              <a:ea typeface="+mn-ea"/>
              <a:cs typeface="+mn-cs"/>
            </a:endParaRPr>
          </a:p>
        </p:txBody>
      </p:sp>
      <p:sp>
        <p:nvSpPr>
          <p:cNvPr id="94" name="TextShape 2"/>
          <p:cNvSpPr txBox="1"/>
          <p:nvPr/>
        </p:nvSpPr>
        <p:spPr>
          <a:xfrm>
            <a:off x="457200" y="1052640"/>
            <a:ext cx="8229240" cy="5328360"/>
          </a:xfrm>
          <a:prstGeom prst="rect">
            <a:avLst/>
          </a:prstGeom>
          <a:noFill/>
          <a:ln>
            <a:noFill/>
          </a:ln>
        </p:spPr>
        <p:txBody>
          <a:bodyPr lIns="90000" tIns="45000" rIns="90000" bIns="45000"/>
          <a:lstStyle/>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Na to, že svým vědomím (od jistého věku – cca konkrétní operace dle </a:t>
            </a:r>
            <a:r>
              <a:rPr kumimoji="0" lang="cs-CZ" sz="28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Piageta</a:t>
            </a: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často prodléváme v </a:t>
            </a:r>
            <a:r>
              <a:rPr kumimoji="0" lang="cs-CZ" sz="28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KO.Su</a:t>
            </a: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(a zapomínáme na oddělenou existenci VE.S), lze svést naši neschopnost prohlédat skrze etymologii slov – málokoho cokoli zarazí na prsteníčku nebo v útočišti (srov. útok-útěk). </a:t>
            </a: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Děti v předoperační fázi ovšem tuto úroveň cítí velmi intenzivně (chodník-obchodník; los-losos; roh-raroh-paroh, punč-punčocha…).</a:t>
            </a: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Odpovídá úrovni </a:t>
            </a:r>
            <a:r>
              <a:rPr kumimoji="0" lang="cs-CZ" sz="2800" b="0" i="1"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lidové etymologie </a:t>
            </a: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(Praha- práh; Brno – obrněné; Jihlava – jihu hlava; Pálava).</a:t>
            </a:r>
          </a:p>
          <a:p>
            <a:pPr marL="137160" marR="0" lvl="0" indent="0" algn="l" defTabSz="914400" rtl="0" eaLnBrk="1" fontAlgn="auto" latinLnBrk="0" hangingPunct="1">
              <a:lnSpc>
                <a:spcPct val="100000"/>
              </a:lnSpc>
              <a:spcBef>
                <a:spcPts val="0"/>
              </a:spcBef>
              <a:spcAft>
                <a:spcPts val="0"/>
              </a:spcAft>
              <a:buClrTx/>
              <a:buSzTx/>
              <a:buFontTx/>
              <a:buNone/>
              <a:tabLst/>
              <a:defRPr/>
            </a:pPr>
            <a:endPar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extShape 1"/>
          <p:cNvSpPr txBox="1"/>
          <p:nvPr/>
        </p:nvSpPr>
        <p:spPr>
          <a:xfrm>
            <a:off x="457200" y="274680"/>
            <a:ext cx="8229240" cy="114264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a:ln>
                  <a:noFill/>
                </a:ln>
                <a:solidFill>
                  <a:srgbClr val="E9D596"/>
                </a:solidFill>
                <a:effectLst/>
                <a:uLnTx/>
                <a:uFill>
                  <a:solidFill>
                    <a:srgbClr val="FFFFFF"/>
                  </a:solidFill>
                </a:uFill>
                <a:latin typeface="Lucida Sans"/>
                <a:ea typeface="+mn-ea"/>
                <a:cs typeface="+mn-cs"/>
              </a:rPr>
              <a:t>Koncept a propozice</a:t>
            </a:r>
            <a:endParaRPr kumimoji="0" lang="cs-CZ" sz="1800" b="0" i="0" u="none" strike="noStrike" kern="1200" cap="none" spc="-1" normalizeH="0" baseline="0" noProof="0">
              <a:ln>
                <a:noFill/>
              </a:ln>
              <a:solidFill>
                <a:srgbClr val="FFFFFF"/>
              </a:solidFill>
              <a:effectLst/>
              <a:uLnTx/>
              <a:uFill>
                <a:solidFill>
                  <a:srgbClr val="FFFFFF"/>
                </a:solidFill>
              </a:uFill>
              <a:latin typeface="Book Antiqua"/>
              <a:ea typeface="+mn-ea"/>
              <a:cs typeface="+mn-cs"/>
            </a:endParaRPr>
          </a:p>
        </p:txBody>
      </p:sp>
      <p:sp>
        <p:nvSpPr>
          <p:cNvPr id="96" name="TextShape 2"/>
          <p:cNvSpPr txBox="1"/>
          <p:nvPr/>
        </p:nvSpPr>
        <p:spPr>
          <a:xfrm>
            <a:off x="457200" y="1600200"/>
            <a:ext cx="8229240" cy="4708800"/>
          </a:xfrm>
          <a:prstGeom prst="rect">
            <a:avLst/>
          </a:prstGeom>
          <a:noFill/>
          <a:ln>
            <a:noFill/>
          </a:ln>
        </p:spPr>
        <p:txBody>
          <a:bodyPr lIns="90000" tIns="45000" rIns="90000" bIns="45000"/>
          <a:lstStyle/>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Elementárními jednotkami </a:t>
            </a:r>
            <a:r>
              <a:rPr kumimoji="0" lang="cs-CZ" sz="28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KO.Sů</a:t>
            </a: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jsou koncepty (=pojmy). – úroveň slova</a:t>
            </a: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Koncepty ovšem vstupují do </a:t>
            </a:r>
            <a:r>
              <a:rPr kumimoji="0" lang="cs-CZ" sz="28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KO.Sů</a:t>
            </a: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hlavně skrze vztahy mezi sebou. Tyto vztahy se realizují ve větě, resp. v propozici (v tvrzení, v premise, v axiomu, a šířeji v teorii, v systému).</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457200" y="274680"/>
            <a:ext cx="8229240" cy="77760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a:ln>
                  <a:noFill/>
                </a:ln>
                <a:solidFill>
                  <a:srgbClr val="E9D596"/>
                </a:solidFill>
                <a:effectLst/>
                <a:uLnTx/>
                <a:uFill>
                  <a:solidFill>
                    <a:srgbClr val="FFFFFF"/>
                  </a:solidFill>
                </a:uFill>
                <a:latin typeface="Lucida Sans"/>
                <a:ea typeface="+mn-ea"/>
                <a:cs typeface="+mn-cs"/>
              </a:rPr>
              <a:t>Propozice</a:t>
            </a:r>
            <a:endParaRPr kumimoji="0" lang="cs-CZ" sz="1800" b="0" i="0" u="none" strike="noStrike" kern="1200" cap="none" spc="-1" normalizeH="0" baseline="0" noProof="0">
              <a:ln>
                <a:noFill/>
              </a:ln>
              <a:solidFill>
                <a:srgbClr val="FFFFFF"/>
              </a:solidFill>
              <a:effectLst/>
              <a:uLnTx/>
              <a:uFill>
                <a:solidFill>
                  <a:srgbClr val="FFFFFF"/>
                </a:solidFill>
              </a:uFill>
              <a:latin typeface="Book Antiqua"/>
              <a:ea typeface="+mn-ea"/>
              <a:cs typeface="+mn-cs"/>
            </a:endParaRPr>
          </a:p>
        </p:txBody>
      </p:sp>
      <p:sp>
        <p:nvSpPr>
          <p:cNvPr id="98" name="TextShape 2"/>
          <p:cNvSpPr txBox="1"/>
          <p:nvPr/>
        </p:nvSpPr>
        <p:spPr>
          <a:xfrm>
            <a:off x="457200" y="1052640"/>
            <a:ext cx="8229240" cy="5256360"/>
          </a:xfrm>
          <a:prstGeom prst="rect">
            <a:avLst/>
          </a:prstGeom>
          <a:noFill/>
          <a:ln>
            <a:noFill/>
          </a:ln>
        </p:spPr>
        <p:txBody>
          <a:bodyPr lIns="90000" tIns="45000" rIns="90000" bIns="45000"/>
          <a:lstStyle/>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Je jednotkou výpovědi (srov. predikátový kalkul).</a:t>
            </a:r>
          </a:p>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Mají pravdivostní hodnotu (tj. klad/zápor).</a:t>
            </a:r>
          </a:p>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Svojí pozicí v komplexnějším řádu </a:t>
            </a:r>
            <a:r>
              <a:rPr kumimoji="0" lang="cs-CZ" sz="28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KO.Su</a:t>
            </a: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umožňují inference (soudy, závěry, úsudky).</a:t>
            </a: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Analýza propozic:</a:t>
            </a: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Př.: „Karel IV. postavil slavný most v našem hlavním městě.“</a:t>
            </a:r>
          </a:p>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Postavit: (Karel IV; most)</a:t>
            </a:r>
          </a:p>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Most: (slavný… Karlův most)</a:t>
            </a:r>
          </a:p>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Naše hlavní město: (Praha)</a:t>
            </a:r>
          </a:p>
          <a:p>
            <a:pPr marL="137160" marR="0" lvl="0" indent="0" algn="l" defTabSz="914400" rtl="0" eaLnBrk="1" fontAlgn="auto" latinLnBrk="0" hangingPunct="1">
              <a:lnSpc>
                <a:spcPct val="100000"/>
              </a:lnSpc>
              <a:spcBef>
                <a:spcPts val="0"/>
              </a:spcBef>
              <a:spcAft>
                <a:spcPts val="0"/>
              </a:spcAft>
              <a:buClrTx/>
              <a:buSzTx/>
              <a:buFontTx/>
              <a:buNone/>
              <a:tabLst/>
              <a:defRPr/>
            </a:pPr>
            <a:endPar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137160" marR="0" lvl="0" indent="0" algn="l" defTabSz="914400" rtl="0" eaLnBrk="1" fontAlgn="auto" latinLnBrk="0" hangingPunct="1">
              <a:lnSpc>
                <a:spcPct val="100000"/>
              </a:lnSpc>
              <a:spcBef>
                <a:spcPts val="0"/>
              </a:spcBef>
              <a:spcAft>
                <a:spcPts val="0"/>
              </a:spcAft>
              <a:buClrTx/>
              <a:buSzTx/>
              <a:buFontTx/>
              <a:buNone/>
              <a:tabLst/>
              <a:defRPr/>
            </a:pPr>
            <a:endPar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extShape 1"/>
          <p:cNvSpPr txBox="1"/>
          <p:nvPr/>
        </p:nvSpPr>
        <p:spPr>
          <a:xfrm>
            <a:off x="467640" y="116640"/>
            <a:ext cx="8229240" cy="84960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a:ln>
                  <a:noFill/>
                </a:ln>
                <a:solidFill>
                  <a:srgbClr val="E9D596"/>
                </a:solidFill>
                <a:effectLst/>
                <a:uLnTx/>
                <a:uFill>
                  <a:solidFill>
                    <a:srgbClr val="FFFFFF"/>
                  </a:solidFill>
                </a:uFill>
                <a:latin typeface="Lucida Sans"/>
                <a:ea typeface="+mn-ea"/>
                <a:cs typeface="+mn-cs"/>
              </a:rPr>
              <a:t>KO.S umožňuje inference</a:t>
            </a:r>
            <a:endParaRPr kumimoji="0" lang="cs-CZ" sz="1800" b="0" i="0" u="none" strike="noStrike" kern="1200" cap="none" spc="-1" normalizeH="0" baseline="0" noProof="0">
              <a:ln>
                <a:noFill/>
              </a:ln>
              <a:solidFill>
                <a:srgbClr val="FFFFFF"/>
              </a:solidFill>
              <a:effectLst/>
              <a:uLnTx/>
              <a:uFill>
                <a:solidFill>
                  <a:srgbClr val="FFFFFF"/>
                </a:solidFill>
              </a:uFill>
              <a:latin typeface="Book Antiqua"/>
              <a:ea typeface="+mn-ea"/>
              <a:cs typeface="+mn-cs"/>
            </a:endParaRPr>
          </a:p>
        </p:txBody>
      </p:sp>
      <p:sp>
        <p:nvSpPr>
          <p:cNvPr id="108" name="TextShape 2"/>
          <p:cNvSpPr txBox="1"/>
          <p:nvPr/>
        </p:nvSpPr>
        <p:spPr>
          <a:xfrm>
            <a:off x="457200" y="908640"/>
            <a:ext cx="8229240" cy="5352460"/>
          </a:xfrm>
          <a:prstGeom prst="rect">
            <a:avLst/>
          </a:prstGeom>
          <a:noFill/>
          <a:ln>
            <a:noFill/>
          </a:ln>
        </p:spPr>
        <p:txBody>
          <a:bodyPr lIns="90000" tIns="45000" rIns="90000" bIns="45000"/>
          <a:lstStyle/>
          <a:p>
            <a:pPr marL="548640" marR="0" lvl="0" indent="-411120" algn="l" defTabSz="914400" rtl="0" eaLnBrk="1" fontAlgn="auto" latinLnBrk="0" hangingPunct="1">
              <a:lnSpc>
                <a:spcPct val="100000"/>
              </a:lnSpc>
              <a:spcBef>
                <a:spcPts val="0"/>
              </a:spcBef>
              <a:spcAft>
                <a:spcPts val="0"/>
              </a:spcAft>
              <a:buClrTx/>
              <a:buSzTx/>
              <a:buFontTx/>
              <a:buNone/>
              <a:tabLst/>
              <a:defRPr/>
            </a:pPr>
            <a:r>
              <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KO.S umožňuje generovat (vyvozovat) inference (závěry, úsudky).</a:t>
            </a:r>
          </a:p>
          <a:p>
            <a:pPr marL="548640" marR="0" lvl="0" indent="-411120" algn="l" defTabSz="914400" rtl="0" eaLnBrk="1" fontAlgn="auto" latinLnBrk="0" hangingPunct="1">
              <a:lnSpc>
                <a:spcPct val="100000"/>
              </a:lnSpc>
              <a:spcBef>
                <a:spcPts val="0"/>
              </a:spcBef>
              <a:spcAft>
                <a:spcPts val="0"/>
              </a:spcAft>
              <a:buClrTx/>
              <a:buSzTx/>
              <a:buFontTx/>
              <a:buNone/>
              <a:tabLst/>
              <a:defRPr/>
            </a:pPr>
            <a:r>
              <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Nejzákladnější inference jsou založené už v taxonomické kategorizaci. </a:t>
            </a:r>
          </a:p>
          <a:p>
            <a:pPr marL="548640" marR="0" lvl="0" indent="-411120" algn="l" defTabSz="91440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548640" marR="0" lvl="0" indent="-411120" algn="l" defTabSz="914400" rtl="0" eaLnBrk="1" fontAlgn="auto" latinLnBrk="0" hangingPunct="1">
              <a:lnSpc>
                <a:spcPct val="100000"/>
              </a:lnSpc>
              <a:spcBef>
                <a:spcPts val="0"/>
              </a:spcBef>
              <a:spcAft>
                <a:spcPts val="0"/>
              </a:spcAft>
              <a:buClrTx/>
              <a:buSzTx/>
              <a:buFontTx/>
              <a:buNone/>
              <a:tabLst/>
              <a:defRPr/>
            </a:pPr>
            <a:r>
              <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Odvozováním platných inferencí v rámci souboru premis se zabývá predikátová logika (i matematika):</a:t>
            </a:r>
          </a:p>
          <a:p>
            <a:pPr marL="548640" marR="0" lvl="0" indent="-411120" algn="l" defTabSz="914400" rtl="0" eaLnBrk="1" fontAlgn="auto" latinLnBrk="0" hangingPunct="1">
              <a:lnSpc>
                <a:spcPct val="100000"/>
              </a:lnSpc>
              <a:spcBef>
                <a:spcPts val="0"/>
              </a:spcBef>
              <a:spcAft>
                <a:spcPts val="0"/>
              </a:spcAft>
              <a:buClrTx/>
              <a:buSzTx/>
              <a:buFontTx/>
              <a:buNone/>
              <a:tabLst/>
              <a:defRPr/>
            </a:pPr>
            <a:r>
              <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každá formule dokazatelná z axiomů je tautologií</a:t>
            </a:r>
          </a:p>
          <a:p>
            <a:pPr marL="548640" marR="0" lvl="0" indent="-411120" algn="l" defTabSz="914400" rtl="0" eaLnBrk="1" fontAlgn="auto" latinLnBrk="0" hangingPunct="1">
              <a:lnSpc>
                <a:spcPct val="100000"/>
              </a:lnSpc>
              <a:spcBef>
                <a:spcPts val="0"/>
              </a:spcBef>
              <a:spcAft>
                <a:spcPts val="0"/>
              </a:spcAft>
              <a:buClrTx/>
              <a:buSzTx/>
              <a:buFontTx/>
              <a:buNone/>
              <a:tabLst/>
              <a:defRPr/>
            </a:pPr>
            <a:r>
              <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A. Každý živý organismus má buněčnou strukturu.</a:t>
            </a:r>
            <a:endPar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548640" marR="0" lvl="0" indent="-411120" algn="l" defTabSz="914400" rtl="0" eaLnBrk="1" fontAlgn="auto" latinLnBrk="0" hangingPunct="1">
              <a:lnSpc>
                <a:spcPct val="100000"/>
              </a:lnSpc>
              <a:spcBef>
                <a:spcPts val="0"/>
              </a:spcBef>
              <a:spcAft>
                <a:spcPts val="0"/>
              </a:spcAft>
              <a:buClrTx/>
              <a:buSzTx/>
              <a:buFontTx/>
              <a:buNone/>
              <a:tabLst/>
              <a:defRPr/>
            </a:pPr>
            <a:r>
              <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B. Virus nemá buněčnou strukturu.</a:t>
            </a:r>
            <a:endPar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548640" marR="0" lvl="0" indent="-411120" algn="l" defTabSz="914400" rtl="0" eaLnBrk="1" fontAlgn="auto" latinLnBrk="0" hangingPunct="1">
              <a:lnSpc>
                <a:spcPct val="100000"/>
              </a:lnSpc>
              <a:spcBef>
                <a:spcPts val="0"/>
              </a:spcBef>
              <a:spcAft>
                <a:spcPts val="0"/>
              </a:spcAft>
              <a:buClrTx/>
              <a:buSzTx/>
              <a:buFontTx/>
              <a:buNone/>
              <a:tabLst/>
              <a:defRPr/>
            </a:pPr>
            <a:r>
              <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Inference, závěr: Virus není živým organismem.</a:t>
            </a:r>
            <a:endPar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548640" marR="0" lvl="0" indent="-411120" algn="l" defTabSz="914400" rtl="0" eaLnBrk="1" fontAlgn="auto" latinLnBrk="0" hangingPunct="1">
              <a:lnSpc>
                <a:spcPct val="100000"/>
              </a:lnSpc>
              <a:spcBef>
                <a:spcPts val="0"/>
              </a:spcBef>
              <a:spcAft>
                <a:spcPts val="0"/>
              </a:spcAft>
              <a:buClrTx/>
              <a:buSzTx/>
              <a:buFontTx/>
              <a:buNone/>
              <a:tabLst/>
              <a:defRPr/>
            </a:pPr>
            <a:r>
              <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Inference ovšem tvoříme již od raného dětství i bez znalosti logiky.</a:t>
            </a:r>
          </a:p>
          <a:p>
            <a:pPr marL="548640" marR="0" lvl="0" indent="-411120" algn="l" defTabSz="91440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DD4556-5395-4402-A8BC-30846886BC2D}"/>
              </a:ext>
            </a:extLst>
          </p:cNvPr>
          <p:cNvSpPr>
            <a:spLocks noGrp="1"/>
          </p:cNvSpPr>
          <p:nvPr>
            <p:ph type="title"/>
          </p:nvPr>
        </p:nvSpPr>
        <p:spPr/>
        <p:txBody>
          <a:bodyPr>
            <a:normAutofit fontScale="90000"/>
          </a:bodyPr>
          <a:lstStyle/>
          <a:p>
            <a:pPr algn="ctr"/>
            <a:r>
              <a:rPr lang="cs-CZ" sz="5400" b="1" dirty="0"/>
              <a:t>Konceptuální teorie metafory</a:t>
            </a:r>
          </a:p>
        </p:txBody>
      </p:sp>
      <p:sp>
        <p:nvSpPr>
          <p:cNvPr id="3" name="Zástupný obsah 2">
            <a:extLst>
              <a:ext uri="{FF2B5EF4-FFF2-40B4-BE49-F238E27FC236}">
                <a16:creationId xmlns:a16="http://schemas.microsoft.com/office/drawing/2014/main" id="{D9A34779-6431-4139-BB4D-B8CE2CE22639}"/>
              </a:ext>
            </a:extLst>
          </p:cNvPr>
          <p:cNvSpPr>
            <a:spLocks noGrp="1"/>
          </p:cNvSpPr>
          <p:nvPr>
            <p:ph idx="1"/>
          </p:nvPr>
        </p:nvSpPr>
        <p:spPr/>
        <p:txBody>
          <a:bodyPr/>
          <a:lstStyle/>
          <a:p>
            <a:endParaRPr lang="cs-CZ" dirty="0"/>
          </a:p>
        </p:txBody>
      </p:sp>
    </p:spTree>
    <p:extLst>
      <p:ext uri="{BB962C8B-B14F-4D97-AF65-F5344CB8AC3E}">
        <p14:creationId xmlns:p14="http://schemas.microsoft.com/office/powerpoint/2010/main" val="41565304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C23BB5-FEFE-4A27-AC0A-5EE3A19BE2C7}"/>
              </a:ext>
            </a:extLst>
          </p:cNvPr>
          <p:cNvSpPr>
            <a:spLocks noGrp="1"/>
          </p:cNvSpPr>
          <p:nvPr>
            <p:ph type="title"/>
          </p:nvPr>
        </p:nvSpPr>
        <p:spPr/>
        <p:txBody>
          <a:bodyPr/>
          <a:lstStyle/>
          <a:p>
            <a:r>
              <a:rPr lang="cs-CZ" dirty="0"/>
              <a:t>Konceptuální teorie metafory</a:t>
            </a:r>
          </a:p>
        </p:txBody>
      </p:sp>
      <p:sp>
        <p:nvSpPr>
          <p:cNvPr id="3" name="Zástupný obsah 2">
            <a:extLst>
              <a:ext uri="{FF2B5EF4-FFF2-40B4-BE49-F238E27FC236}">
                <a16:creationId xmlns:a16="http://schemas.microsoft.com/office/drawing/2014/main" id="{D2559801-8CB7-436E-9A80-29F58F297BB5}"/>
              </a:ext>
            </a:extLst>
          </p:cNvPr>
          <p:cNvSpPr>
            <a:spLocks noGrp="1"/>
          </p:cNvSpPr>
          <p:nvPr>
            <p:ph idx="1"/>
          </p:nvPr>
        </p:nvSpPr>
        <p:spPr/>
        <p:txBody>
          <a:bodyPr>
            <a:normAutofit fontScale="92500" lnSpcReduction="20000"/>
          </a:bodyPr>
          <a:lstStyle/>
          <a:p>
            <a:r>
              <a:rPr lang="cs-CZ" dirty="0"/>
              <a:t>Klasický pohled na metaforu ji představuje jako nástroj v poezii, jako umělecké vyjadřování.</a:t>
            </a:r>
          </a:p>
          <a:p>
            <a:r>
              <a:rPr lang="cs-CZ" dirty="0"/>
              <a:t>Jako výraz uměleckého užití jazyka. (</a:t>
            </a:r>
            <a:r>
              <a:rPr lang="cs-CZ" dirty="0">
                <a:solidFill>
                  <a:srgbClr val="FFC000"/>
                </a:solidFill>
              </a:rPr>
              <a:t>Naopak</a:t>
            </a:r>
            <a:r>
              <a:rPr lang="cs-CZ" dirty="0"/>
              <a:t> metafora je jevem každodenního užití jazyka).</a:t>
            </a:r>
          </a:p>
          <a:p>
            <a:r>
              <a:rPr lang="cs-CZ" dirty="0"/>
              <a:t>A především jako jazykový jev.</a:t>
            </a:r>
          </a:p>
          <a:p>
            <a:pPr marL="0" indent="0">
              <a:buNone/>
            </a:pPr>
            <a:r>
              <a:rPr lang="cs-CZ" dirty="0">
                <a:solidFill>
                  <a:srgbClr val="FFC000"/>
                </a:solidFill>
              </a:rPr>
              <a:t>Nicméně</a:t>
            </a:r>
            <a:r>
              <a:rPr lang="cs-CZ" dirty="0"/>
              <a:t>, metafora není jevem jazykovým, ale jevem na konceptuální rovině. </a:t>
            </a:r>
            <a:r>
              <a:rPr lang="cs-CZ" dirty="0" err="1"/>
              <a:t>Lakoff</a:t>
            </a:r>
            <a:r>
              <a:rPr lang="cs-CZ" dirty="0"/>
              <a:t> a Johnson (2002, 2014) ukázali, že metafora v poezii je  vedlejší produkt metaforického myšlení. </a:t>
            </a:r>
          </a:p>
          <a:p>
            <a:pPr marL="0" indent="0">
              <a:buNone/>
            </a:pPr>
            <a:r>
              <a:rPr lang="cs-CZ" dirty="0"/>
              <a:t>„Přišel čas na oběd,“ či „já se na to vykašlu“ nejsou výrazem poetické potřeby člověka, ale výsledkem zobrazení </a:t>
            </a:r>
            <a:r>
              <a:rPr lang="cs-CZ" dirty="0" err="1"/>
              <a:t>KO.Su</a:t>
            </a:r>
            <a:r>
              <a:rPr lang="cs-CZ" dirty="0"/>
              <a:t> a vztahů a poměrů v něm v přirozeném jazyce.</a:t>
            </a:r>
          </a:p>
        </p:txBody>
      </p:sp>
    </p:spTree>
    <p:extLst>
      <p:ext uri="{BB962C8B-B14F-4D97-AF65-F5344CB8AC3E}">
        <p14:creationId xmlns:p14="http://schemas.microsoft.com/office/powerpoint/2010/main" val="2947407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DED274-C861-4E94-83F2-BE1D2167A122}"/>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2912EA65-B101-421D-A130-952B04978DDB}"/>
              </a:ext>
            </a:extLst>
          </p:cNvPr>
          <p:cNvSpPr>
            <a:spLocks noGrp="1"/>
          </p:cNvSpPr>
          <p:nvPr>
            <p:ph idx="1"/>
          </p:nvPr>
        </p:nvSpPr>
        <p:spPr/>
        <p:txBody>
          <a:bodyPr/>
          <a:lstStyle/>
          <a:p>
            <a:pPr marL="0" indent="0">
              <a:buNone/>
            </a:pPr>
            <a:r>
              <a:rPr lang="cs-CZ" b="1" dirty="0"/>
              <a:t>Filosofie jazyka </a:t>
            </a:r>
            <a:r>
              <a:rPr lang="cs-CZ" dirty="0"/>
              <a:t>je filosofická disciplína zabývající se vztahem mezi jazykem a myšlením, jazykem a skutečností a jazykem a jeho uživateli.</a:t>
            </a:r>
          </a:p>
          <a:p>
            <a:pPr marL="0" indent="0">
              <a:buNone/>
            </a:pPr>
            <a:endParaRPr lang="cs-CZ" dirty="0"/>
          </a:p>
          <a:p>
            <a:pPr marL="0" indent="0">
              <a:buNone/>
            </a:pPr>
            <a:r>
              <a:rPr lang="cs-CZ" dirty="0"/>
              <a:t>Na rozdíl od lingvistiky, která se zabývá jazykem jako takovým, jeho různými rovinami a vztahy mezi nimi atd.</a:t>
            </a:r>
          </a:p>
        </p:txBody>
      </p:sp>
    </p:spTree>
    <p:extLst>
      <p:ext uri="{BB962C8B-B14F-4D97-AF65-F5344CB8AC3E}">
        <p14:creationId xmlns:p14="http://schemas.microsoft.com/office/powerpoint/2010/main" val="36046709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C14C5A-7ABF-4AB3-B4C2-A9D691B65B4C}"/>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56E7861-9409-41CD-A247-BD6BE04BA093}"/>
              </a:ext>
            </a:extLst>
          </p:cNvPr>
          <p:cNvSpPr>
            <a:spLocks noGrp="1"/>
          </p:cNvSpPr>
          <p:nvPr>
            <p:ph idx="1"/>
          </p:nvPr>
        </p:nvSpPr>
        <p:spPr/>
        <p:txBody>
          <a:bodyPr/>
          <a:lstStyle/>
          <a:p>
            <a:r>
              <a:rPr lang="cs-CZ" dirty="0"/>
              <a:t>Jestliže metafora vzniká už na konceptuální úrovni může vysvětlit, proč se sémanticky blízká slova používají v podobných metaforických obratech. </a:t>
            </a:r>
          </a:p>
          <a:p>
            <a:r>
              <a:rPr lang="cs-CZ" dirty="0"/>
              <a:t>Místo vykašlat se můžete „vyprdnout, vy…</a:t>
            </a:r>
          </a:p>
          <a:p>
            <a:r>
              <a:rPr lang="cs-CZ" cap="small" dirty="0"/>
              <a:t>Morálnost je čistota</a:t>
            </a:r>
          </a:p>
          <a:p>
            <a:r>
              <a:rPr lang="cs-CZ" dirty="0"/>
              <a:t>: nečisté myšlenky, špinavec, špinavé triky, a naopak: čistá jako sníh, bez poskvrny, očistil se před soudem, s čistým svědomím, s čistým štítem…</a:t>
            </a:r>
          </a:p>
          <a:p>
            <a:endParaRPr lang="cs-CZ" dirty="0"/>
          </a:p>
          <a:p>
            <a:endParaRPr lang="cs-CZ" dirty="0"/>
          </a:p>
        </p:txBody>
      </p:sp>
    </p:spTree>
    <p:extLst>
      <p:ext uri="{BB962C8B-B14F-4D97-AF65-F5344CB8AC3E}">
        <p14:creationId xmlns:p14="http://schemas.microsoft.com/office/powerpoint/2010/main" val="34002419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5961F2-ECAB-410A-9C2E-EB196550608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41917C5-CBD7-4FB3-9E7C-3BC8F3423CD8}"/>
              </a:ext>
            </a:extLst>
          </p:cNvPr>
          <p:cNvSpPr>
            <a:spLocks noGrp="1"/>
          </p:cNvSpPr>
          <p:nvPr>
            <p:ph idx="1"/>
          </p:nvPr>
        </p:nvSpPr>
        <p:spPr/>
        <p:txBody>
          <a:bodyPr>
            <a:normAutofit lnSpcReduction="10000"/>
          </a:bodyPr>
          <a:lstStyle/>
          <a:p>
            <a:pPr marL="0" indent="0">
              <a:buNone/>
            </a:pPr>
            <a:r>
              <a:rPr lang="cs-CZ" dirty="0"/>
              <a:t>Teorie konceptuální metafory umožňuje 4 predikce:</a:t>
            </a:r>
          </a:p>
          <a:p>
            <a:pPr marL="514350" indent="-514350">
              <a:buFont typeface="+mj-lt"/>
              <a:buAutoNum type="arabicPeriod"/>
            </a:pPr>
            <a:r>
              <a:rPr lang="cs-CZ" dirty="0"/>
              <a:t>Jestliže není M výsledkem poezie, měli bychom se s ní setkat v každodenním jazyce.</a:t>
            </a:r>
          </a:p>
          <a:p>
            <a:pPr marL="514350" indent="-514350">
              <a:buFont typeface="+mj-lt"/>
              <a:buAutoNum type="arabicPeriod"/>
            </a:pPr>
            <a:r>
              <a:rPr lang="cs-CZ" dirty="0"/>
              <a:t>M by měly fungovat poměrně podobně v různých jazycích (pokud vycházejí ze stejných tělesných zkušeností), s drobnými rozdíly díky vlivu kultury.</a:t>
            </a:r>
          </a:p>
          <a:p>
            <a:pPr marL="514350" indent="-514350">
              <a:buFont typeface="+mj-lt"/>
              <a:buAutoNum type="arabicPeriod"/>
            </a:pPr>
            <a:r>
              <a:rPr lang="cs-CZ" dirty="0"/>
              <a:t>M by měla být přítomna i v jiných médiích, než jen jazyku (ve vizuálních médiích).</a:t>
            </a:r>
          </a:p>
          <a:p>
            <a:pPr marL="514350" indent="-514350">
              <a:buFont typeface="+mj-lt"/>
              <a:buAutoNum type="arabicPeriod"/>
            </a:pPr>
            <a:r>
              <a:rPr lang="cs-CZ" dirty="0"/>
              <a:t>M by se měla týkat i procesů, které nevyžadují užití jazyka.</a:t>
            </a:r>
          </a:p>
        </p:txBody>
      </p:sp>
    </p:spTree>
    <p:extLst>
      <p:ext uri="{BB962C8B-B14F-4D97-AF65-F5344CB8AC3E}">
        <p14:creationId xmlns:p14="http://schemas.microsoft.com/office/powerpoint/2010/main" val="8481091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90023F-4F43-475B-BE77-59DCA1A74706}"/>
              </a:ext>
            </a:extLst>
          </p:cNvPr>
          <p:cNvSpPr>
            <a:spLocks noGrp="1"/>
          </p:cNvSpPr>
          <p:nvPr>
            <p:ph type="title"/>
          </p:nvPr>
        </p:nvSpPr>
        <p:spPr/>
        <p:txBody>
          <a:bodyPr/>
          <a:lstStyle/>
          <a:p>
            <a:r>
              <a:rPr lang="cs-CZ" dirty="0"/>
              <a:t>1. Metafora v každodenní řeči</a:t>
            </a:r>
          </a:p>
        </p:txBody>
      </p:sp>
      <p:sp>
        <p:nvSpPr>
          <p:cNvPr id="3" name="Zástupný obsah 2">
            <a:extLst>
              <a:ext uri="{FF2B5EF4-FFF2-40B4-BE49-F238E27FC236}">
                <a16:creationId xmlns:a16="http://schemas.microsoft.com/office/drawing/2014/main" id="{3FFF018C-E2AD-4211-BA14-3824BFEB27D2}"/>
              </a:ext>
            </a:extLst>
          </p:cNvPr>
          <p:cNvSpPr>
            <a:spLocks noGrp="1"/>
          </p:cNvSpPr>
          <p:nvPr>
            <p:ph idx="1"/>
          </p:nvPr>
        </p:nvSpPr>
        <p:spPr/>
        <p:txBody>
          <a:bodyPr/>
          <a:lstStyle/>
          <a:p>
            <a:r>
              <a:rPr lang="cs-CZ" dirty="0" err="1"/>
              <a:t>Nejuniverzánější</a:t>
            </a:r>
            <a:r>
              <a:rPr lang="cs-CZ" dirty="0"/>
              <a:t> jsou prostorové metafory: </a:t>
            </a:r>
            <a:r>
              <a:rPr lang="cs-CZ" cap="small" dirty="0"/>
              <a:t>lépe je nahoru, hůře je dole, dobrý je pravý, špatný je levý</a:t>
            </a:r>
            <a:r>
              <a:rPr lang="cs-CZ" dirty="0"/>
              <a:t>.</a:t>
            </a:r>
          </a:p>
          <a:p>
            <a:r>
              <a:rPr lang="cs-CZ" dirty="0"/>
              <a:t>Srov. </a:t>
            </a:r>
            <a:r>
              <a:rPr lang="cs-CZ" dirty="0" err="1"/>
              <a:t>Lakoff</a:t>
            </a:r>
            <a:r>
              <a:rPr lang="cs-CZ" dirty="0"/>
              <a:t> &amp; Johnson (2002, 2014)</a:t>
            </a:r>
          </a:p>
        </p:txBody>
      </p:sp>
    </p:spTree>
    <p:extLst>
      <p:ext uri="{BB962C8B-B14F-4D97-AF65-F5344CB8AC3E}">
        <p14:creationId xmlns:p14="http://schemas.microsoft.com/office/powerpoint/2010/main" val="15292534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B39BEF-BDF7-4E5A-A43A-664308C1670F}"/>
              </a:ext>
            </a:extLst>
          </p:cNvPr>
          <p:cNvSpPr>
            <a:spLocks noGrp="1"/>
          </p:cNvSpPr>
          <p:nvPr>
            <p:ph type="title"/>
          </p:nvPr>
        </p:nvSpPr>
        <p:spPr/>
        <p:txBody>
          <a:bodyPr/>
          <a:lstStyle/>
          <a:p>
            <a:r>
              <a:rPr lang="cs-CZ" dirty="0"/>
              <a:t>2. Stejné metafory v různých jazycích</a:t>
            </a:r>
          </a:p>
        </p:txBody>
      </p:sp>
      <p:sp>
        <p:nvSpPr>
          <p:cNvPr id="3" name="Zástupný obsah 2">
            <a:extLst>
              <a:ext uri="{FF2B5EF4-FFF2-40B4-BE49-F238E27FC236}">
                <a16:creationId xmlns:a16="http://schemas.microsoft.com/office/drawing/2014/main" id="{2A1F911A-B120-48F2-86A7-59DE474F2716}"/>
              </a:ext>
            </a:extLst>
          </p:cNvPr>
          <p:cNvSpPr>
            <a:spLocks noGrp="1"/>
          </p:cNvSpPr>
          <p:nvPr>
            <p:ph idx="1"/>
          </p:nvPr>
        </p:nvSpPr>
        <p:spPr/>
        <p:txBody>
          <a:bodyPr/>
          <a:lstStyle/>
          <a:p>
            <a:r>
              <a:rPr lang="cs-CZ" cap="small" dirty="0"/>
              <a:t>Vztek je horká tekutina </a:t>
            </a:r>
            <a:r>
              <a:rPr lang="cs-CZ" dirty="0"/>
              <a:t>je užíván i v čínštině, japonštině, maďarštině, angličtině ad.</a:t>
            </a:r>
          </a:p>
          <a:p>
            <a:r>
              <a:rPr lang="cs-CZ" dirty="0"/>
              <a:t>Srov. Vypustit páru, bouchnout saze, … </a:t>
            </a:r>
          </a:p>
          <a:p>
            <a:r>
              <a:rPr lang="cs-CZ" dirty="0"/>
              <a:t>Srov. čínský koncept </a:t>
            </a:r>
            <a:r>
              <a:rPr lang="cs-CZ" dirty="0" err="1"/>
              <a:t>čchi</a:t>
            </a:r>
            <a:r>
              <a:rPr lang="cs-CZ" dirty="0"/>
              <a:t>, životní energie (King, 1989).</a:t>
            </a:r>
          </a:p>
          <a:p>
            <a:endParaRPr lang="cs-CZ" dirty="0"/>
          </a:p>
          <a:p>
            <a:endParaRPr lang="cs-CZ" dirty="0"/>
          </a:p>
        </p:txBody>
      </p:sp>
    </p:spTree>
    <p:extLst>
      <p:ext uri="{BB962C8B-B14F-4D97-AF65-F5344CB8AC3E}">
        <p14:creationId xmlns:p14="http://schemas.microsoft.com/office/powerpoint/2010/main" val="7552821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DB37E6-0C51-4EA7-AB83-BBEA7A115F6C}"/>
              </a:ext>
            </a:extLst>
          </p:cNvPr>
          <p:cNvSpPr>
            <a:spLocks noGrp="1"/>
          </p:cNvSpPr>
          <p:nvPr>
            <p:ph type="title"/>
          </p:nvPr>
        </p:nvSpPr>
        <p:spPr/>
        <p:txBody>
          <a:bodyPr/>
          <a:lstStyle/>
          <a:p>
            <a:r>
              <a:rPr lang="cs-CZ" dirty="0"/>
              <a:t>3. Stejná metafora i ve vizuálním médiu</a:t>
            </a:r>
          </a:p>
        </p:txBody>
      </p:sp>
      <p:sp>
        <p:nvSpPr>
          <p:cNvPr id="3" name="Zástupný obsah 2">
            <a:extLst>
              <a:ext uri="{FF2B5EF4-FFF2-40B4-BE49-F238E27FC236}">
                <a16:creationId xmlns:a16="http://schemas.microsoft.com/office/drawing/2014/main" id="{769A5ADE-DFA3-4C27-B5C3-A26426823A0F}"/>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59181922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4ECF08-6E58-4943-8642-5ED29760B2E0}"/>
              </a:ext>
            </a:extLst>
          </p:cNvPr>
          <p:cNvSpPr>
            <a:spLocks noGrp="1"/>
          </p:cNvSpPr>
          <p:nvPr>
            <p:ph type="title"/>
          </p:nvPr>
        </p:nvSpPr>
        <p:spPr/>
        <p:txBody>
          <a:bodyPr/>
          <a:lstStyle/>
          <a:p>
            <a:r>
              <a:rPr lang="cs-CZ" dirty="0"/>
              <a:t>4. Vliv na nejazykové procesy</a:t>
            </a:r>
          </a:p>
        </p:txBody>
      </p:sp>
      <p:sp>
        <p:nvSpPr>
          <p:cNvPr id="3" name="Zástupný obsah 2">
            <a:extLst>
              <a:ext uri="{FF2B5EF4-FFF2-40B4-BE49-F238E27FC236}">
                <a16:creationId xmlns:a16="http://schemas.microsoft.com/office/drawing/2014/main" id="{611B96D8-9128-44C2-AC9D-B6F285BB5D41}"/>
              </a:ext>
            </a:extLst>
          </p:cNvPr>
          <p:cNvSpPr>
            <a:spLocks noGrp="1"/>
          </p:cNvSpPr>
          <p:nvPr>
            <p:ph idx="1"/>
          </p:nvPr>
        </p:nvSpPr>
        <p:spPr/>
        <p:txBody>
          <a:bodyPr/>
          <a:lstStyle/>
          <a:p>
            <a:r>
              <a:rPr lang="cs-CZ" dirty="0" err="1"/>
              <a:t>Zhong</a:t>
            </a:r>
            <a:r>
              <a:rPr lang="cs-CZ" dirty="0"/>
              <a:t> &amp; </a:t>
            </a:r>
            <a:r>
              <a:rPr lang="cs-CZ" dirty="0" err="1"/>
              <a:t>Leonardelli</a:t>
            </a:r>
            <a:r>
              <a:rPr lang="cs-CZ" dirty="0"/>
              <a:t> (2008): lidé si mají vzpomínat na zážitky sociální inkluze nebo vyloučení. Ti, kteří si evokovali soc. vyloučení pociťovali teplotu v místnosti jako chladnější, zatímco při vzpomínce na soc. přijetí, vnímali teplotu v místnosti jako teplejší.</a:t>
            </a:r>
          </a:p>
          <a:p>
            <a:r>
              <a:rPr lang="cs-CZ" dirty="0"/>
              <a:t>Přesně dle metafory : vřelé/chladné přijetí. </a:t>
            </a:r>
          </a:p>
        </p:txBody>
      </p:sp>
    </p:spTree>
    <p:extLst>
      <p:ext uri="{BB962C8B-B14F-4D97-AF65-F5344CB8AC3E}">
        <p14:creationId xmlns:p14="http://schemas.microsoft.com/office/powerpoint/2010/main" val="2829257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72F3D1-CBAA-402A-B66D-352D7787F1D7}"/>
              </a:ext>
            </a:extLst>
          </p:cNvPr>
          <p:cNvSpPr>
            <a:spLocks noGrp="1"/>
          </p:cNvSpPr>
          <p:nvPr>
            <p:ph type="title"/>
          </p:nvPr>
        </p:nvSpPr>
        <p:spPr/>
        <p:txBody>
          <a:bodyPr/>
          <a:lstStyle/>
          <a:p>
            <a:r>
              <a:rPr lang="cs-CZ" dirty="0"/>
              <a:t>Obrat k jazyku</a:t>
            </a:r>
          </a:p>
        </p:txBody>
      </p:sp>
      <p:sp>
        <p:nvSpPr>
          <p:cNvPr id="3" name="Zástupný obsah 2">
            <a:extLst>
              <a:ext uri="{FF2B5EF4-FFF2-40B4-BE49-F238E27FC236}">
                <a16:creationId xmlns:a16="http://schemas.microsoft.com/office/drawing/2014/main" id="{E66830E9-7B28-4EF8-B7A2-74C2B4B561C8}"/>
              </a:ext>
            </a:extLst>
          </p:cNvPr>
          <p:cNvSpPr>
            <a:spLocks noGrp="1"/>
          </p:cNvSpPr>
          <p:nvPr>
            <p:ph idx="1"/>
          </p:nvPr>
        </p:nvSpPr>
        <p:spPr/>
        <p:txBody>
          <a:bodyPr>
            <a:normAutofit fontScale="92500" lnSpcReduction="10000"/>
          </a:bodyPr>
          <a:lstStyle/>
          <a:p>
            <a:pPr marL="0" indent="0">
              <a:buNone/>
            </a:pPr>
            <a:r>
              <a:rPr lang="cs-CZ" dirty="0"/>
              <a:t>K „obratu k jazyku“ (</a:t>
            </a:r>
            <a:r>
              <a:rPr lang="cs-CZ" dirty="0" err="1"/>
              <a:t>Linguistic</a:t>
            </a:r>
            <a:r>
              <a:rPr lang="cs-CZ" dirty="0"/>
              <a:t> </a:t>
            </a:r>
            <a:r>
              <a:rPr lang="cs-CZ" dirty="0" err="1"/>
              <a:t>turn</a:t>
            </a:r>
            <a:r>
              <a:rPr lang="cs-CZ" dirty="0"/>
              <a:t>) došlo ve chvíli, kdy si filosofové všimli, že samotné myšlení se děje z velké části v jazyce.</a:t>
            </a:r>
          </a:p>
          <a:p>
            <a:pPr marL="0" indent="0">
              <a:buNone/>
            </a:pPr>
            <a:r>
              <a:rPr lang="cs-CZ" dirty="0"/>
              <a:t>Herder: „Rozum je jazyk.“</a:t>
            </a:r>
          </a:p>
          <a:p>
            <a:pPr marL="0" indent="0">
              <a:buNone/>
            </a:pPr>
            <a:r>
              <a:rPr lang="cs-CZ" dirty="0" err="1"/>
              <a:t>Wittgenstein</a:t>
            </a:r>
            <a:r>
              <a:rPr lang="cs-CZ" dirty="0"/>
              <a:t> (</a:t>
            </a:r>
            <a:r>
              <a:rPr lang="cs-CZ" dirty="0" err="1"/>
              <a:t>Tractatus</a:t>
            </a:r>
            <a:r>
              <a:rPr lang="cs-CZ" dirty="0"/>
              <a:t>, 7): „ O čem nemůžeme mluvit, o tom musíme mlčet.“</a:t>
            </a:r>
          </a:p>
          <a:p>
            <a:pPr marL="0" indent="0">
              <a:buNone/>
            </a:pPr>
            <a:r>
              <a:rPr lang="cs-CZ" dirty="0" err="1"/>
              <a:t>Reininger</a:t>
            </a:r>
            <a:r>
              <a:rPr lang="cs-CZ" dirty="0"/>
              <a:t>: „Poznání samo se může pohybovat pouze v médiu jazyka.“</a:t>
            </a:r>
          </a:p>
          <a:p>
            <a:pPr marL="0" indent="0">
              <a:buNone/>
            </a:pPr>
            <a:r>
              <a:rPr lang="cs-CZ" dirty="0"/>
              <a:t>Filosofie jazyka začíná tam, kde filosofové zjistili, že celá řada otázek, které si kladla, vycházela z toho, že nedostatečně reflektovali to, co s námi dělá jazyk.</a:t>
            </a:r>
          </a:p>
        </p:txBody>
      </p:sp>
    </p:spTree>
    <p:extLst>
      <p:ext uri="{BB962C8B-B14F-4D97-AF65-F5344CB8AC3E}">
        <p14:creationId xmlns:p14="http://schemas.microsoft.com/office/powerpoint/2010/main" val="2667747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42C04D-42E3-41B8-9B07-2E20F4B2162C}"/>
              </a:ext>
            </a:extLst>
          </p:cNvPr>
          <p:cNvSpPr>
            <a:spLocks noGrp="1"/>
          </p:cNvSpPr>
          <p:nvPr>
            <p:ph type="title"/>
          </p:nvPr>
        </p:nvSpPr>
        <p:spPr/>
        <p:txBody>
          <a:bodyPr/>
          <a:lstStyle/>
          <a:p>
            <a:r>
              <a:rPr lang="cs-CZ" dirty="0"/>
              <a:t>Nominalismus a realismus</a:t>
            </a:r>
          </a:p>
        </p:txBody>
      </p:sp>
      <p:sp>
        <p:nvSpPr>
          <p:cNvPr id="3" name="Zástupný obsah 2">
            <a:extLst>
              <a:ext uri="{FF2B5EF4-FFF2-40B4-BE49-F238E27FC236}">
                <a16:creationId xmlns:a16="http://schemas.microsoft.com/office/drawing/2014/main" id="{45EDAEE9-A919-4FDE-A580-57AA56250500}"/>
              </a:ext>
            </a:extLst>
          </p:cNvPr>
          <p:cNvSpPr>
            <a:spLocks noGrp="1"/>
          </p:cNvSpPr>
          <p:nvPr>
            <p:ph idx="1"/>
          </p:nvPr>
        </p:nvSpPr>
        <p:spPr/>
        <p:txBody>
          <a:bodyPr>
            <a:normAutofit fontScale="92500" lnSpcReduction="10000"/>
          </a:bodyPr>
          <a:lstStyle/>
          <a:p>
            <a:pPr marL="0" indent="0">
              <a:buNone/>
            </a:pPr>
            <a:r>
              <a:rPr lang="cs-CZ" dirty="0"/>
              <a:t>Jak je možné, že např. psa poznáme v různých jeho proměnách?</a:t>
            </a:r>
          </a:p>
          <a:p>
            <a:pPr marL="0" indent="0">
              <a:buNone/>
            </a:pPr>
            <a:r>
              <a:rPr lang="cs-CZ" dirty="0"/>
              <a:t>Platónská epistemologie: to, co se projevuje empiricky (</a:t>
            </a:r>
            <a:r>
              <a:rPr lang="cs-CZ" dirty="0" err="1"/>
              <a:t>fainomenon</a:t>
            </a:r>
            <a:r>
              <a:rPr lang="cs-CZ" dirty="0"/>
              <a:t>), je odrazem neměnných  idejí, esencí, které se nacházejí v duchovním světě, kde je vnímáme „očima ducha“.</a:t>
            </a:r>
          </a:p>
          <a:p>
            <a:pPr marL="0" indent="0">
              <a:buNone/>
            </a:pPr>
            <a:r>
              <a:rPr lang="cs-CZ" dirty="0"/>
              <a:t>Od antiky se řešil problém duality slova a světa (spor o univerzálie). Slovo bylo neměnné, zatímco objekty jsou proměnné. Jenže role jazyka si zprvu všímali jen okrajově.</a:t>
            </a:r>
          </a:p>
          <a:p>
            <a:pPr marL="0" indent="0">
              <a:buNone/>
            </a:pPr>
            <a:r>
              <a:rPr lang="cs-CZ" dirty="0"/>
              <a:t>W. V. O. </a:t>
            </a:r>
            <a:r>
              <a:rPr lang="cs-CZ" dirty="0" err="1"/>
              <a:t>Quine</a:t>
            </a:r>
            <a:r>
              <a:rPr lang="cs-CZ" dirty="0"/>
              <a:t> (1951): „Význam je to, co se stane s esencí, když je odtržena od objektu a je spojena se slovem.“</a:t>
            </a:r>
          </a:p>
          <a:p>
            <a:pPr marL="0" indent="0">
              <a:buNone/>
            </a:pPr>
            <a:endParaRPr lang="cs-CZ" dirty="0"/>
          </a:p>
        </p:txBody>
      </p:sp>
    </p:spTree>
    <p:extLst>
      <p:ext uri="{BB962C8B-B14F-4D97-AF65-F5344CB8AC3E}">
        <p14:creationId xmlns:p14="http://schemas.microsoft.com/office/powerpoint/2010/main" val="3495718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G. </a:t>
            </a:r>
            <a:r>
              <a:rPr lang="cs-CZ" dirty="0" err="1"/>
              <a:t>Frege</a:t>
            </a:r>
            <a:r>
              <a:rPr lang="cs-CZ" dirty="0"/>
              <a:t> (1848 – 1925)</a:t>
            </a:r>
          </a:p>
        </p:txBody>
      </p:sp>
      <p:sp>
        <p:nvSpPr>
          <p:cNvPr id="3" name="Zástupný symbol pro obsah 2"/>
          <p:cNvSpPr>
            <a:spLocks noGrp="1"/>
          </p:cNvSpPr>
          <p:nvPr>
            <p:ph idx="1"/>
          </p:nvPr>
        </p:nvSpPr>
        <p:spPr>
          <a:xfrm>
            <a:off x="628650" y="1825625"/>
            <a:ext cx="7886700" cy="3952324"/>
          </a:xfrm>
        </p:spPr>
        <p:txBody>
          <a:bodyPr>
            <a:normAutofit fontScale="92500" lnSpcReduction="20000"/>
          </a:bodyPr>
          <a:lstStyle/>
          <a:p>
            <a:pPr marL="0" indent="0">
              <a:buNone/>
            </a:pPr>
            <a:r>
              <a:rPr lang="cs-CZ" dirty="0"/>
              <a:t>G. </a:t>
            </a:r>
            <a:r>
              <a:rPr lang="cs-CZ" dirty="0" err="1"/>
              <a:t>Frege</a:t>
            </a:r>
            <a:r>
              <a:rPr lang="cs-CZ" dirty="0"/>
              <a:t> (1892) poukázal na to, že musíme odlišovat dva momenty významu slova (verbálního znaku): smysl a význam. </a:t>
            </a:r>
          </a:p>
          <a:p>
            <a:endParaRPr lang="cs-CZ" dirty="0"/>
          </a:p>
          <a:p>
            <a:r>
              <a:rPr lang="cs-CZ" dirty="0" err="1"/>
              <a:t>Bedeutung</a:t>
            </a:r>
            <a:r>
              <a:rPr lang="cs-CZ" dirty="0"/>
              <a:t> 			</a:t>
            </a:r>
            <a:r>
              <a:rPr lang="cs-CZ" dirty="0" err="1"/>
              <a:t>Sinn</a:t>
            </a:r>
            <a:endParaRPr lang="cs-CZ" dirty="0"/>
          </a:p>
          <a:p>
            <a:r>
              <a:rPr lang="cs-CZ" dirty="0"/>
              <a:t>Reference (</a:t>
            </a:r>
            <a:r>
              <a:rPr lang="cs-CZ" dirty="0" err="1"/>
              <a:t>meaning</a:t>
            </a:r>
            <a:r>
              <a:rPr lang="cs-CZ" dirty="0"/>
              <a:t>) 	</a:t>
            </a:r>
            <a:r>
              <a:rPr lang="cs-CZ" dirty="0" err="1"/>
              <a:t>sense</a:t>
            </a:r>
            <a:endParaRPr lang="cs-CZ" dirty="0"/>
          </a:p>
          <a:p>
            <a:r>
              <a:rPr lang="cs-CZ" dirty="0"/>
              <a:t>Význam 			smysl</a:t>
            </a:r>
          </a:p>
          <a:p>
            <a:endParaRPr lang="cs-CZ" dirty="0"/>
          </a:p>
          <a:p>
            <a:r>
              <a:rPr lang="cs-CZ" sz="2000" dirty="0"/>
              <a:t>Objekt na nebi			Večernice (Hesperus)</a:t>
            </a:r>
          </a:p>
          <a:p>
            <a:pPr marL="3657600" lvl="8" indent="0">
              <a:buNone/>
            </a:pPr>
            <a:r>
              <a:rPr lang="cs-CZ" sz="2000" dirty="0"/>
              <a:t>Jitřenka (</a:t>
            </a:r>
            <a:r>
              <a:rPr lang="cs-CZ" sz="2000" dirty="0" err="1"/>
              <a:t>Phosphorus</a:t>
            </a:r>
            <a:r>
              <a:rPr lang="cs-CZ" sz="2000" dirty="0"/>
              <a:t>)</a:t>
            </a:r>
          </a:p>
          <a:p>
            <a:pPr marL="3657600" lvl="8" indent="0">
              <a:buNone/>
            </a:pPr>
            <a:r>
              <a:rPr lang="cs-CZ" sz="2000" dirty="0"/>
              <a:t>Venuše o+</a:t>
            </a:r>
          </a:p>
        </p:txBody>
      </p:sp>
      <p:sp>
        <p:nvSpPr>
          <p:cNvPr id="4" name="TextovéPole 3">
            <a:extLst>
              <a:ext uri="{FF2B5EF4-FFF2-40B4-BE49-F238E27FC236}">
                <a16:creationId xmlns:a16="http://schemas.microsoft.com/office/drawing/2014/main" id="{B827A4F7-64F8-4FFF-B084-1E842F2A52CD}"/>
              </a:ext>
            </a:extLst>
          </p:cNvPr>
          <p:cNvSpPr txBox="1"/>
          <p:nvPr/>
        </p:nvSpPr>
        <p:spPr>
          <a:xfrm>
            <a:off x="874643" y="5777949"/>
            <a:ext cx="7640707" cy="646331"/>
          </a:xfrm>
          <a:prstGeom prst="rect">
            <a:avLst/>
          </a:prstGeom>
          <a:noFill/>
        </p:spPr>
        <p:txBody>
          <a:bodyPr wrap="square" rtlCol="0">
            <a:spAutoFit/>
          </a:bodyPr>
          <a:lstStyle/>
          <a:p>
            <a:r>
              <a:rPr lang="cs-CZ" dirty="0"/>
              <a:t>Proprium nemusí mít smysl (NGC 224 či M31), ale může mít: Květomil, </a:t>
            </a:r>
            <a:r>
              <a:rPr lang="cs-CZ" dirty="0" err="1"/>
              <a:t>kruhochvost</a:t>
            </a:r>
            <a:r>
              <a:rPr lang="cs-CZ" dirty="0"/>
              <a:t>… přezdívky, nadávky.</a:t>
            </a:r>
          </a:p>
        </p:txBody>
      </p:sp>
    </p:spTree>
    <p:extLst>
      <p:ext uri="{BB962C8B-B14F-4D97-AF65-F5344CB8AC3E}">
        <p14:creationId xmlns:p14="http://schemas.microsoft.com/office/powerpoint/2010/main" val="3380884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F9377E-DBB2-4E29-95A7-46147A766B26}"/>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B7C6BF7A-1165-43E5-90CB-196B0A642D59}"/>
              </a:ext>
            </a:extLst>
          </p:cNvPr>
          <p:cNvSpPr>
            <a:spLocks noGrp="1"/>
          </p:cNvSpPr>
          <p:nvPr>
            <p:ph idx="1"/>
          </p:nvPr>
        </p:nvSpPr>
        <p:spPr>
          <a:xfrm>
            <a:off x="628650" y="1166191"/>
            <a:ext cx="7886700" cy="5486400"/>
          </a:xfrm>
        </p:spPr>
        <p:txBody>
          <a:bodyPr>
            <a:normAutofit fontScale="85000" lnSpcReduction="20000"/>
          </a:bodyPr>
          <a:lstStyle/>
          <a:p>
            <a:pPr marL="0" indent="0">
              <a:buNone/>
            </a:pPr>
            <a:r>
              <a:rPr lang="cs-CZ" dirty="0"/>
              <a:t>Filosofie jazyka se dělí na dva směry:</a:t>
            </a:r>
          </a:p>
          <a:p>
            <a:r>
              <a:rPr lang="cs-CZ" dirty="0"/>
              <a:t>analytický </a:t>
            </a:r>
          </a:p>
          <a:p>
            <a:r>
              <a:rPr lang="cs-CZ" dirty="0"/>
              <a:t>neanalytický</a:t>
            </a:r>
          </a:p>
          <a:p>
            <a:pPr marL="0" indent="0">
              <a:buNone/>
            </a:pPr>
            <a:endParaRPr lang="cs-CZ" dirty="0"/>
          </a:p>
          <a:p>
            <a:pPr marL="0" indent="0">
              <a:buNone/>
            </a:pPr>
            <a:r>
              <a:rPr lang="cs-CZ" b="1" dirty="0"/>
              <a:t>1. Analytický směr </a:t>
            </a:r>
            <a:r>
              <a:rPr lang="cs-CZ" dirty="0"/>
              <a:t>má dva </a:t>
            </a:r>
            <a:r>
              <a:rPr lang="cs-CZ" dirty="0" err="1"/>
              <a:t>podsměry</a:t>
            </a:r>
            <a:r>
              <a:rPr lang="cs-CZ" dirty="0"/>
              <a:t>:</a:t>
            </a:r>
          </a:p>
          <a:p>
            <a:r>
              <a:rPr lang="cs-CZ" b="1" dirty="0"/>
              <a:t>logická analýza jazyka </a:t>
            </a:r>
            <a:r>
              <a:rPr lang="cs-CZ" dirty="0"/>
              <a:t>(</a:t>
            </a:r>
            <a:r>
              <a:rPr lang="cs-CZ" dirty="0" err="1"/>
              <a:t>Witt</a:t>
            </a:r>
            <a:r>
              <a:rPr lang="cs-CZ" dirty="0"/>
              <a:t>. I, Vídeňský kruh, </a:t>
            </a:r>
            <a:r>
              <a:rPr lang="cs-CZ" dirty="0" err="1"/>
              <a:t>Carnap</a:t>
            </a:r>
            <a:r>
              <a:rPr lang="cs-CZ" dirty="0"/>
              <a:t>, </a:t>
            </a:r>
            <a:r>
              <a:rPr lang="cs-CZ" dirty="0" err="1"/>
              <a:t>Tarski</a:t>
            </a:r>
            <a:r>
              <a:rPr lang="cs-CZ" dirty="0"/>
              <a:t>, </a:t>
            </a:r>
            <a:r>
              <a:rPr lang="cs-CZ" dirty="0" err="1"/>
              <a:t>Davidson</a:t>
            </a:r>
            <a:r>
              <a:rPr lang="cs-CZ" dirty="0"/>
              <a:t>, Tichý): kritizuje každodenní jazyk, protože je nepřesný. Snaží se vytvořit nový formalizovaný logický jazyk.</a:t>
            </a:r>
          </a:p>
          <a:p>
            <a:r>
              <a:rPr lang="cs-CZ" b="1" dirty="0"/>
              <a:t>lingvistická analýza přirozených jazyků </a:t>
            </a:r>
            <a:r>
              <a:rPr lang="cs-CZ" dirty="0"/>
              <a:t>(</a:t>
            </a:r>
            <a:r>
              <a:rPr lang="cs-CZ" dirty="0" err="1"/>
              <a:t>Witt</a:t>
            </a:r>
            <a:r>
              <a:rPr lang="cs-CZ" dirty="0"/>
              <a:t> II, </a:t>
            </a:r>
            <a:r>
              <a:rPr lang="cs-CZ" dirty="0" err="1"/>
              <a:t>Strawson</a:t>
            </a:r>
            <a:r>
              <a:rPr lang="cs-CZ" dirty="0"/>
              <a:t>, Austin, </a:t>
            </a:r>
            <a:r>
              <a:rPr lang="cs-CZ" dirty="0" err="1"/>
              <a:t>Ryle</a:t>
            </a:r>
            <a:r>
              <a:rPr lang="cs-CZ" dirty="0"/>
              <a:t>, </a:t>
            </a:r>
            <a:r>
              <a:rPr lang="cs-CZ" dirty="0" err="1"/>
              <a:t>Searle</a:t>
            </a:r>
            <a:r>
              <a:rPr lang="cs-CZ" dirty="0"/>
              <a:t>): zkoumá každodenní používání jazyka. Ukazuje na omezení pouze logického zkoumání jazyka, kdy se posuzuje pouze jeho </a:t>
            </a:r>
            <a:r>
              <a:rPr lang="cs-CZ" b="1" dirty="0"/>
              <a:t>pravdivostní funkce</a:t>
            </a:r>
            <a:r>
              <a:rPr lang="cs-CZ" dirty="0"/>
              <a:t>.</a:t>
            </a:r>
          </a:p>
          <a:p>
            <a:pPr marL="0" indent="0">
              <a:buNone/>
            </a:pPr>
            <a:r>
              <a:rPr lang="cs-CZ" b="1" dirty="0"/>
              <a:t>2. Neanalytický směr </a:t>
            </a:r>
            <a:r>
              <a:rPr lang="cs-CZ" dirty="0"/>
              <a:t>(</a:t>
            </a:r>
            <a:r>
              <a:rPr lang="cs-CZ" dirty="0" err="1"/>
              <a:t>Schleiermacher</a:t>
            </a:r>
            <a:r>
              <a:rPr lang="cs-CZ" dirty="0"/>
              <a:t>, </a:t>
            </a:r>
            <a:r>
              <a:rPr lang="cs-CZ" dirty="0" err="1"/>
              <a:t>Heidegger</a:t>
            </a:r>
            <a:r>
              <a:rPr lang="cs-CZ" dirty="0"/>
              <a:t>, Gadamer): navazuje na hermeneutiku a snaží se popsat proces rozumění jako takový. A nezabývá jazykem jako objektem, ale jazykovou povahou transcendentálního subjektu.</a:t>
            </a:r>
          </a:p>
        </p:txBody>
      </p:sp>
    </p:spTree>
    <p:extLst>
      <p:ext uri="{BB962C8B-B14F-4D97-AF65-F5344CB8AC3E}">
        <p14:creationId xmlns:p14="http://schemas.microsoft.com/office/powerpoint/2010/main" val="890709917"/>
      </p:ext>
    </p:extLst>
  </p:cSld>
  <p:clrMapOvr>
    <a:masterClrMapping/>
  </p:clrMapOvr>
</p:sld>
</file>

<file path=ppt/theme/theme1.xml><?xml version="1.0" encoding="utf-8"?>
<a:theme xmlns:a="http://schemas.openxmlformats.org/drawingml/2006/main" name="Office Theme">
  <a:themeElements>
    <a:clrScheme name="Motiv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728</TotalTime>
  <Words>4261</Words>
  <Application>Microsoft Office PowerPoint</Application>
  <PresentationFormat>Předvádění na obrazovce (4:3)</PresentationFormat>
  <Paragraphs>266</Paragraphs>
  <Slides>55</Slides>
  <Notes>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55</vt:i4>
      </vt:variant>
    </vt:vector>
  </HeadingPairs>
  <TitlesOfParts>
    <vt:vector size="62" baseType="lpstr">
      <vt:lpstr>Arial</vt:lpstr>
      <vt:lpstr>Book Antiqua</vt:lpstr>
      <vt:lpstr>Calibri</vt:lpstr>
      <vt:lpstr>Calibri Light</vt:lpstr>
      <vt:lpstr>Calisto MT</vt:lpstr>
      <vt:lpstr>Lucida Sans</vt:lpstr>
      <vt:lpstr>Office Theme</vt:lpstr>
      <vt:lpstr>Edukační teorie a filozofie jazyka</vt:lpstr>
      <vt:lpstr>Požadavky k zápočtu:</vt:lpstr>
      <vt:lpstr>Filozofie jazyka: Témata k výběru</vt:lpstr>
      <vt:lpstr>Prezentace aplikace PowerPoint</vt:lpstr>
      <vt:lpstr>Prezentace aplikace PowerPoint</vt:lpstr>
      <vt:lpstr>Obrat k jazyku</vt:lpstr>
      <vt:lpstr>Nominalismus a realismus</vt:lpstr>
      <vt:lpstr>G. Frege (1848 – 1925)</vt:lpstr>
      <vt:lpstr>Prezentace aplikace PowerPoint</vt:lpstr>
      <vt:lpstr>J. Austin – pět mluvních aktů:</vt:lpstr>
      <vt:lpstr>Prezentace aplikace PowerPoint</vt:lpstr>
      <vt:lpstr>E. Sapir a B.L. Whorf</vt:lpstr>
      <vt:lpstr>Prezentace aplikace PowerPoint</vt:lpstr>
      <vt:lpstr>Berlin &amp; Kay, 1968</vt:lpstr>
      <vt:lpstr>Prezentace aplikace PowerPoint</vt:lpstr>
      <vt:lpstr>Lexikalizace = kategorizace</vt:lpstr>
      <vt:lpstr>Prezentace aplikace PowerPoint</vt:lpstr>
      <vt:lpstr>Prezentace aplikace PowerPoint</vt:lpstr>
      <vt:lpstr>Kategorizace v angličtině a čínštině: nádoby</vt:lpstr>
      <vt:lpstr>Angl. a čes. slovesa s významem držet </vt:lpstr>
      <vt:lpstr>Předložkový systém v mexické mixtéčtině (vše je představováno jako by to bylo na těle zvířete-kočky).</vt:lpstr>
      <vt:lpstr>Klasifikátory a gramatický rod</vt:lpstr>
      <vt:lpstr>Prezentace aplikace PowerPoint</vt:lpstr>
      <vt:lpstr>Systém číslovek:</vt:lpstr>
      <vt:lpstr>Směry:</vt:lpstr>
      <vt:lpstr>Systém času:</vt:lpstr>
      <vt:lpstr>Prezentace aplikace PowerPoint</vt:lpstr>
      <vt:lpstr>Perception of time</vt:lpstr>
      <vt:lpstr>Consequences of different time perception</vt:lpstr>
      <vt:lpstr>Prezentace aplikace PowerPoint</vt:lpstr>
      <vt:lpstr>L.S. Vygotskij a A.R. Lurija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Konceptuální teorie metafory</vt:lpstr>
      <vt:lpstr>Konceptuální teorie metafory</vt:lpstr>
      <vt:lpstr>Prezentace aplikace PowerPoint</vt:lpstr>
      <vt:lpstr>Prezentace aplikace PowerPoint</vt:lpstr>
      <vt:lpstr>1. Metafora v každodenní řeči</vt:lpstr>
      <vt:lpstr>2. Stejné metafory v různých jazycích</vt:lpstr>
      <vt:lpstr>3. Stejná metafora i ve vizuálním médiu</vt:lpstr>
      <vt:lpstr>4. Vliv na nejazykové procesy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 Krása</dc:creator>
  <cp:lastModifiedBy>Jan Krása</cp:lastModifiedBy>
  <cp:revision>40</cp:revision>
  <dcterms:created xsi:type="dcterms:W3CDTF">2021-03-14T13:18:58Z</dcterms:created>
  <dcterms:modified xsi:type="dcterms:W3CDTF">2021-05-14T09:47:00Z</dcterms:modified>
</cp:coreProperties>
</file>