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61" r:id="rId3"/>
    <p:sldId id="265" r:id="rId4"/>
    <p:sldId id="272" r:id="rId5"/>
    <p:sldId id="266" r:id="rId6"/>
    <p:sldId id="273" r:id="rId7"/>
    <p:sldId id="274" r:id="rId8"/>
    <p:sldId id="275" r:id="rId9"/>
    <p:sldId id="267" r:id="rId10"/>
    <p:sldId id="276" r:id="rId11"/>
    <p:sldId id="277" r:id="rId12"/>
    <p:sldId id="278" r:id="rId13"/>
    <p:sldId id="268" r:id="rId14"/>
    <p:sldId id="283" r:id="rId15"/>
    <p:sldId id="285" r:id="rId16"/>
    <p:sldId id="286" r:id="rId17"/>
    <p:sldId id="279" r:id="rId18"/>
    <p:sldId id="287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: </a:t>
            </a:r>
            <a:r>
              <a:rPr lang="en-US" dirty="0" err="1"/>
              <a:t>popisn</a:t>
            </a:r>
            <a:r>
              <a:rPr lang="cs-CZ" dirty="0"/>
              <a:t>á statistika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95875"/>
          </a:xfrm>
        </p:spPr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pokynům jazyka R</a:t>
            </a:r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1" y="2222287"/>
            <a:ext cx="11211363" cy="3636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/>
              <a:t>Zad</a:t>
            </a:r>
            <a:r>
              <a:rPr lang="cs-CZ" sz="2800" dirty="0" err="1"/>
              <a:t>ání</a:t>
            </a:r>
            <a:r>
              <a:rPr lang="cs-CZ" sz="2800" dirty="0"/>
              <a:t> tabulky dat: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mojedata</a:t>
            </a:r>
            <a:r>
              <a:rPr lang="cs-CZ" sz="2800" dirty="0"/>
              <a:t>&lt;- </a:t>
            </a:r>
            <a:r>
              <a:rPr lang="cs-CZ" sz="2800" dirty="0" err="1"/>
              <a:t>data.frame</a:t>
            </a:r>
            <a:r>
              <a:rPr lang="cs-CZ" sz="2800" dirty="0"/>
              <a:t>(</a:t>
            </a:r>
            <a:r>
              <a:rPr lang="cs-CZ" sz="2800" dirty="0" err="1"/>
              <a:t>trida</a:t>
            </a:r>
            <a:r>
              <a:rPr lang="cs-CZ" sz="2800" dirty="0"/>
              <a:t>=</a:t>
            </a:r>
            <a:r>
              <a:rPr lang="cs-CZ" sz="2800" dirty="0" err="1"/>
              <a:t>numeric</a:t>
            </a:r>
            <a:r>
              <a:rPr lang="cs-CZ" sz="2800" dirty="0"/>
              <a:t>(0),praxe=</a:t>
            </a:r>
            <a:r>
              <a:rPr lang="cs-CZ" sz="2800" dirty="0" err="1"/>
              <a:t>numeric</a:t>
            </a:r>
            <a:r>
              <a:rPr lang="cs-CZ" sz="2800" dirty="0"/>
              <a:t>(0))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mojedata</a:t>
            </a:r>
            <a:r>
              <a:rPr lang="cs-CZ" sz="2800" dirty="0"/>
              <a:t>&lt;-</a:t>
            </a:r>
            <a:r>
              <a:rPr lang="cs-CZ" sz="2800" dirty="0" err="1"/>
              <a:t>edit</a:t>
            </a:r>
            <a:r>
              <a:rPr lang="cs-CZ" sz="2800" dirty="0"/>
              <a:t>(</a:t>
            </a:r>
            <a:r>
              <a:rPr lang="cs-CZ" sz="2800" dirty="0" err="1"/>
              <a:t>mojedata</a:t>
            </a:r>
            <a:r>
              <a:rPr lang="cs-CZ" sz="2800" dirty="0"/>
              <a:t>) 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cs-CZ" sz="2800" dirty="0">
                <a:solidFill>
                  <a:srgbClr val="FF0000"/>
                </a:solidFill>
              </a:rPr>
              <a:t>	a) </a:t>
            </a:r>
            <a:r>
              <a:rPr lang="en-US" sz="2800" dirty="0" err="1">
                <a:solidFill>
                  <a:srgbClr val="FF0000"/>
                </a:solidFill>
              </a:rPr>
              <a:t>nadefinujeme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sloupc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„platová třída“ a „délka praxe“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cs-CZ" sz="2800" dirty="0">
                <a:solidFill>
                  <a:srgbClr val="FF0000"/>
                </a:solidFill>
              </a:rPr>
              <a:t>	b) </a:t>
            </a:r>
            <a:r>
              <a:rPr lang="cs-CZ" sz="2800" dirty="0" err="1">
                <a:solidFill>
                  <a:srgbClr val="FF0000"/>
                </a:solidFill>
              </a:rPr>
              <a:t>edit</a:t>
            </a:r>
            <a:r>
              <a:rPr lang="cs-CZ" sz="2800" dirty="0">
                <a:solidFill>
                  <a:srgbClr val="FF0000"/>
                </a:solidFill>
              </a:rPr>
              <a:t>(moje data) </a:t>
            </a:r>
            <a:r>
              <a:rPr lang="en-US" sz="2800" dirty="0" err="1">
                <a:solidFill>
                  <a:srgbClr val="FF0000"/>
                </a:solidFill>
              </a:rPr>
              <a:t>vyvol</a:t>
            </a:r>
            <a:r>
              <a:rPr lang="cs-CZ" sz="2800" dirty="0">
                <a:solidFill>
                  <a:srgbClr val="FF0000"/>
                </a:solidFill>
              </a:rPr>
              <a:t>á tabulku, do které data napíšeme</a:t>
            </a:r>
          </a:p>
          <a:p>
            <a:pPr marL="0" indent="0">
              <a:buNone/>
            </a:pPr>
            <a:r>
              <a:rPr lang="en-US" sz="2800" dirty="0"/>
              <a:t>&gt; attach(</a:t>
            </a:r>
            <a:r>
              <a:rPr lang="en-US" sz="2800" dirty="0" err="1"/>
              <a:t>mojedata</a:t>
            </a:r>
            <a:r>
              <a:rPr lang="en-US" sz="2800" dirty="0"/>
              <a:t>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tento</a:t>
            </a:r>
            <a:r>
              <a:rPr lang="en-US" sz="2800" dirty="0">
                <a:solidFill>
                  <a:srgbClr val="FF0000"/>
                </a:solidFill>
              </a:rPr>
              <a:t> p</a:t>
            </a:r>
            <a:r>
              <a:rPr lang="cs-CZ" sz="2800" dirty="0" err="1">
                <a:solidFill>
                  <a:srgbClr val="FF0000"/>
                </a:solidFill>
              </a:rPr>
              <a:t>říkaz</a:t>
            </a:r>
            <a:r>
              <a:rPr lang="cs-CZ" sz="2800" dirty="0">
                <a:solidFill>
                  <a:srgbClr val="FF0000"/>
                </a:solidFill>
              </a:rPr>
              <a:t> aktivizuje práci s tabulkou</a:t>
            </a:r>
          </a:p>
        </p:txBody>
      </p:sp>
    </p:spTree>
    <p:extLst>
      <p:ext uri="{BB962C8B-B14F-4D97-AF65-F5344CB8AC3E}">
        <p14:creationId xmlns:p14="http://schemas.microsoft.com/office/powerpoint/2010/main" val="160821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10162"/>
          </a:xfrm>
        </p:spPr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</a:t>
            </a:r>
            <a:r>
              <a:rPr lang="cs-CZ" sz="3000" i="1" dirty="0" err="1">
                <a:solidFill>
                  <a:srgbClr val="FFFF00"/>
                </a:solidFill>
              </a:rPr>
              <a:t>pokunům</a:t>
            </a:r>
            <a:r>
              <a:rPr lang="cs-CZ" sz="3000" i="1" dirty="0">
                <a:solidFill>
                  <a:srgbClr val="FFFF00"/>
                </a:solidFill>
              </a:rPr>
              <a:t> jazyka R</a:t>
            </a:r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423" y="2222287"/>
            <a:ext cx="11211363" cy="44642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cs-CZ" sz="2800" dirty="0" err="1"/>
              <a:t>able</a:t>
            </a:r>
            <a:r>
              <a:rPr lang="cs-CZ" sz="2800" dirty="0"/>
              <a:t>(</a:t>
            </a:r>
            <a:r>
              <a:rPr lang="en-US" sz="2800" dirty="0" err="1"/>
              <a:t>praxe</a:t>
            </a:r>
            <a:r>
              <a:rPr lang="cs-CZ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rozdeleni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je </a:t>
            </a:r>
            <a:r>
              <a:rPr lang="en-US" sz="2800" dirty="0" err="1">
                <a:solidFill>
                  <a:srgbClr val="FF0000"/>
                </a:solidFill>
              </a:rPr>
              <a:t>nedostatecne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protoze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vetsine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skupin</a:t>
            </a:r>
            <a:r>
              <a:rPr lang="en-US" sz="2800" dirty="0">
                <a:solidFill>
                  <a:srgbClr val="FF0000"/>
                </a:solidFill>
              </a:rPr>
              <a:t> je </a:t>
            </a:r>
            <a:r>
              <a:rPr lang="en-US" sz="2800" dirty="0" err="1">
                <a:solidFill>
                  <a:srgbClr val="FF0000"/>
                </a:solidFill>
              </a:rPr>
              <a:t>malo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mereni</a:t>
            </a:r>
            <a:r>
              <a:rPr lang="en-US" sz="2800" dirty="0">
                <a:solidFill>
                  <a:srgbClr val="FF0000"/>
                </a:solidFill>
              </a:rPr>
              <a:t> … </a:t>
            </a:r>
            <a:r>
              <a:rPr lang="en-US" sz="2800" dirty="0" err="1">
                <a:solidFill>
                  <a:srgbClr val="FF0000"/>
                </a:solidFill>
              </a:rPr>
              <a:t>musime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nektere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sloucit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praxe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program </a:t>
            </a:r>
            <a:r>
              <a:rPr lang="en-US" sz="2800" dirty="0" err="1">
                <a:solidFill>
                  <a:srgbClr val="FF0000"/>
                </a:solidFill>
              </a:rPr>
              <a:t>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interval </a:t>
            </a:r>
            <a:r>
              <a:rPr lang="en-US" sz="2800" dirty="0" err="1">
                <a:solidFill>
                  <a:srgbClr val="FF0000"/>
                </a:solidFill>
              </a:rPr>
              <a:t>delky</a:t>
            </a:r>
            <a:r>
              <a:rPr lang="en-US" sz="2800" dirty="0">
                <a:solidFill>
                  <a:srgbClr val="FF0000"/>
                </a:solidFill>
              </a:rPr>
              <a:t> 5 </a:t>
            </a:r>
            <a:r>
              <a:rPr lang="en-US" sz="2800" dirty="0" err="1">
                <a:solidFill>
                  <a:srgbClr val="FF0000"/>
                </a:solidFill>
              </a:rPr>
              <a:t>jednotek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praxe</a:t>
            </a:r>
            <a:r>
              <a:rPr lang="en-US" sz="2800" dirty="0"/>
              <a:t>, col=6:7, breaks= c(0,10,20,30,40,50)) </a:t>
            </a:r>
            <a:endParaRPr lang="cs-CZ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slouci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intervalu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delky</a:t>
            </a:r>
            <a:r>
              <a:rPr lang="en-US" sz="2800" dirty="0">
                <a:solidFill>
                  <a:srgbClr val="FF0000"/>
                </a:solidFill>
              </a:rPr>
              <a:t> 10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Abychom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cs-CZ" sz="2800" dirty="0">
                <a:solidFill>
                  <a:srgbClr val="FF0000"/>
                </a:solidFill>
              </a:rPr>
              <a:t>získali i četnosti číselně, musíme „nasekat“ hodnoty do intervalů: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cs-CZ" sz="2800" dirty="0" err="1"/>
              <a:t>eze</a:t>
            </a:r>
            <a:r>
              <a:rPr lang="en-US" sz="2800" dirty="0"/>
              <a:t>&lt;- c(0,10,20,30,40,50)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intervaly</a:t>
            </a:r>
            <a:r>
              <a:rPr lang="en-US" sz="2800" dirty="0"/>
              <a:t>&lt;- cut(</a:t>
            </a:r>
            <a:r>
              <a:rPr lang="en-US" sz="2800" dirty="0" err="1"/>
              <a:t>praxe</a:t>
            </a:r>
            <a:r>
              <a:rPr lang="en-US" sz="2800" dirty="0"/>
              <a:t>, meze)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table(</a:t>
            </a:r>
            <a:r>
              <a:rPr lang="en-US" sz="2800" dirty="0" err="1"/>
              <a:t>intervaly</a:t>
            </a:r>
            <a:r>
              <a:rPr lang="en-US" sz="2800" dirty="0"/>
              <a:t>]  </a:t>
            </a:r>
            <a:r>
              <a:rPr lang="en-US" sz="2800" dirty="0">
                <a:solidFill>
                  <a:srgbClr val="FF0000"/>
                </a:solidFill>
              </a:rPr>
              <a:t># z</a:t>
            </a:r>
            <a:r>
              <a:rPr lang="cs-CZ" sz="2800" dirty="0" err="1">
                <a:solidFill>
                  <a:srgbClr val="FF0000"/>
                </a:solidFill>
              </a:rPr>
              <a:t>ískáme</a:t>
            </a:r>
            <a:r>
              <a:rPr lang="cs-CZ" sz="2800" dirty="0">
                <a:solidFill>
                  <a:srgbClr val="FF0000"/>
                </a:solidFill>
              </a:rPr>
              <a:t> četnosti (</a:t>
            </a:r>
            <a:r>
              <a:rPr lang="en-US" sz="2800" dirty="0">
                <a:solidFill>
                  <a:srgbClr val="FF0000"/>
                </a:solidFill>
              </a:rPr>
              <a:t>21,29,15,8,2</a:t>
            </a:r>
            <a:r>
              <a:rPr lang="cs-CZ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89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/>
              <a:t>A </a:t>
            </a:r>
            <a:r>
              <a:rPr lang="en-US" sz="3000" i="1" dirty="0" err="1"/>
              <a:t>zb</a:t>
            </a:r>
            <a:r>
              <a:rPr lang="cs-CZ" sz="3000" i="1" dirty="0" err="1"/>
              <a:t>ývá</a:t>
            </a:r>
            <a:r>
              <a:rPr lang="cs-CZ" sz="3000" i="1" dirty="0"/>
              <a:t> vypočíst průměr, rozptyl a odchylku: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</a:t>
            </a:r>
            <a:r>
              <a:rPr lang="cs-CZ" sz="3000" i="1" dirty="0" err="1">
                <a:solidFill>
                  <a:srgbClr val="FFFF00"/>
                </a:solidFill>
              </a:rPr>
              <a:t>pokunům</a:t>
            </a:r>
            <a:r>
              <a:rPr lang="cs-CZ" sz="3000" i="1" dirty="0">
                <a:solidFill>
                  <a:srgbClr val="FFFF00"/>
                </a:solidFill>
              </a:rPr>
              <a:t> jazyka R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1" y="2222287"/>
                <a:ext cx="11211363" cy="463571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Přesně, pokud máme k dispozici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ěření</a:t>
                </a:r>
                <a:r>
                  <a:rPr lang="cs-CZ" sz="2800" dirty="0">
                    <a:solidFill>
                      <a:srgbClr val="FF0000"/>
                    </a:solidFill>
                  </a:rPr>
                  <a:t> ve vektoru „praxe“: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800" dirty="0" err="1"/>
                  <a:t>mean</a:t>
                </a:r>
                <a:r>
                  <a:rPr lang="cs-CZ" sz="2800" dirty="0"/>
                  <a:t>(praxe) </a:t>
                </a:r>
                <a:r>
                  <a:rPr lang="en-US" sz="2800" dirty="0"/>
                  <a:t># = 16.68</a:t>
                </a: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err="1"/>
                  <a:t>rozptyl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praxe</a:t>
                </a:r>
                <a:r>
                  <a:rPr lang="en-US" sz="2800" dirty="0"/>
                  <a:t>) # = 104.7243</a:t>
                </a: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sqrt(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praxe</a:t>
                </a:r>
                <a:r>
                  <a:rPr lang="en-US" sz="2800" dirty="0"/>
                  <a:t>)) #  = 10.23349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#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pokud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bychom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ěli</a:t>
                </a:r>
                <a:r>
                  <a:rPr lang="cs-CZ" sz="2800" dirty="0">
                    <a:solidFill>
                      <a:srgbClr val="FF0000"/>
                    </a:solidFill>
                  </a:rPr>
                  <a:t> k dispozici jen tabulku četností, lze tyto parametry odhadnout pomocí vzorců pro četnosti, jako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x_i</a:t>
                </a:r>
                <a:r>
                  <a:rPr lang="cs-CZ" sz="2800" dirty="0">
                    <a:solidFill>
                      <a:srgbClr val="FF0000"/>
                    </a:solidFill>
                  </a:rPr>
                  <a:t> vezmeme středy intervalů četností: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 smtClean="0"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21∙5+29∙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15+15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25+8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35+2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17.13333333</m:t>
                    </m:r>
                  </m:oMath>
                </a14:m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+29∙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+15∙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17.1333333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110.1156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110.1156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10.4936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1" y="2222287"/>
                <a:ext cx="11211363" cy="4635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17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D, str. 159:  </a:t>
            </a:r>
            <a:r>
              <a:rPr lang="cs-CZ" sz="3000" i="1" dirty="0">
                <a:solidFill>
                  <a:srgbClr val="FF0000"/>
                </a:solidFill>
              </a:rPr>
              <a:t>př. na intervalové rozdělení četností … pečlivě prostudujte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Jsou zadány kupní ceny bytů ve velkých městech v roce 2007 …  	</a:t>
            </a:r>
          </a:p>
          <a:p>
            <a:pPr marL="0" indent="0">
              <a:buNone/>
            </a:pPr>
            <a:r>
              <a:rPr lang="cs-CZ" sz="2800" dirty="0"/>
              <a:t>	a) proveďte pro ně intervalové rozdělení četností</a:t>
            </a:r>
          </a:p>
          <a:p>
            <a:pPr marL="0" indent="0">
              <a:buNone/>
            </a:pPr>
            <a:r>
              <a:rPr lang="cs-CZ" sz="2800" dirty="0"/>
              <a:t>	b) sestavte tabulku relativních četností, kumulativních absolutních četností, kumulativních relativních četností pro tato data</a:t>
            </a:r>
          </a:p>
          <a:p>
            <a:pPr marL="0" indent="0">
              <a:buNone/>
            </a:pPr>
            <a:r>
              <a:rPr lang="cs-CZ" sz="2800" dirty="0"/>
              <a:t>	c) najděte jen pomocí tabulky </a:t>
            </a:r>
            <a:r>
              <a:rPr lang="cs-CZ" sz="2800" dirty="0" err="1"/>
              <a:t>relat</a:t>
            </a:r>
            <a:r>
              <a:rPr lang="cs-CZ" sz="2800" dirty="0"/>
              <a:t> četností dolní a horní kvartil, medián, 0,85-kvantil … </a:t>
            </a:r>
            <a:r>
              <a:rPr lang="cs-CZ" sz="2800" dirty="0">
                <a:solidFill>
                  <a:srgbClr val="FFFF00"/>
                </a:solidFill>
              </a:rPr>
              <a:t>str. 192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346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43238"/>
                <a:ext cx="10554574" cy="358616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Do vektoru „byty“ si zadáme naměřené ceny: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b</a:t>
                </a:r>
                <a:r>
                  <a:rPr lang="cs-CZ" sz="2800" dirty="0" err="1"/>
                  <a:t>yty</a:t>
                </a:r>
                <a:r>
                  <a:rPr lang="en-US" sz="2800" dirty="0"/>
                  <a:t>&lt;- c(45061, 29031, 25436, 25078, 24567, 22768, 22425, 22215, 22083, 21794, 21456, 20894, 20319, 20162,19221, 18200, 17332, 17327, 17217, 16369, 16343, 14897, 14546, 14316, 13829, 12975, 12736)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0000"/>
                    </a:solidFill>
                  </a:rPr>
                  <a:t>počet intervalů se doporučuje určit jako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1+3.3*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1+3.3*log10(27) </a:t>
                </a:r>
                <a:r>
                  <a:rPr lang="en-US" sz="2800" dirty="0">
                    <a:solidFill>
                      <a:srgbClr val="FF0000"/>
                    </a:solidFill>
                  </a:rPr>
                  <a:t># to je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zhruba</a:t>
                </a:r>
                <a:r>
                  <a:rPr lang="en-US" sz="2800" dirty="0">
                    <a:solidFill>
                      <a:srgbClr val="FF0000"/>
                    </a:solidFill>
                  </a:rPr>
                  <a:t> 5.7, </a:t>
                </a:r>
                <a:r>
                  <a:rPr lang="cs-CZ" sz="2800" dirty="0">
                    <a:solidFill>
                      <a:srgbClr val="FF0000"/>
                    </a:solidFill>
                  </a:rPr>
                  <a:t>čili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zaokr</a:t>
                </a:r>
                <a:r>
                  <a:rPr lang="cs-CZ" sz="2800" dirty="0">
                    <a:solidFill>
                      <a:srgbClr val="FF0000"/>
                    </a:solidFill>
                  </a:rPr>
                  <a:t>. 6 intervalů	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Šířku intervalů tedy určíme jako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(max-min)/6: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(max(</a:t>
                </a:r>
                <a:r>
                  <a:rPr lang="en-US" sz="2800" dirty="0" err="1"/>
                  <a:t>byty</a:t>
                </a:r>
                <a:r>
                  <a:rPr lang="en-US" sz="2800" dirty="0"/>
                  <a:t>)-min(</a:t>
                </a:r>
                <a:r>
                  <a:rPr lang="en-US" sz="2800" dirty="0" err="1"/>
                  <a:t>byty</a:t>
                </a:r>
                <a:r>
                  <a:rPr lang="en-US" sz="2800" dirty="0"/>
                  <a:t>))/6 </a:t>
                </a:r>
                <a:r>
                  <a:rPr lang="en-US" sz="2800" dirty="0">
                    <a:solidFill>
                      <a:srgbClr val="FF0000"/>
                    </a:solidFill>
                  </a:rPr>
                  <a:t>#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spo</a:t>
                </a:r>
                <a:r>
                  <a:rPr lang="cs-CZ" sz="2800" dirty="0">
                    <a:solidFill>
                      <a:srgbClr val="FF0000"/>
                    </a:solidFill>
                  </a:rPr>
                  <a:t>čte se 5387.5,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zaokrouhlime</a:t>
                </a:r>
                <a:r>
                  <a:rPr lang="cs-CZ" sz="2800" dirty="0">
                    <a:solidFill>
                      <a:srgbClr val="FF0000"/>
                    </a:solidFill>
                  </a:rPr>
                  <a:t> na 5400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43238"/>
                <a:ext cx="10554574" cy="35861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R, druhá část</a:t>
            </a:r>
            <a:r>
              <a:rPr lang="en-US" sz="3000" i="1" dirty="0"/>
              <a:t> - za</a:t>
            </a:r>
            <a:r>
              <a:rPr lang="cs-CZ" sz="3000" i="1" dirty="0" err="1"/>
              <a:t>čátek</a:t>
            </a:r>
            <a:r>
              <a:rPr lang="cs-CZ" sz="3000" i="1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43238"/>
            <a:ext cx="10554574" cy="358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Určíme meze s krokem 5400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kter</a:t>
            </a:r>
            <a:r>
              <a:rPr lang="cs-CZ" sz="2800" dirty="0">
                <a:solidFill>
                  <a:srgbClr val="FF0000"/>
                </a:solidFill>
              </a:rPr>
              <a:t>é pokrývají všechna měření: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cs-CZ" sz="2800" dirty="0"/>
              <a:t>meze</a:t>
            </a:r>
            <a:r>
              <a:rPr lang="en-US" sz="2800" dirty="0"/>
              <a:t>&lt;- c(12700, 18100, 23500, 28900, 34300, 39700, 45100)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nasekáme hodnoty do daných intervalů pomocí funkce </a:t>
            </a:r>
            <a:r>
              <a:rPr lang="cs-CZ" sz="2800" dirty="0" err="1">
                <a:solidFill>
                  <a:srgbClr val="FF0000"/>
                </a:solidFill>
              </a:rPr>
              <a:t>cut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endParaRPr lang="en-US" sz="2800" b="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cs-CZ" sz="2800" dirty="0"/>
              <a:t>intervaly </a:t>
            </a:r>
            <a:r>
              <a:rPr lang="en-US" sz="2800" dirty="0"/>
              <a:t>&lt;- cut(</a:t>
            </a:r>
            <a:r>
              <a:rPr lang="en-US" sz="2800" dirty="0" err="1"/>
              <a:t>byty,bmeze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table (</a:t>
            </a:r>
            <a:r>
              <a:rPr lang="en-US" sz="2800" dirty="0" err="1"/>
              <a:t>bintervaly</a:t>
            </a:r>
            <a:r>
              <a:rPr lang="en-US" sz="2800" dirty="0"/>
              <a:t>)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ziskali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jsme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(11,11,3,1,0,1)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cetnost</a:t>
            </a:r>
            <a:r>
              <a:rPr lang="en-US" sz="2800" dirty="0"/>
              <a:t> &lt;- c(11,11,3,1,0,1)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Relativni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kumulativni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budou</a:t>
            </a:r>
            <a:r>
              <a:rPr lang="en-US" sz="2800" dirty="0">
                <a:solidFill>
                  <a:srgbClr val="FF0000"/>
                </a:solidFill>
              </a:rPr>
              <a:t> ted </a:t>
            </a:r>
            <a:r>
              <a:rPr lang="en-US" sz="2800" dirty="0" err="1">
                <a:solidFill>
                  <a:srgbClr val="FF0000"/>
                </a:solidFill>
              </a:rPr>
              <a:t>uz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malina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381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R, druhá část - konec: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789" y="3043238"/>
            <a:ext cx="11501436" cy="3586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Relativní četnost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cs-CZ" sz="2800" dirty="0">
                <a:solidFill>
                  <a:srgbClr val="FF0000"/>
                </a:solidFill>
              </a:rPr>
              <a:t> v jazyku 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rcetnost</a:t>
            </a:r>
            <a:r>
              <a:rPr lang="en-US" sz="2800" dirty="0"/>
              <a:t> &lt;-  (1/length(</a:t>
            </a:r>
            <a:r>
              <a:rPr lang="en-US" sz="2800" dirty="0" err="1"/>
              <a:t>byty</a:t>
            </a:r>
            <a:r>
              <a:rPr lang="en-US" sz="2800" dirty="0"/>
              <a:t>))* </a:t>
            </a:r>
            <a:r>
              <a:rPr lang="en-US" sz="2800" dirty="0" err="1"/>
              <a:t>cetnost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kumulativni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kcetnost</a:t>
            </a:r>
            <a:r>
              <a:rPr lang="en-US" sz="2800" dirty="0"/>
              <a:t> &lt;- </a:t>
            </a:r>
            <a:r>
              <a:rPr lang="en-US" sz="2800" dirty="0" err="1"/>
              <a:t>cetnost</a:t>
            </a: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jen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priprava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vektoru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 in 2:length(</a:t>
            </a:r>
            <a:r>
              <a:rPr lang="en-US" sz="2800" dirty="0" err="1"/>
              <a:t>kcetnost</a:t>
            </a:r>
            <a:r>
              <a:rPr lang="en-US" sz="2800" dirty="0"/>
              <a:t>)) </a:t>
            </a:r>
            <a:r>
              <a:rPr lang="en-US" sz="2800" dirty="0" err="1"/>
              <a:t>kcetnost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]&lt;-</a:t>
            </a:r>
            <a:r>
              <a:rPr lang="en-US" sz="2800" dirty="0" err="1"/>
              <a:t>kcetnost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]+</a:t>
            </a:r>
            <a:r>
              <a:rPr lang="en-US" sz="2800" dirty="0" err="1"/>
              <a:t>kcetnost</a:t>
            </a:r>
            <a:r>
              <a:rPr lang="en-US" sz="2800" dirty="0"/>
              <a:t>[i-1]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rkcetnost</a:t>
            </a:r>
            <a:r>
              <a:rPr lang="en-US" sz="2800" dirty="0"/>
              <a:t> &lt;- (1/length(</a:t>
            </a:r>
            <a:r>
              <a:rPr lang="en-US" sz="2800" dirty="0" err="1"/>
              <a:t>byty</a:t>
            </a:r>
            <a:r>
              <a:rPr lang="en-US" sz="2800" dirty="0"/>
              <a:t>))*</a:t>
            </a:r>
            <a:r>
              <a:rPr lang="en-US" sz="2800" dirty="0" err="1"/>
              <a:t>kcetnost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kcetnost</a:t>
            </a:r>
            <a:r>
              <a:rPr lang="en-US" sz="2800" dirty="0">
                <a:solidFill>
                  <a:srgbClr val="FF0000"/>
                </a:solidFill>
              </a:rPr>
              <a:t> … vector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rkcetnost</a:t>
            </a:r>
            <a:r>
              <a:rPr lang="en-US" sz="2800" dirty="0">
                <a:solidFill>
                  <a:srgbClr val="FF0000"/>
                </a:solidFill>
              </a:rPr>
              <a:t> … vector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383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Poznámka: třetí část viz příprava vyučujícího;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jazyku R najdeme kvantily v soboru snadno: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quantile</a:t>
            </a:r>
            <a:r>
              <a:rPr lang="cs-CZ" sz="2800" dirty="0"/>
              <a:t>(byty, c</a:t>
            </a:r>
            <a:r>
              <a:rPr lang="en-US" sz="2800" dirty="0"/>
              <a:t>(0.25,0.50,0.75,0.85),type=2</a:t>
            </a:r>
            <a:r>
              <a:rPr lang="cs-CZ" sz="2800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najde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kvantily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snadno</a:t>
            </a:r>
            <a:r>
              <a:rPr lang="en-US" sz="2800" dirty="0">
                <a:solidFill>
                  <a:srgbClr val="FF0000"/>
                </a:solidFill>
              </a:rPr>
              <a:t> a p</a:t>
            </a:r>
            <a:r>
              <a:rPr lang="cs-CZ" sz="2800" dirty="0" err="1">
                <a:solidFill>
                  <a:srgbClr val="FF0000"/>
                </a:solidFill>
              </a:rPr>
              <a:t>řesně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ROZ</a:t>
            </a:r>
            <a:r>
              <a:rPr lang="cs-CZ" sz="3000" i="1" dirty="0"/>
              <a:t>DÍL MEZI POJMY </a:t>
            </a:r>
            <a:r>
              <a:rPr lang="cs-CZ" sz="3000" i="1" dirty="0">
                <a:solidFill>
                  <a:srgbClr val="FFFF00"/>
                </a:solidFill>
              </a:rPr>
              <a:t>průměr, medián, modus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příklad na průměr, medián, modus mzdy v ČR … jen histogram náhodně vybraných 200 osob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0492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ROZ</a:t>
            </a:r>
            <a:r>
              <a:rPr lang="cs-CZ" sz="3000" i="1" dirty="0"/>
              <a:t>DÍL MEZI POJMY </a:t>
            </a:r>
            <a:r>
              <a:rPr lang="cs-CZ" sz="3000" i="1" dirty="0">
                <a:solidFill>
                  <a:srgbClr val="FFFF00"/>
                </a:solidFill>
              </a:rPr>
              <a:t>průměr, medián, modus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Tedy: </a:t>
            </a:r>
            <a:r>
              <a:rPr lang="cs-CZ" sz="2800" dirty="0">
                <a:solidFill>
                  <a:srgbClr val="FFFF00"/>
                </a:solidFill>
              </a:rPr>
              <a:t>modus</a:t>
            </a:r>
            <a:r>
              <a:rPr lang="cs-CZ" sz="2800" dirty="0"/>
              <a:t> = hodnota, která nastává nejčastěji (jakýsi bod nebo interval, ve kterém se veličina=znak vyskytuje nejčastěji)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Medián</a:t>
            </a:r>
            <a:r>
              <a:rPr lang="cs-CZ" sz="2800" dirty="0"/>
              <a:t> … hodnota, která rozděluje soubor jednotek na dvě stejně početné skupiny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Průměr</a:t>
            </a:r>
            <a:r>
              <a:rPr lang="cs-CZ" sz="2800" dirty="0"/>
              <a:t> … může být zkreslený odlehlou hodnotou (extrémně malá životnost, velký plat) </a:t>
            </a:r>
          </a:p>
        </p:txBody>
      </p:sp>
    </p:spTree>
    <p:extLst>
      <p:ext uri="{BB962C8B-B14F-4D97-AF65-F5344CB8AC3E}">
        <p14:creationId xmlns:p14="http://schemas.microsoft.com/office/powerpoint/2010/main" val="2368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Robová, Hála, Calda: Komplexní čísla, kombinatorika, pravděpodobnost, statistika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Část STATISTIKA: str. 148-194, neučte se pojem výběrového rozptylu a výběrové směrodatné odchylky na str. 180-182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Jazyk</a:t>
            </a:r>
            <a:r>
              <a:rPr lang="en-US" sz="2400" i="1" dirty="0">
                <a:solidFill>
                  <a:srgbClr val="FF0000"/>
                </a:solidFill>
              </a:rPr>
              <a:t> R je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pro z</a:t>
            </a:r>
            <a:r>
              <a:rPr lang="cs-CZ" sz="2400" i="1" dirty="0" err="1">
                <a:solidFill>
                  <a:srgbClr val="FF0000"/>
                </a:solidFill>
              </a:rPr>
              <a:t>ájemce</a:t>
            </a:r>
            <a:r>
              <a:rPr lang="cs-CZ" sz="2400" i="1" dirty="0">
                <a:solidFill>
                  <a:srgbClr val="FF0000"/>
                </a:solidFill>
              </a:rPr>
              <a:t>, všechno lze počítat i s kalkulačkou!!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 viz nová učebnice pro SŠ: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43238"/>
            <a:ext cx="10554574" cy="336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Dva střelci střílí do stejného terče – mají stejný průměr, stejný modus i stejný medián, a přece se něčím liší: </a:t>
            </a:r>
            <a:r>
              <a:rPr lang="cs-CZ" sz="2800" dirty="0">
                <a:solidFill>
                  <a:srgbClr val="FFFF00"/>
                </a:solidFill>
              </a:rPr>
              <a:t>jak je to možné?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Čím tedy porovnáme jejich výkon? Jakou hodnotou či veličinou?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(variabilita … na ZŠ se neprobírá, jen snad otázka v olympiádě či jiných matematických soutěžích)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7581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</a:t>
            </a:r>
            <a:r>
              <a:rPr lang="en-US" sz="3000" i="1" dirty="0" err="1">
                <a:solidFill>
                  <a:srgbClr val="FFFF00"/>
                </a:solidFill>
              </a:rPr>
              <a:t>kriptum</a:t>
            </a:r>
            <a:r>
              <a:rPr lang="en-US" sz="3000" i="1" dirty="0">
                <a:solidFill>
                  <a:srgbClr val="FFFF00"/>
                </a:solidFill>
              </a:rPr>
              <a:t> MA0008, </a:t>
            </a:r>
            <a:r>
              <a:rPr lang="cs-CZ" sz="3000" i="1" dirty="0">
                <a:solidFill>
                  <a:srgbClr val="FFFF00"/>
                </a:solidFill>
              </a:rPr>
              <a:t>úloha 2.2: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př. na intervalové rozdělení spojité veličiny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Pro daná data</a:t>
            </a:r>
          </a:p>
          <a:p>
            <a:pPr marL="514350" indent="-514350">
              <a:buAutoNum type="alphaLcParenR"/>
            </a:pPr>
            <a:r>
              <a:rPr lang="cs-CZ" sz="2800" dirty="0"/>
              <a:t>Proveďte intervalové rozdělení četností, odhadněte jen pomocí četností jejich průměr a rozptyl</a:t>
            </a:r>
          </a:p>
          <a:p>
            <a:pPr marL="514350" indent="-514350">
              <a:buAutoNum type="alphaLcParenR"/>
            </a:pPr>
            <a:r>
              <a:rPr lang="cs-CZ" sz="2800" dirty="0"/>
              <a:t>Najděte 0,25-kvantil, 0,65-kvantil, 0,75-kvantil jen podle tabulky četností</a:t>
            </a:r>
          </a:p>
        </p:txBody>
      </p:sp>
    </p:spTree>
    <p:extLst>
      <p:ext uri="{BB962C8B-B14F-4D97-AF65-F5344CB8AC3E}">
        <p14:creationId xmlns:p14="http://schemas.microsoft.com/office/powerpoint/2010/main" val="361420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(14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1.5+9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7.5</m:t>
                    </m:r>
                  </m:oMath>
                </a14:m>
                <a:r>
                  <a:rPr lang="en-US" sz="2800" dirty="0"/>
                  <a:t>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10.5+13.5+16.5) = 4.4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≐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dirty="0"/>
                        <m:t>(14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+9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+2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+2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4.4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15.28</m:t>
                      </m:r>
                    </m:oMath>
                  </m:oMathPara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3.909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0.25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7.5,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7.5−0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∙3=1.607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0.65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19.5,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83</a:t>
                </a:r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0.75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22.5,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83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30D2FFE-5E75-410D-8605-6F1C7C9F3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708723"/>
                  </p:ext>
                </p:extLst>
              </p:nvPr>
            </p:nvGraphicFramePr>
            <p:xfrm>
              <a:off x="2032000" y="342900"/>
              <a:ext cx="8128001" cy="148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4585743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4499984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0100532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328790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0857314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9101615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36703649"/>
                        </a:ext>
                      </a:extLst>
                    </a:gridCol>
                  </a:tblGrid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&lt;0;3)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&lt;3;6)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&lt;6;9)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&lt;9;12)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&lt;12;15)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&lt;15;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455262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</a:t>
                          </a:r>
                          <a:r>
                            <a:rPr lang="cs-CZ" dirty="0" err="1"/>
                            <a:t>řed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16,5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778330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cs-CZ" dirty="0" err="1"/>
                            <a:t>n_i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482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30D2FFE-5E75-410D-8605-6F1C7C9F3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708723"/>
                  </p:ext>
                </p:extLst>
              </p:nvPr>
            </p:nvGraphicFramePr>
            <p:xfrm>
              <a:off x="2032000" y="342900"/>
              <a:ext cx="8128001" cy="148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4585743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4499984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0100532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328790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0857314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9101615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36703649"/>
                        </a:ext>
                      </a:extLst>
                    </a:gridCol>
                  </a:tblGrid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&lt;0;3)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&lt;3;6)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&lt;6;9)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&lt;9;12)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&lt;12;15)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6098" r="-2094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1455262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</a:t>
                          </a:r>
                          <a:r>
                            <a:rPr lang="cs-CZ" dirty="0" err="1"/>
                            <a:t>řed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16,5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778330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cs-CZ" dirty="0" err="1"/>
                            <a:t>n_i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482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277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A, str. 150: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zadány četnosti jednotlivých typů SŠ, odkud jsou studenti </a:t>
            </a:r>
          </a:p>
          <a:p>
            <a:pPr marL="0" indent="0">
              <a:buNone/>
            </a:pPr>
            <a:r>
              <a:rPr lang="cs-CZ" sz="2800" dirty="0"/>
              <a:t>				a) sestavte histogram četností z těchto dat</a:t>
            </a:r>
          </a:p>
          <a:p>
            <a:pPr marL="0" indent="0">
              <a:buNone/>
            </a:pPr>
            <a:r>
              <a:rPr lang="cs-CZ" sz="2800" dirty="0"/>
              <a:t>				b) spočtěte relativní četnosti a zobrazte je v 							kruhovém diagramu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Řešení v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barplot</a:t>
            </a:r>
            <a:r>
              <a:rPr lang="en-US" sz="2800" dirty="0"/>
              <a:t>(c(48,20,160,92))</a:t>
            </a:r>
            <a:r>
              <a:rPr lang="cs-CZ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obdélníčky dané výšky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</a:t>
            </a:r>
            <a:r>
              <a:rPr lang="cs-CZ" sz="2800" dirty="0" err="1"/>
              <a:t>ie</a:t>
            </a:r>
            <a:r>
              <a:rPr lang="en-US" sz="2800" dirty="0"/>
              <a:t>(c(48,20,160,92)) </a:t>
            </a: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koláčový graf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relc</a:t>
            </a:r>
            <a:r>
              <a:rPr lang="en-US" sz="2800" dirty="0"/>
              <a:t>&lt;- (1/320)* c(48,20,160,92)</a:t>
            </a:r>
            <a:r>
              <a:rPr lang="cs-CZ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cs-CZ" sz="2800" dirty="0">
                <a:solidFill>
                  <a:srgbClr val="FF0000"/>
                </a:solidFill>
              </a:rPr>
              <a:t>relativní četnosti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pie(</a:t>
            </a:r>
            <a:r>
              <a:rPr lang="en-US" sz="2800" dirty="0" err="1"/>
              <a:t>relc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koláč četností relativních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623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B, str. 152: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Jsou zadány velikosti prodaných obleků během jednoho týdne v dané prodejně …  	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	a) sestavte histogram četností a polygon četností z těchto dat, </a:t>
            </a:r>
          </a:p>
          <a:p>
            <a:pPr marL="0" indent="0">
              <a:buNone/>
            </a:pPr>
            <a:r>
              <a:rPr lang="cs-CZ" sz="2800" dirty="0"/>
              <a:t>	b) sestavte tabulku relativních četností, kumulativních absolutních četností, kumulativních relativních četností pro tato data</a:t>
            </a:r>
          </a:p>
          <a:p>
            <a:pPr marL="0" indent="0">
              <a:buNone/>
            </a:pPr>
            <a:r>
              <a:rPr lang="cs-CZ" sz="2800" dirty="0"/>
              <a:t>	c) určete modus a medián, průměr, rozptyl a směrodatnou odchylku velikostí obleku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/>
              <a:t>d) Určete variační rozpětí a </a:t>
            </a:r>
            <a:r>
              <a:rPr lang="cs-CZ" sz="2800" dirty="0" err="1"/>
              <a:t>mezikvartilové</a:t>
            </a:r>
            <a:r>
              <a:rPr lang="cs-CZ" sz="2800" dirty="0"/>
              <a:t> rozpětí velikosti obleků</a:t>
            </a:r>
            <a:endParaRPr lang="en-US" sz="2800" dirty="0"/>
          </a:p>
          <a:p>
            <a:pPr marL="0" indent="0">
              <a:buNone/>
            </a:pPr>
            <a:r>
              <a:rPr lang="cs-CZ" sz="2800" dirty="0"/>
              <a:t>e) Určete 0.45-kvantil, 0.57-kvantil, 0.869-kvantil … </a:t>
            </a:r>
            <a:r>
              <a:rPr lang="cs-CZ" sz="2800" dirty="0">
                <a:solidFill>
                  <a:srgbClr val="FFFF00"/>
                </a:solidFill>
              </a:rPr>
              <a:t>pomocí kumulativních relativních četností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098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188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obleky</a:t>
            </a:r>
            <a:r>
              <a:rPr lang="en-US" sz="2800" dirty="0"/>
              <a:t>&lt;- c(39,41,40,42,41,40,42,42,40,43,42,41,43,39,42,41,42,39,41,37,43, 41,38,43,42,41,40,41,38,40,40,39,41,40,42,40,41,42,40,43,38,39,41,41,42,45)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obleky,col</a:t>
            </a:r>
            <a:r>
              <a:rPr lang="en-US" sz="2800" dirty="0"/>
              <a:t>=6:7,breaks=36.5:45.5) </a:t>
            </a:r>
            <a:r>
              <a:rPr lang="en-US" sz="2800" dirty="0">
                <a:solidFill>
                  <a:srgbClr val="FF0000"/>
                </a:solidFill>
              </a:rPr>
              <a:t># histogram, </a:t>
            </a:r>
            <a:r>
              <a:rPr lang="en-US" sz="2800" dirty="0" err="1">
                <a:solidFill>
                  <a:srgbClr val="FF0000"/>
                </a:solidFill>
              </a:rPr>
              <a:t>strida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barvy</a:t>
            </a:r>
            <a:r>
              <a:rPr lang="en-US" sz="2800" dirty="0">
                <a:solidFill>
                  <a:srgbClr val="FF0000"/>
                </a:solidFill>
              </a:rPr>
              <a:t> 6-7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a </a:t>
            </a:r>
            <a:r>
              <a:rPr lang="en-US" sz="2800" dirty="0" err="1">
                <a:solidFill>
                  <a:srgbClr val="FF0000"/>
                </a:solidFill>
              </a:rPr>
              <a:t>st</a:t>
            </a:r>
            <a:r>
              <a:rPr lang="cs-CZ" sz="2800" dirty="0" err="1">
                <a:solidFill>
                  <a:srgbClr val="FF0000"/>
                </a:solidFill>
              </a:rPr>
              <a:t>ředy</a:t>
            </a:r>
            <a:r>
              <a:rPr lang="cs-CZ" sz="2800" dirty="0">
                <a:solidFill>
                  <a:srgbClr val="FF0000"/>
                </a:solidFill>
              </a:rPr>
              <a:t> obdélníčků umístí do celočíselných hodnot, hranice jsou posunuty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cs-CZ" sz="2800" dirty="0" err="1"/>
              <a:t>able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x&lt;- c(37,38,39,40,41,42,43,45)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opiseme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znaku </a:t>
            </a:r>
            <a:r>
              <a:rPr lang="en-US" sz="2800" dirty="0">
                <a:solidFill>
                  <a:srgbClr val="FF0000"/>
                </a:solidFill>
              </a:rPr>
              <a:t>do </a:t>
            </a:r>
            <a:r>
              <a:rPr lang="en-US" sz="2800" dirty="0" err="1">
                <a:solidFill>
                  <a:srgbClr val="FF0000"/>
                </a:solidFill>
              </a:rPr>
              <a:t>vektoru</a:t>
            </a:r>
            <a:r>
              <a:rPr lang="en-US" sz="2800" dirty="0">
                <a:solidFill>
                  <a:srgbClr val="FF0000"/>
                </a:solidFill>
              </a:rPr>
              <a:t> x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y&lt;- c(1,3,5,9,12,10,5,1)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opiseme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plot(</a:t>
            </a:r>
            <a:r>
              <a:rPr lang="en-US" sz="2800" dirty="0" err="1"/>
              <a:t>x,y,pch</a:t>
            </a:r>
            <a:r>
              <a:rPr lang="en-US" sz="2800" dirty="0"/>
              <a:t>=16)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nakresli</a:t>
            </a:r>
            <a:r>
              <a:rPr lang="en-US" sz="2800" dirty="0">
                <a:solidFill>
                  <a:srgbClr val="FF0000"/>
                </a:solidFill>
              </a:rPr>
              <a:t> body v </a:t>
            </a:r>
            <a:r>
              <a:rPr lang="en-US" sz="2800" dirty="0" err="1">
                <a:solidFill>
                  <a:srgbClr val="FF0000"/>
                </a:solidFill>
              </a:rPr>
              <a:t>modu</a:t>
            </a:r>
            <a:r>
              <a:rPr lang="en-US" sz="2800" dirty="0">
                <a:solidFill>
                  <a:srgbClr val="FF0000"/>
                </a:solidFill>
              </a:rPr>
              <a:t> 16 = </a:t>
            </a:r>
            <a:r>
              <a:rPr lang="en-US" sz="2800" dirty="0" err="1">
                <a:solidFill>
                  <a:srgbClr val="FF0000"/>
                </a:solidFill>
              </a:rPr>
              <a:t>vyplnene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kolecko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lines(</a:t>
            </a:r>
            <a:r>
              <a:rPr lang="en-US" sz="2800" dirty="0" err="1"/>
              <a:t>x,y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spoji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nakreslene</a:t>
            </a:r>
            <a:r>
              <a:rPr lang="en-US" sz="2800" dirty="0">
                <a:solidFill>
                  <a:srgbClr val="FF0000"/>
                </a:solidFill>
              </a:rPr>
              <a:t> body … </a:t>
            </a:r>
            <a:r>
              <a:rPr lang="en-US" sz="2800" dirty="0" err="1">
                <a:solidFill>
                  <a:srgbClr val="FF0000"/>
                </a:solidFill>
              </a:rPr>
              <a:t>najedeme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file – </a:t>
            </a:r>
            <a:r>
              <a:rPr lang="en-US" sz="2800" dirty="0" err="1">
                <a:solidFill>
                  <a:srgbClr val="FF0000"/>
                </a:solidFill>
              </a:rPr>
              <a:t>lze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ulozit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obrazek</a:t>
            </a:r>
            <a:r>
              <a:rPr lang="en-US" sz="2800" dirty="0">
                <a:solidFill>
                  <a:srgbClr val="FF0000"/>
                </a:solidFill>
              </a:rPr>
              <a:t> v jpg, pdf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R, pokračování příkladu: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3356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rely&lt;- (1/length(</a:t>
            </a:r>
            <a:r>
              <a:rPr lang="en-US" sz="2800" dirty="0" err="1"/>
              <a:t>obleky</a:t>
            </a:r>
            <a:r>
              <a:rPr lang="en-US" sz="2800" dirty="0"/>
              <a:t>))*y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kumy</a:t>
            </a:r>
            <a:r>
              <a:rPr lang="en-US" sz="2800" dirty="0"/>
              <a:t>&lt;- y </a:t>
            </a:r>
            <a:r>
              <a:rPr lang="en-US" sz="2800" dirty="0">
                <a:solidFill>
                  <a:srgbClr val="FF0000"/>
                </a:solidFill>
              </a:rPr>
              <a:t># do </a:t>
            </a:r>
            <a:r>
              <a:rPr lang="en-US" sz="2800" dirty="0" err="1">
                <a:solidFill>
                  <a:srgbClr val="FF0000"/>
                </a:solidFill>
              </a:rPr>
              <a:t>promenne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si </a:t>
            </a:r>
            <a:r>
              <a:rPr lang="cs-CZ" sz="2800" dirty="0" err="1">
                <a:solidFill>
                  <a:srgbClr val="FF0000"/>
                </a:solidFill>
              </a:rPr>
              <a:t>pripravime</a:t>
            </a:r>
            <a:r>
              <a:rPr lang="cs-CZ" sz="2800" dirty="0">
                <a:solidFill>
                  <a:srgbClr val="FF0000"/>
                </a:solidFill>
              </a:rPr>
              <a:t> vektor </a:t>
            </a:r>
            <a:r>
              <a:rPr lang="cs-CZ" sz="2800" dirty="0" err="1">
                <a:solidFill>
                  <a:srgbClr val="FF0000"/>
                </a:solidFill>
              </a:rPr>
              <a:t>cetnosti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 in 2:length(</a:t>
            </a:r>
            <a:r>
              <a:rPr lang="en-US" sz="2800" dirty="0" err="1"/>
              <a:t>kumy</a:t>
            </a:r>
            <a:r>
              <a:rPr lang="en-US" sz="2800" dirty="0"/>
              <a:t>)) </a:t>
            </a:r>
            <a:r>
              <a:rPr lang="en-US" sz="2800" dirty="0" err="1"/>
              <a:t>kumy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]&lt;- </a:t>
            </a:r>
            <a:r>
              <a:rPr lang="en-US" sz="2800" dirty="0" err="1"/>
              <a:t>kumy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]+</a:t>
            </a:r>
            <a:r>
              <a:rPr lang="en-US" sz="2800" dirty="0" err="1"/>
              <a:t>kumy</a:t>
            </a:r>
            <a:r>
              <a:rPr lang="en-US" sz="2800" dirty="0"/>
              <a:t>[i-1]</a:t>
            </a:r>
            <a:r>
              <a:rPr lang="cs-CZ" sz="2800" dirty="0"/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jsou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hotovy</a:t>
            </a:r>
            <a:r>
              <a:rPr lang="en-US" sz="2800" dirty="0">
                <a:solidFill>
                  <a:srgbClr val="FF0000"/>
                </a:solidFill>
              </a:rPr>
              <a:t>!!!!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relkumy</a:t>
            </a:r>
            <a:r>
              <a:rPr lang="en-US" sz="2800" dirty="0"/>
              <a:t>&lt;-  (1/length(</a:t>
            </a:r>
            <a:r>
              <a:rPr lang="en-US" sz="2800" dirty="0" err="1"/>
              <a:t>obleky</a:t>
            </a:r>
            <a:r>
              <a:rPr lang="en-US" sz="2800" dirty="0"/>
              <a:t>))*</a:t>
            </a:r>
            <a:r>
              <a:rPr lang="en-US" sz="2800" dirty="0" err="1"/>
              <a:t>kumy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cs-CZ" sz="2800" dirty="0"/>
              <a:t>) </a:t>
            </a:r>
            <a:r>
              <a:rPr lang="en-US" sz="2800" dirty="0"/>
              <a:t>Modus = 41 = median … vid</a:t>
            </a:r>
            <a:r>
              <a:rPr lang="cs-CZ" sz="2800" dirty="0" err="1"/>
              <a:t>íme</a:t>
            </a:r>
            <a:r>
              <a:rPr lang="cs-CZ" sz="2800" dirty="0"/>
              <a:t> z tabulky četností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cs-CZ" sz="2800" dirty="0" err="1"/>
              <a:t>ean</a:t>
            </a:r>
            <a:r>
              <a:rPr lang="cs-CZ" sz="2800" dirty="0"/>
              <a:t>(obleky)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prumer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rozptyl</a:t>
            </a:r>
            <a:r>
              <a:rPr lang="en-US" sz="2800" dirty="0"/>
              <a:t> &lt;- function (x) ((length(x)-1)/length(x))*var(x)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definuje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funkci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rozptylu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rozptyl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rozptyl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merenych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</a:t>
            </a:r>
            <a:r>
              <a:rPr lang="en-US" sz="2800" dirty="0">
                <a:solidFill>
                  <a:srgbClr val="FF0000"/>
                </a:solidFill>
              </a:rPr>
              <a:t> 2.534972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sqrt(</a:t>
            </a:r>
            <a:r>
              <a:rPr lang="en-US" sz="2800" dirty="0" err="1"/>
              <a:t>rozptyl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smerodatnou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odchylku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mereni</a:t>
            </a:r>
            <a:r>
              <a:rPr lang="en-US" sz="2800" dirty="0">
                <a:solidFill>
                  <a:srgbClr val="FF0000"/>
                </a:solidFill>
              </a:rPr>
              <a:t> 1.592159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3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R, dokončení příkladu: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335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d) Určete variační rozpětí a </a:t>
            </a:r>
            <a:r>
              <a:rPr lang="cs-CZ" sz="2800" dirty="0" err="1"/>
              <a:t>mezikvartilové</a:t>
            </a:r>
            <a:r>
              <a:rPr lang="cs-CZ" sz="2800" dirty="0"/>
              <a:t> rozpětí velikosti obleků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max(</a:t>
            </a:r>
            <a:r>
              <a:rPr lang="en-US" sz="2800" dirty="0" err="1"/>
              <a:t>obleky</a:t>
            </a:r>
            <a:r>
              <a:rPr lang="en-US" sz="2800" dirty="0"/>
              <a:t>)-min(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variacni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rozpeti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quantile(</a:t>
            </a:r>
            <a:r>
              <a:rPr lang="en-US" sz="2800" dirty="0" err="1"/>
              <a:t>obleky</a:t>
            </a:r>
            <a:r>
              <a:rPr lang="en-US" sz="2800" dirty="0"/>
              <a:t>, c(0.25,0.75),type=2)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najde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dolni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horni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kvartil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odectenim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mezikvartilove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rozpeti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7387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95875"/>
          </a:xfrm>
        </p:spPr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pokynům jazyka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zadány počty let praxe jednotlivých 75  učitelů…  	</a:t>
            </a:r>
          </a:p>
          <a:p>
            <a:pPr marL="0" indent="0">
              <a:buNone/>
            </a:pPr>
            <a:r>
              <a:rPr lang="cs-CZ" sz="2800" dirty="0"/>
              <a:t>	a) sestavte intervalové rozdělení četností pro tato data, </a:t>
            </a:r>
          </a:p>
          <a:p>
            <a:pPr marL="0" indent="0">
              <a:buNone/>
            </a:pPr>
            <a:r>
              <a:rPr lang="cs-CZ" sz="2800" dirty="0"/>
              <a:t>	b) vypočtěte vážený průměr, vážený rozptyl a směrodatnou odchylku jen zhruba pomocí těchto četností. 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888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3848</TotalTime>
  <Words>1719</Words>
  <Application>Microsoft Office PowerPoint</Application>
  <PresentationFormat>Širokoúhlá obrazovka</PresentationFormat>
  <Paragraphs>168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Century Gothic</vt:lpstr>
      <vt:lpstr>Wingdings</vt:lpstr>
      <vt:lpstr>Wingdings 2</vt:lpstr>
      <vt:lpstr>Citáty</vt:lpstr>
      <vt:lpstr> cvičení 02: popisná statistika</vt:lpstr>
      <vt:lpstr>Příklady viz nová učebnice pro SŠ:</vt:lpstr>
      <vt:lpstr>Příklad A, str. 150:  </vt:lpstr>
      <vt:lpstr>Řešení v R:  </vt:lpstr>
      <vt:lpstr>Příklad B, str. 152:  </vt:lpstr>
      <vt:lpstr>v R:  </vt:lpstr>
      <vt:lpstr>v R, pokračování příkladu:  </vt:lpstr>
      <vt:lpstr>v R, dokončení příkladu:  </vt:lpstr>
      <vt:lpstr>Příklad o 75 učitelích z Hindlse (str.23):  tento příklad dělat nemusíte, je zde jen historicky a kvůli pokynům jazyka R</vt:lpstr>
      <vt:lpstr>Příklad o 75 učitelích z Hindlse (str.23):  tento příklad dělat nemusíte, je zde jen historicky a kvůli pokynům jazyka R</vt:lpstr>
      <vt:lpstr>Příklad o 75 učitelích z Hindlse (str.23):  tento příklad dělat nemusíte, je zde jen historicky a kvůli pokunům jazyka R</vt:lpstr>
      <vt:lpstr>A zbývá vypočíst průměr, rozptyl a odchylku: tento příklad dělat nemusíte, je zde jen historicky a kvůli pokunům jazyka R</vt:lpstr>
      <vt:lpstr>Příklad D, str. 159:  př. na intervalové rozdělení četností … pečlivě prostudujte </vt:lpstr>
      <vt:lpstr>Příklad D v jazyce R: </vt:lpstr>
      <vt:lpstr>Příklad D v jazyce R, druhá část - začátek: </vt:lpstr>
      <vt:lpstr>Příklad D v jazyce R, druhá část - konec: </vt:lpstr>
      <vt:lpstr>Poznámka: třetí část viz příprava vyučujícího; V jazyku R najdeme kvantily v soboru snadno:  </vt:lpstr>
      <vt:lpstr>ROZDÍL MEZI POJMY průměr, medián, modus </vt:lpstr>
      <vt:lpstr>ROZDÍL MEZI POJMY průměr, medián, modus </vt:lpstr>
      <vt:lpstr>Prezentace aplikace PowerPoint</vt:lpstr>
      <vt:lpstr>Skriptum MA0008, úloha 2.2: př. na intervalové rozdělení spojité veličiny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181</cp:revision>
  <cp:lastPrinted>2017-03-18T19:09:39Z</cp:lastPrinted>
  <dcterms:created xsi:type="dcterms:W3CDTF">2017-03-12T08:40:04Z</dcterms:created>
  <dcterms:modified xsi:type="dcterms:W3CDTF">2021-03-08T15:19:23Z</dcterms:modified>
</cp:coreProperties>
</file>