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8" r:id="rId3"/>
    <p:sldId id="259" r:id="rId4"/>
    <p:sldId id="260" r:id="rId5"/>
    <p:sldId id="261" r:id="rId6"/>
    <p:sldId id="262" r:id="rId7"/>
    <p:sldId id="274" r:id="rId8"/>
    <p:sldId id="273" r:id="rId9"/>
    <p:sldId id="263" r:id="rId10"/>
    <p:sldId id="264" r:id="rId11"/>
    <p:sldId id="265" r:id="rId12"/>
    <p:sldId id="266" r:id="rId13"/>
    <p:sldId id="267" r:id="rId14"/>
    <p:sldId id="268" r:id="rId15"/>
    <p:sldId id="275" r:id="rId16"/>
    <p:sldId id="269" r:id="rId17"/>
    <p:sldId id="270" r:id="rId18"/>
    <p:sldId id="271" r:id="rId19"/>
    <p:sldId id="272" r:id="rId2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713" autoAdjust="0"/>
  </p:normalViewPr>
  <p:slideViewPr>
    <p:cSldViewPr>
      <p:cViewPr varScale="1">
        <p:scale>
          <a:sx n="51" d="100"/>
          <a:sy n="51" d="100"/>
        </p:scale>
        <p:origin x="624" y="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3B9CC8-3B95-4EEB-8395-F4AE586AF3B1}" type="datetimeFigureOut">
              <a:rPr lang="cs-CZ" smtClean="0"/>
              <a:pPr/>
              <a:t>15.05.2021</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6A6550-01D4-4CE2-9E44-06463515AE92}"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D76A6550-01D4-4CE2-9E44-06463515AE92}" type="slidenum">
              <a:rPr lang="cs-CZ" smtClean="0"/>
              <a:pPr/>
              <a:t>15</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15.05.2021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15.05.2021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15.05.2021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15.05.2021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15.05.2021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15.05.2021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18A2481B-5154-415F-B752-558547769AA3}" type="datetimeFigureOut">
              <a:rPr lang="cs-CZ" smtClean="0"/>
              <a:pPr/>
              <a:t>15.05.2021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18A2481B-5154-415F-B752-558547769AA3}" type="datetimeFigureOut">
              <a:rPr lang="cs-CZ" smtClean="0"/>
              <a:pPr/>
              <a:t>15.05.2021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15.05.2021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15.05.2021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15.05.2021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2481B-5154-415F-B752-558547769AA3}" type="datetimeFigureOut">
              <a:rPr lang="cs-CZ" smtClean="0"/>
              <a:pPr/>
              <a:t>15.05.2021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en.wikipedia.org/wiki/African_Union" TargetMode="External"/><Relationship Id="rId3" Type="http://schemas.openxmlformats.org/officeDocument/2006/relationships/hyperlink" Target="https://au.int/en/overview" TargetMode="External"/><Relationship Id="rId7" Type="http://schemas.openxmlformats.org/officeDocument/2006/relationships/hyperlink" Target="https://au.int/en/assembly" TargetMode="External"/><Relationship Id="rId2" Type="http://schemas.openxmlformats.org/officeDocument/2006/relationships/hyperlink" Target="https://au.int/ar/node/37145" TargetMode="External"/><Relationship Id="rId1" Type="http://schemas.openxmlformats.org/officeDocument/2006/relationships/slideLayout" Target="../slideLayouts/slideLayout2.xml"/><Relationship Id="rId6" Type="http://schemas.openxmlformats.org/officeDocument/2006/relationships/hyperlink" Target="https://cs.wikipedia.org/wiki/Africk%C3%A1_unie" TargetMode="External"/><Relationship Id="rId5" Type="http://schemas.openxmlformats.org/officeDocument/2006/relationships/hyperlink" Target="https://au.int/en/conflict-resolution-peace-security" TargetMode="External"/><Relationship Id="rId4" Type="http://schemas.openxmlformats.org/officeDocument/2006/relationships/hyperlink" Target="https://au.int/agenda2063/outcome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2743200" y="5981700"/>
            <a:ext cx="6400800" cy="1752600"/>
          </a:xfrm>
        </p:spPr>
        <p:txBody>
          <a:bodyPr>
            <a:normAutofit/>
          </a:bodyPr>
          <a:lstStyle/>
          <a:p>
            <a:pPr algn="r"/>
            <a:r>
              <a:rPr lang="cs-CZ" sz="1400" b="1" dirty="0">
                <a:solidFill>
                  <a:schemeClr val="tx1"/>
                </a:solidFill>
                <a:latin typeface="Century Gothic" pitchFamily="34" charset="0"/>
              </a:rPr>
              <a:t>Pavlína Novoměstská</a:t>
            </a:r>
          </a:p>
          <a:p>
            <a:pPr algn="r"/>
            <a:r>
              <a:rPr lang="cs-CZ" sz="1400" b="1" dirty="0">
                <a:solidFill>
                  <a:schemeClr val="tx1"/>
                </a:solidFill>
                <a:latin typeface="Century Gothic" pitchFamily="34" charset="0"/>
              </a:rPr>
              <a:t>UČO: 482258</a:t>
            </a:r>
          </a:p>
          <a:p>
            <a:pPr algn="r"/>
            <a:r>
              <a:rPr lang="cs-CZ" sz="1400" b="1" dirty="0">
                <a:solidFill>
                  <a:schemeClr val="tx1"/>
                </a:solidFill>
                <a:latin typeface="Century Gothic" pitchFamily="34" charset="0"/>
              </a:rPr>
              <a:t>7. ledna 2021</a:t>
            </a:r>
          </a:p>
        </p:txBody>
      </p:sp>
      <p:pic>
        <p:nvPicPr>
          <p:cNvPr id="17410" name="Picture 2" descr="Home | African Union"/>
          <p:cNvPicPr>
            <a:picLocks noChangeAspect="1" noChangeArrowheads="1"/>
          </p:cNvPicPr>
          <p:nvPr/>
        </p:nvPicPr>
        <p:blipFill>
          <a:blip r:embed="rId2" cstate="print"/>
          <a:srcRect/>
          <a:stretch>
            <a:fillRect/>
          </a:stretch>
        </p:blipFill>
        <p:spPr bwMode="auto">
          <a:xfrm>
            <a:off x="395536" y="2060848"/>
            <a:ext cx="8555396" cy="3024336"/>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b="1" dirty="0">
                <a:latin typeface="Century Gothic" pitchFamily="34" charset="0"/>
              </a:rPr>
              <a:t>Hlavní orgány Africké Unie</a:t>
            </a:r>
          </a:p>
        </p:txBody>
      </p:sp>
      <p:sp>
        <p:nvSpPr>
          <p:cNvPr id="3" name="Zástupný symbol pro obsah 2"/>
          <p:cNvSpPr>
            <a:spLocks noGrp="1"/>
          </p:cNvSpPr>
          <p:nvPr>
            <p:ph idx="1"/>
          </p:nvPr>
        </p:nvSpPr>
        <p:spPr/>
        <p:txBody>
          <a:bodyPr>
            <a:normAutofit/>
          </a:bodyPr>
          <a:lstStyle/>
          <a:p>
            <a:pPr>
              <a:buNone/>
            </a:pPr>
            <a:r>
              <a:rPr lang="cs-CZ" sz="2800" b="1" dirty="0">
                <a:latin typeface="Century Gothic" pitchFamily="34" charset="0"/>
              </a:rPr>
              <a:t>Panafrický parlament</a:t>
            </a:r>
          </a:p>
          <a:p>
            <a:pPr lvl="0"/>
            <a:r>
              <a:rPr lang="cs-CZ" sz="2400" dirty="0">
                <a:latin typeface="Century Gothic" pitchFamily="34" charset="0"/>
              </a:rPr>
              <a:t>Sídlo: </a:t>
            </a:r>
            <a:r>
              <a:rPr lang="cs-CZ" sz="2400" dirty="0" err="1">
                <a:latin typeface="Century Gothic" pitchFamily="34" charset="0"/>
              </a:rPr>
              <a:t>Midrand</a:t>
            </a:r>
            <a:r>
              <a:rPr lang="cs-CZ" sz="2400" dirty="0">
                <a:latin typeface="Century Gothic" pitchFamily="34" charset="0"/>
              </a:rPr>
              <a:t> v Johannesburgu v Jižní Africe</a:t>
            </a:r>
          </a:p>
          <a:p>
            <a:pPr lvl="0"/>
            <a:r>
              <a:rPr lang="cs-CZ" sz="2400" dirty="0">
                <a:latin typeface="Century Gothic" pitchFamily="34" charset="0"/>
              </a:rPr>
              <a:t>Parlament se skládá z 265 volených zástupců ze všech 55 států AU</a:t>
            </a:r>
          </a:p>
          <a:p>
            <a:pPr lvl="0"/>
            <a:r>
              <a:rPr lang="cs-CZ" sz="2400" dirty="0">
                <a:latin typeface="Century Gothic" pitchFamily="34" charset="0"/>
              </a:rPr>
              <a:t>cílem je zajistit účast občanů a občanské společnosti v procesech demokratické správy věcí veřejných. </a:t>
            </a:r>
          </a:p>
          <a:p>
            <a:pPr lvl="0"/>
            <a:r>
              <a:rPr lang="cs-CZ" sz="2400" dirty="0">
                <a:latin typeface="Century Gothic" pitchFamily="34" charset="0"/>
              </a:rPr>
              <a:t>Předseda parlamentu: </a:t>
            </a:r>
            <a:r>
              <a:rPr lang="cs-CZ" sz="2400" dirty="0" err="1">
                <a:latin typeface="Century Gothic" pitchFamily="34" charset="0"/>
              </a:rPr>
              <a:t>Roger</a:t>
            </a:r>
            <a:r>
              <a:rPr lang="cs-CZ" sz="2400" dirty="0">
                <a:latin typeface="Century Gothic" pitchFamily="34" charset="0"/>
              </a:rPr>
              <a:t> </a:t>
            </a:r>
            <a:r>
              <a:rPr lang="cs-CZ" sz="2400" dirty="0" err="1">
                <a:latin typeface="Century Gothic" pitchFamily="34" charset="0"/>
              </a:rPr>
              <a:t>Nkodo</a:t>
            </a:r>
            <a:r>
              <a:rPr lang="cs-CZ" sz="2400" dirty="0">
                <a:latin typeface="Century Gothic" pitchFamily="34" charset="0"/>
              </a:rPr>
              <a:t> </a:t>
            </a:r>
            <a:r>
              <a:rPr lang="cs-CZ" sz="2400" dirty="0" err="1">
                <a:latin typeface="Century Gothic" pitchFamily="34" charset="0"/>
              </a:rPr>
              <a:t>Dang</a:t>
            </a:r>
            <a:r>
              <a:rPr lang="cs-CZ" sz="2400" dirty="0">
                <a:latin typeface="Century Gothic" pitchFamily="34" charset="0"/>
              </a:rPr>
              <a:t> z Kamerunu</a:t>
            </a:r>
          </a:p>
          <a:p>
            <a:endParaRPr lang="cs-CZ" dirty="0">
              <a:latin typeface="Century Gothic"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4000" b="1" dirty="0">
                <a:latin typeface="Century Gothic" pitchFamily="34" charset="0"/>
              </a:rPr>
              <a:t>Hlavní orgány Africké Unie</a:t>
            </a:r>
          </a:p>
        </p:txBody>
      </p:sp>
      <p:sp>
        <p:nvSpPr>
          <p:cNvPr id="3" name="Zástupný symbol pro obsah 2"/>
          <p:cNvSpPr>
            <a:spLocks noGrp="1"/>
          </p:cNvSpPr>
          <p:nvPr>
            <p:ph idx="1"/>
          </p:nvPr>
        </p:nvSpPr>
        <p:spPr/>
        <p:txBody>
          <a:bodyPr/>
          <a:lstStyle/>
          <a:p>
            <a:pPr marL="457200" lvl="0">
              <a:spcBef>
                <a:spcPts val="0"/>
              </a:spcBef>
              <a:buClr>
                <a:srgbClr val="000000"/>
              </a:buClr>
              <a:buSzPts val="1800"/>
              <a:buNone/>
            </a:pPr>
            <a:r>
              <a:rPr lang="cs-CZ" sz="2800" b="1" dirty="0">
                <a:solidFill>
                  <a:srgbClr val="000000"/>
                </a:solidFill>
                <a:latin typeface="Century Gothic" pitchFamily="34" charset="0"/>
              </a:rPr>
              <a:t>Komise AU</a:t>
            </a:r>
            <a:endParaRPr lang="cs-CZ" sz="2800" dirty="0">
              <a:solidFill>
                <a:srgbClr val="000000"/>
              </a:solidFill>
              <a:latin typeface="Century Gothic" pitchFamily="34" charset="0"/>
            </a:endParaRPr>
          </a:p>
          <a:p>
            <a:pPr marL="457200" lvl="0">
              <a:spcBef>
                <a:spcPts val="0"/>
              </a:spcBef>
              <a:buClr>
                <a:srgbClr val="000000"/>
              </a:buClr>
              <a:buSzPts val="1800"/>
            </a:pPr>
            <a:r>
              <a:rPr lang="cs-CZ" sz="2400" dirty="0">
                <a:solidFill>
                  <a:srgbClr val="000000"/>
                </a:solidFill>
                <a:latin typeface="Century Gothic" pitchFamily="34" charset="0"/>
              </a:rPr>
              <a:t>koordinuje setkávání a aktivitu AU, složena z 10 komisařů.</a:t>
            </a:r>
          </a:p>
          <a:p>
            <a:pPr marL="457200" lvl="0">
              <a:spcBef>
                <a:spcPts val="0"/>
              </a:spcBef>
              <a:buClr>
                <a:srgbClr val="000000"/>
              </a:buClr>
              <a:buSzPts val="1800"/>
              <a:buNone/>
            </a:pPr>
            <a:r>
              <a:rPr lang="cs-CZ" sz="2800" b="1" dirty="0">
                <a:solidFill>
                  <a:srgbClr val="000000"/>
                </a:solidFill>
                <a:latin typeface="Century Gothic" pitchFamily="34" charset="0"/>
              </a:rPr>
              <a:t>Výkonná rada AU</a:t>
            </a:r>
          </a:p>
          <a:p>
            <a:pPr marL="457200" lvl="0">
              <a:spcBef>
                <a:spcPts val="0"/>
              </a:spcBef>
              <a:buClr>
                <a:srgbClr val="000000"/>
              </a:buClr>
              <a:buSzPts val="1800"/>
            </a:pPr>
            <a:r>
              <a:rPr lang="cs-CZ" sz="2400" dirty="0">
                <a:solidFill>
                  <a:srgbClr val="000000"/>
                </a:solidFill>
                <a:latin typeface="Century Gothic" pitchFamily="34" charset="0"/>
              </a:rPr>
              <a:t>rada příslušných ministrů, obdoba Rady Evropské unie</a:t>
            </a:r>
            <a:endParaRPr lang="cs-CZ" sz="2400" dirty="0">
              <a:latin typeface="Century Gothic"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1052736"/>
            <a:ext cx="8229600" cy="4525963"/>
          </a:xfrm>
        </p:spPr>
        <p:txBody>
          <a:bodyPr>
            <a:normAutofit/>
          </a:bodyPr>
          <a:lstStyle/>
          <a:p>
            <a:pPr>
              <a:buNone/>
            </a:pPr>
            <a:r>
              <a:rPr lang="cs-CZ" sz="3500" b="1" dirty="0">
                <a:latin typeface="Century Gothic" pitchFamily="34" charset="0"/>
              </a:rPr>
              <a:t>Finanční instituce</a:t>
            </a:r>
          </a:p>
          <a:p>
            <a:r>
              <a:rPr lang="cs-CZ" sz="2800" b="1" dirty="0">
                <a:latin typeface="Century Gothic" pitchFamily="34" charset="0"/>
              </a:rPr>
              <a:t>Africká centrální banka</a:t>
            </a:r>
            <a:r>
              <a:rPr lang="cs-CZ" sz="2800" dirty="0">
                <a:latin typeface="Century Gothic" pitchFamily="34" charset="0"/>
              </a:rPr>
              <a:t> - </a:t>
            </a:r>
            <a:r>
              <a:rPr lang="cs-CZ" sz="2800" dirty="0" err="1">
                <a:latin typeface="Century Gothic" pitchFamily="34" charset="0"/>
              </a:rPr>
              <a:t>Abuja</a:t>
            </a:r>
            <a:r>
              <a:rPr lang="cs-CZ" sz="2800" dirty="0">
                <a:latin typeface="Century Gothic" pitchFamily="34" charset="0"/>
              </a:rPr>
              <a:t> , Nigérie</a:t>
            </a:r>
          </a:p>
          <a:p>
            <a:r>
              <a:rPr lang="cs-CZ" sz="2800" b="1" dirty="0">
                <a:latin typeface="Century Gothic" pitchFamily="34" charset="0"/>
              </a:rPr>
              <a:t>Africká investiční banka</a:t>
            </a:r>
            <a:r>
              <a:rPr lang="cs-CZ" sz="2800" dirty="0">
                <a:latin typeface="Century Gothic" pitchFamily="34" charset="0"/>
              </a:rPr>
              <a:t> - Tripolis , Libye</a:t>
            </a:r>
          </a:p>
          <a:p>
            <a:r>
              <a:rPr lang="cs-CZ" sz="2800" b="1" dirty="0">
                <a:latin typeface="Century Gothic" pitchFamily="34" charset="0"/>
              </a:rPr>
              <a:t>Africký měnový fond</a:t>
            </a:r>
            <a:r>
              <a:rPr lang="cs-CZ" sz="2800" dirty="0">
                <a:latin typeface="Century Gothic" pitchFamily="34" charset="0"/>
              </a:rPr>
              <a:t> - Yaoundé , Kamerun</a:t>
            </a:r>
          </a:p>
          <a:p>
            <a:endParaRPr lang="cs-CZ" sz="2800" dirty="0">
              <a:latin typeface="Century Gothic" pitchFamily="34" charset="0"/>
            </a:endParaRPr>
          </a:p>
          <a:p>
            <a:r>
              <a:rPr lang="cs-CZ" sz="2800" dirty="0">
                <a:latin typeface="Century Gothic" pitchFamily="34" charset="0"/>
              </a:rPr>
              <a:t>Tyto instituce dosud nebyly zřízeny; byly však ustaveny řídící výbory, které pracují na jejich založení.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4800" b="1" dirty="0">
                <a:latin typeface="Century Gothic" pitchFamily="34" charset="0"/>
              </a:rPr>
              <a:t>Agenda 2063</a:t>
            </a:r>
          </a:p>
        </p:txBody>
      </p:sp>
      <p:sp>
        <p:nvSpPr>
          <p:cNvPr id="3" name="Zástupný symbol pro obsah 2"/>
          <p:cNvSpPr>
            <a:spLocks noGrp="1"/>
          </p:cNvSpPr>
          <p:nvPr>
            <p:ph idx="1"/>
          </p:nvPr>
        </p:nvSpPr>
        <p:spPr>
          <a:xfrm>
            <a:off x="457200" y="1600200"/>
            <a:ext cx="8229600" cy="4853136"/>
          </a:xfrm>
        </p:spPr>
        <p:txBody>
          <a:bodyPr>
            <a:normAutofit fontScale="62500" lnSpcReduction="20000"/>
          </a:bodyPr>
          <a:lstStyle/>
          <a:p>
            <a:pPr lvl="0"/>
            <a:r>
              <a:rPr lang="cs-CZ" dirty="0">
                <a:latin typeface="Century Gothic" pitchFamily="34" charset="0"/>
              </a:rPr>
              <a:t>PROGRAM 2063 je africký plán a hlavní plán transformace Afriky na globální sílu budoucnosti.</a:t>
            </a:r>
          </a:p>
          <a:p>
            <a:r>
              <a:rPr lang="cs-CZ" dirty="0">
                <a:latin typeface="Century Gothic" pitchFamily="34" charset="0"/>
              </a:rPr>
              <a:t>Bylo přijato dne 31. ledna 2015 na 24. řádném shromáždění hlav států a vlád Africké unie v </a:t>
            </a:r>
            <a:r>
              <a:rPr lang="cs-CZ" dirty="0" err="1">
                <a:latin typeface="Century Gothic" pitchFamily="34" charset="0"/>
              </a:rPr>
              <a:t>Addis</a:t>
            </a:r>
            <a:r>
              <a:rPr lang="cs-CZ" dirty="0">
                <a:latin typeface="Century Gothic" pitchFamily="34" charset="0"/>
              </a:rPr>
              <a:t> </a:t>
            </a:r>
            <a:r>
              <a:rPr lang="cs-CZ" dirty="0" err="1">
                <a:latin typeface="Century Gothic" pitchFamily="34" charset="0"/>
              </a:rPr>
              <a:t>Abebě</a:t>
            </a:r>
            <a:r>
              <a:rPr lang="cs-CZ" dirty="0">
                <a:latin typeface="Century Gothic" pitchFamily="34" charset="0"/>
              </a:rPr>
              <a:t>.</a:t>
            </a:r>
          </a:p>
          <a:p>
            <a:pPr>
              <a:buNone/>
            </a:pPr>
            <a:r>
              <a:rPr lang="cs-CZ" b="1" dirty="0">
                <a:latin typeface="Century Gothic" pitchFamily="34" charset="0"/>
              </a:rPr>
              <a:t>Cíle</a:t>
            </a:r>
          </a:p>
          <a:p>
            <a:r>
              <a:rPr lang="cs-CZ" b="1" dirty="0">
                <a:latin typeface="Century Gothic" pitchFamily="34" charset="0"/>
              </a:rPr>
              <a:t>hospodářský rozvoj </a:t>
            </a:r>
            <a:r>
              <a:rPr lang="cs-CZ" dirty="0">
                <a:latin typeface="Century Gothic" pitchFamily="34" charset="0"/>
              </a:rPr>
              <a:t>(včetně vymýcení chudoby v rámci jedné generace)</a:t>
            </a:r>
          </a:p>
          <a:p>
            <a:r>
              <a:rPr lang="cs-CZ" b="1" dirty="0">
                <a:latin typeface="Century Gothic" pitchFamily="34" charset="0"/>
              </a:rPr>
              <a:t>politická integrace </a:t>
            </a:r>
            <a:r>
              <a:rPr lang="cs-CZ" dirty="0">
                <a:latin typeface="Century Gothic" pitchFamily="34" charset="0"/>
              </a:rPr>
              <a:t>(zejména vytvořením federální nebo konfederované sjednocené Afriky)</a:t>
            </a:r>
          </a:p>
          <a:p>
            <a:r>
              <a:rPr lang="cs-CZ" b="1" dirty="0">
                <a:latin typeface="Century Gothic" pitchFamily="34" charset="0"/>
              </a:rPr>
              <a:t>zlepšení demokracie a spravedlnosti</a:t>
            </a:r>
            <a:endParaRPr lang="cs-CZ" dirty="0">
              <a:latin typeface="Century Gothic" pitchFamily="34" charset="0"/>
            </a:endParaRPr>
          </a:p>
          <a:p>
            <a:r>
              <a:rPr lang="cs-CZ" dirty="0">
                <a:latin typeface="Century Gothic" pitchFamily="34" charset="0"/>
              </a:rPr>
              <a:t>nastolení </a:t>
            </a:r>
            <a:r>
              <a:rPr lang="cs-CZ" b="1" dirty="0">
                <a:latin typeface="Century Gothic" pitchFamily="34" charset="0"/>
              </a:rPr>
              <a:t>bezpečnosti </a:t>
            </a:r>
            <a:r>
              <a:rPr lang="cs-CZ" dirty="0">
                <a:latin typeface="Century Gothic" pitchFamily="34" charset="0"/>
              </a:rPr>
              <a:t>a </a:t>
            </a:r>
            <a:r>
              <a:rPr lang="cs-CZ" b="1" dirty="0">
                <a:latin typeface="Century Gothic" pitchFamily="34" charset="0"/>
              </a:rPr>
              <a:t>míru </a:t>
            </a:r>
            <a:r>
              <a:rPr lang="cs-CZ" dirty="0">
                <a:latin typeface="Century Gothic" pitchFamily="34" charset="0"/>
              </a:rPr>
              <a:t>na celého afrického kontinentu</a:t>
            </a:r>
          </a:p>
          <a:p>
            <a:r>
              <a:rPr lang="cs-CZ" dirty="0">
                <a:latin typeface="Century Gothic" pitchFamily="34" charset="0"/>
              </a:rPr>
              <a:t>posilování </a:t>
            </a:r>
            <a:r>
              <a:rPr lang="cs-CZ" b="1" dirty="0">
                <a:latin typeface="Century Gothic" pitchFamily="34" charset="0"/>
              </a:rPr>
              <a:t>kulturní identity </a:t>
            </a:r>
            <a:r>
              <a:rPr lang="cs-CZ" dirty="0">
                <a:latin typeface="Century Gothic" pitchFamily="34" charset="0"/>
              </a:rPr>
              <a:t>prostřednictvím „africké renesance“ a panafrických ideálů</a:t>
            </a:r>
          </a:p>
          <a:p>
            <a:r>
              <a:rPr lang="cs-CZ" dirty="0">
                <a:latin typeface="Century Gothic" pitchFamily="34" charset="0"/>
              </a:rPr>
              <a:t>rovnost žen a mužů</a:t>
            </a:r>
          </a:p>
          <a:p>
            <a:r>
              <a:rPr lang="cs-CZ" dirty="0">
                <a:latin typeface="Century Gothic" pitchFamily="34" charset="0"/>
              </a:rPr>
              <a:t>Politická nezávislost na cizích mocnostech</a:t>
            </a:r>
          </a:p>
          <a:p>
            <a:endParaRPr lang="cs-CZ" dirty="0">
              <a:latin typeface="Century Gothic" pitchFamily="34" charset="0"/>
            </a:endParaRPr>
          </a:p>
        </p:txBody>
      </p:sp>
      <p:pic>
        <p:nvPicPr>
          <p:cNvPr id="9218" name="Picture 2" descr="Agenda 2063: The Africa We Want. | African Union"/>
          <p:cNvPicPr>
            <a:picLocks noChangeAspect="1" noChangeArrowheads="1"/>
          </p:cNvPicPr>
          <p:nvPr/>
        </p:nvPicPr>
        <p:blipFill>
          <a:blip r:embed="rId2" cstate="print"/>
          <a:srcRect/>
          <a:stretch>
            <a:fillRect/>
          </a:stretch>
        </p:blipFill>
        <p:spPr bwMode="auto">
          <a:xfrm>
            <a:off x="5724128" y="260648"/>
            <a:ext cx="1872208" cy="1181832"/>
          </a:xfrm>
          <a:prstGeom prst="rect">
            <a:avLst/>
          </a:prstGeom>
          <a:noFill/>
        </p:spPr>
      </p:pic>
      <p:sp>
        <p:nvSpPr>
          <p:cNvPr id="5" name="TextovéPole 4"/>
          <p:cNvSpPr txBox="1"/>
          <p:nvPr/>
        </p:nvSpPr>
        <p:spPr>
          <a:xfrm>
            <a:off x="5724128" y="0"/>
            <a:ext cx="2715423" cy="276999"/>
          </a:xfrm>
          <a:prstGeom prst="rect">
            <a:avLst/>
          </a:prstGeom>
          <a:noFill/>
        </p:spPr>
        <p:txBody>
          <a:bodyPr wrap="none" rtlCol="0">
            <a:spAutoFit/>
          </a:bodyPr>
          <a:lstStyle/>
          <a:p>
            <a:r>
              <a:rPr lang="cs-CZ" sz="1200" b="1" dirty="0"/>
              <a:t>Obr. 3: Logo Agendy 2063 (zdroj: au.</a:t>
            </a:r>
            <a:r>
              <a:rPr lang="cs-CZ" sz="1200" b="1" dirty="0" err="1"/>
              <a:t>int</a:t>
            </a:r>
            <a:r>
              <a:rPr lang="cs-CZ" sz="1200" b="1"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b="1" dirty="0">
                <a:latin typeface="Century Gothic" pitchFamily="34" charset="0"/>
              </a:rPr>
              <a:t>Agenda 2063</a:t>
            </a:r>
          </a:p>
        </p:txBody>
      </p:sp>
      <p:sp>
        <p:nvSpPr>
          <p:cNvPr id="3" name="Zástupný symbol pro obsah 2"/>
          <p:cNvSpPr>
            <a:spLocks noGrp="1"/>
          </p:cNvSpPr>
          <p:nvPr>
            <p:ph idx="1"/>
          </p:nvPr>
        </p:nvSpPr>
        <p:spPr/>
        <p:txBody>
          <a:bodyPr>
            <a:normAutofit fontScale="62500" lnSpcReduction="20000"/>
          </a:bodyPr>
          <a:lstStyle/>
          <a:p>
            <a:pPr>
              <a:buNone/>
            </a:pPr>
            <a:r>
              <a:rPr lang="cs-CZ" b="1" dirty="0">
                <a:latin typeface="Century Gothic" pitchFamily="34" charset="0"/>
              </a:rPr>
              <a:t>Některé stěžejní projekty</a:t>
            </a:r>
          </a:p>
          <a:p>
            <a:r>
              <a:rPr lang="cs-CZ" b="1" dirty="0">
                <a:latin typeface="Century Gothic" pitchFamily="34" charset="0"/>
              </a:rPr>
              <a:t>Síť vysokorychlostních vlaků </a:t>
            </a:r>
            <a:r>
              <a:rPr lang="cs-CZ" dirty="0">
                <a:latin typeface="Century Gothic" pitchFamily="34" charset="0"/>
              </a:rPr>
              <a:t>spojující všechna africká hlavní města a obchodní centra</a:t>
            </a:r>
          </a:p>
          <a:p>
            <a:r>
              <a:rPr lang="cs-CZ" b="1" dirty="0">
                <a:latin typeface="Century Gothic" pitchFamily="34" charset="0"/>
              </a:rPr>
              <a:t>Formulace strategie transformace africké ekonomiky </a:t>
            </a:r>
            <a:r>
              <a:rPr lang="cs-CZ" dirty="0">
                <a:latin typeface="Century Gothic" pitchFamily="34" charset="0"/>
              </a:rPr>
              <a:t>z dodavatele surovin na dodavatele, který aktivně využívá své vlastní zdroje</a:t>
            </a:r>
          </a:p>
          <a:p>
            <a:r>
              <a:rPr lang="cs-CZ" b="1" dirty="0">
                <a:latin typeface="Century Gothic" pitchFamily="34" charset="0"/>
              </a:rPr>
              <a:t>Založení africké kontinentální zóny volného obchodu</a:t>
            </a:r>
          </a:p>
          <a:p>
            <a:r>
              <a:rPr lang="cs-CZ" b="1" dirty="0">
                <a:latin typeface="Century Gothic" pitchFamily="34" charset="0"/>
              </a:rPr>
              <a:t>Zavedení pasu Africké unie</a:t>
            </a:r>
            <a:r>
              <a:rPr lang="cs-CZ" dirty="0">
                <a:latin typeface="Century Gothic" pitchFamily="34" charset="0"/>
              </a:rPr>
              <a:t> a zrušení všech vízových požadavků pro jeho držitele v Africe</a:t>
            </a:r>
          </a:p>
          <a:p>
            <a:r>
              <a:rPr lang="cs-CZ" dirty="0">
                <a:latin typeface="Century Gothic" pitchFamily="34" charset="0"/>
              </a:rPr>
              <a:t>Ukončení všech válek, občanských konfliktů, násilí založeného na pohlaví a násilných konfliktů do roku 2020</a:t>
            </a:r>
          </a:p>
          <a:p>
            <a:r>
              <a:rPr lang="cs-CZ" dirty="0">
                <a:latin typeface="Century Gothic" pitchFamily="34" charset="0"/>
              </a:rPr>
              <a:t>Stavba třetí přehrady </a:t>
            </a:r>
            <a:r>
              <a:rPr lang="cs-CZ" dirty="0" err="1">
                <a:latin typeface="Century Gothic" pitchFamily="34" charset="0"/>
              </a:rPr>
              <a:t>Inga</a:t>
            </a:r>
            <a:endParaRPr lang="cs-CZ" dirty="0">
              <a:latin typeface="Century Gothic" pitchFamily="34" charset="0"/>
            </a:endParaRPr>
          </a:p>
          <a:p>
            <a:r>
              <a:rPr lang="cs-CZ" dirty="0">
                <a:latin typeface="Century Gothic" pitchFamily="34" charset="0"/>
              </a:rPr>
              <a:t>Vytvoření jednotného afrického trhu letecké dopravy</a:t>
            </a:r>
          </a:p>
          <a:p>
            <a:r>
              <a:rPr lang="cs-CZ" dirty="0">
                <a:latin typeface="Century Gothic" pitchFamily="34" charset="0"/>
              </a:rPr>
              <a:t>Zřízení výročního afrického ekonomického fóra</a:t>
            </a:r>
          </a:p>
          <a:p>
            <a:r>
              <a:rPr lang="cs-CZ" dirty="0">
                <a:latin typeface="Century Gothic" pitchFamily="34" charset="0"/>
              </a:rPr>
              <a:t>a další…</a:t>
            </a:r>
          </a:p>
          <a:p>
            <a:endParaRPr lang="cs-CZ" dirty="0">
              <a:latin typeface="Century Gothic" pitchFamily="34" charset="0"/>
            </a:endParaRPr>
          </a:p>
          <a:p>
            <a:endParaRPr lang="cs-CZ" dirty="0">
              <a:latin typeface="Century Gothic"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332656"/>
            <a:ext cx="8229600" cy="1143000"/>
          </a:xfrm>
        </p:spPr>
        <p:txBody>
          <a:bodyPr>
            <a:normAutofit/>
          </a:bodyPr>
          <a:lstStyle/>
          <a:p>
            <a:pPr algn="l"/>
            <a:r>
              <a:rPr lang="cs-CZ" sz="2400" b="1" dirty="0">
                <a:latin typeface="Century Gothic" pitchFamily="34" charset="0"/>
              </a:rPr>
              <a:t>Některé dílčí cíle desetiletého plánu Agendy 2063</a:t>
            </a:r>
          </a:p>
        </p:txBody>
      </p:sp>
      <p:sp>
        <p:nvSpPr>
          <p:cNvPr id="3" name="Zástupný symbol pro obsah 2"/>
          <p:cNvSpPr>
            <a:spLocks noGrp="1"/>
          </p:cNvSpPr>
          <p:nvPr>
            <p:ph idx="1"/>
          </p:nvPr>
        </p:nvSpPr>
        <p:spPr>
          <a:xfrm>
            <a:off x="457200" y="1600200"/>
            <a:ext cx="8435280" cy="3989039"/>
          </a:xfrm>
        </p:spPr>
        <p:txBody>
          <a:bodyPr>
            <a:noAutofit/>
          </a:bodyPr>
          <a:lstStyle/>
          <a:p>
            <a:r>
              <a:rPr lang="cs-CZ" sz="2000" dirty="0">
                <a:latin typeface="Century Gothic" pitchFamily="34" charset="0"/>
              </a:rPr>
              <a:t>Výskyt hladu, zejména u žen a mládeže, bude pouze 20% z úrovně 2023.</a:t>
            </a:r>
          </a:p>
          <a:p>
            <a:r>
              <a:rPr lang="cs-CZ" sz="2000" dirty="0">
                <a:latin typeface="Century Gothic" pitchFamily="34" charset="0"/>
              </a:rPr>
              <a:t>Devět z deseti osob bude mít přístup k nezávadné pitné vodě a hygienickým zařízením; dodávky elektřiny a připojení k internetu vzrostou o 50% a města budou recyklovat nejméně 50% odpadu, který vytvářejí.</a:t>
            </a:r>
          </a:p>
          <a:p>
            <a:r>
              <a:rPr lang="cs-CZ" sz="2000" dirty="0">
                <a:latin typeface="Century Gothic" pitchFamily="34" charset="0"/>
              </a:rPr>
              <a:t>Všechny formy násilí na ženách by se v roce 2023 snížily o třetinu.</a:t>
            </a:r>
          </a:p>
          <a:p>
            <a:r>
              <a:rPr lang="pl-PL" sz="2000" dirty="0">
                <a:latin typeface="Century Gothic" pitchFamily="34" charset="0"/>
              </a:rPr>
              <a:t>Všechny zbraně by byly do roku 2023 umlčeny.</a:t>
            </a:r>
          </a:p>
          <a:p>
            <a:r>
              <a:rPr lang="cs-CZ" sz="2000" dirty="0">
                <a:latin typeface="Century Gothic" pitchFamily="34" charset="0"/>
              </a:rPr>
              <a:t>Vykořisťování dětské práce, sňatky, obchodování s lidmi a vojáky by skončily do roku 2023.</a:t>
            </a:r>
          </a:p>
          <a:p>
            <a:endParaRPr lang="cs-CZ" sz="2000" dirty="0">
              <a:latin typeface="Century Gothic" pitchFamily="34" charset="0"/>
            </a:endParaRPr>
          </a:p>
          <a:p>
            <a:endParaRPr lang="cs-CZ" sz="2000" dirty="0">
              <a:latin typeface="Century Gothic"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sz="4000" b="1" dirty="0">
                <a:latin typeface="Century Gothic" pitchFamily="34" charset="0"/>
              </a:rPr>
              <a:t>Rozpočet na rok 2020</a:t>
            </a:r>
          </a:p>
        </p:txBody>
      </p:sp>
      <p:sp>
        <p:nvSpPr>
          <p:cNvPr id="3" name="Zástupný symbol pro obsah 2"/>
          <p:cNvSpPr>
            <a:spLocks noGrp="1"/>
          </p:cNvSpPr>
          <p:nvPr>
            <p:ph idx="1"/>
          </p:nvPr>
        </p:nvSpPr>
        <p:spPr>
          <a:xfrm>
            <a:off x="457200" y="1600201"/>
            <a:ext cx="7931224" cy="3196951"/>
          </a:xfrm>
        </p:spPr>
        <p:txBody>
          <a:bodyPr>
            <a:normAutofit fontScale="85000" lnSpcReduction="10000"/>
          </a:bodyPr>
          <a:lstStyle/>
          <a:p>
            <a:pPr marL="0" lvl="0" indent="0">
              <a:spcBef>
                <a:spcPts val="0"/>
              </a:spcBef>
              <a:buNone/>
            </a:pPr>
            <a:r>
              <a:rPr lang="cs-CZ" sz="2400" b="1" dirty="0">
                <a:solidFill>
                  <a:srgbClr val="000000"/>
                </a:solidFill>
                <a:latin typeface="Century Gothic" pitchFamily="34" charset="0"/>
              </a:rPr>
              <a:t>Příjmy</a:t>
            </a:r>
          </a:p>
          <a:p>
            <a:pPr marL="457200" lvl="0" indent="-330200">
              <a:spcBef>
                <a:spcPts val="1600"/>
              </a:spcBef>
              <a:buClr>
                <a:srgbClr val="000000"/>
              </a:buClr>
              <a:buSzPts val="1600"/>
            </a:pPr>
            <a:r>
              <a:rPr lang="cs-CZ" sz="2400" dirty="0">
                <a:solidFill>
                  <a:srgbClr val="000000"/>
                </a:solidFill>
                <a:latin typeface="Century Gothic" pitchFamily="34" charset="0"/>
              </a:rPr>
              <a:t>Většina příjmů cca ⅗ přichází od partnerů AU (USA, EU, Kanada, Čína…)</a:t>
            </a:r>
          </a:p>
          <a:p>
            <a:pPr marL="457200" lvl="0" indent="-330200">
              <a:spcBef>
                <a:spcPts val="0"/>
              </a:spcBef>
              <a:buClr>
                <a:srgbClr val="000000"/>
              </a:buClr>
              <a:buSzPts val="1600"/>
            </a:pPr>
            <a:r>
              <a:rPr lang="cs-CZ" sz="2400" dirty="0">
                <a:solidFill>
                  <a:srgbClr val="000000"/>
                </a:solidFill>
                <a:latin typeface="Century Gothic" pitchFamily="34" charset="0"/>
              </a:rPr>
              <a:t>Zbylých ⅖ pochází od unijních členů.</a:t>
            </a:r>
          </a:p>
          <a:p>
            <a:pPr marL="0" lvl="0" indent="0">
              <a:spcBef>
                <a:spcPts val="1600"/>
              </a:spcBef>
              <a:buNone/>
            </a:pPr>
            <a:r>
              <a:rPr lang="cs-CZ" sz="2400" b="1" dirty="0">
                <a:solidFill>
                  <a:srgbClr val="000000"/>
                </a:solidFill>
                <a:latin typeface="Century Gothic" pitchFamily="34" charset="0"/>
              </a:rPr>
              <a:t>Výdaje</a:t>
            </a:r>
          </a:p>
          <a:p>
            <a:pPr marL="457200" lvl="0" indent="-330200">
              <a:spcBef>
                <a:spcPts val="1600"/>
              </a:spcBef>
              <a:buClr>
                <a:srgbClr val="000000"/>
              </a:buClr>
              <a:buSzPts val="1600"/>
            </a:pPr>
            <a:r>
              <a:rPr lang="cs-CZ" sz="2400" dirty="0">
                <a:solidFill>
                  <a:srgbClr val="000000"/>
                </a:solidFill>
                <a:latin typeface="Century Gothic" pitchFamily="34" charset="0"/>
              </a:rPr>
              <a:t>Financování provozního rozpočtu unie – 157,2 milionů $</a:t>
            </a:r>
          </a:p>
          <a:p>
            <a:pPr marL="457200" lvl="0" indent="-330200">
              <a:spcBef>
                <a:spcPts val="0"/>
              </a:spcBef>
              <a:buClr>
                <a:srgbClr val="000000"/>
              </a:buClr>
              <a:buSzPts val="1600"/>
            </a:pPr>
            <a:r>
              <a:rPr lang="cs-CZ" sz="2400" dirty="0">
                <a:solidFill>
                  <a:srgbClr val="000000"/>
                </a:solidFill>
                <a:latin typeface="Century Gothic" pitchFamily="34" charset="0"/>
              </a:rPr>
              <a:t>Rozpočet programu – 216,9 milionů $</a:t>
            </a:r>
          </a:p>
          <a:p>
            <a:pPr marL="457200" lvl="0" indent="-330200">
              <a:spcBef>
                <a:spcPts val="0"/>
              </a:spcBef>
              <a:buClr>
                <a:srgbClr val="000000"/>
              </a:buClr>
              <a:buSzPts val="1600"/>
            </a:pPr>
            <a:r>
              <a:rPr lang="cs-CZ" sz="2400" dirty="0">
                <a:solidFill>
                  <a:srgbClr val="000000"/>
                </a:solidFill>
                <a:latin typeface="Century Gothic" pitchFamily="34" charset="0"/>
              </a:rPr>
              <a:t>Financování operace na podporu míru – 273,1 milionů $</a:t>
            </a:r>
          </a:p>
          <a:p>
            <a:endParaRPr lang="cs-CZ" dirty="0">
              <a:latin typeface="Century Gothic" pitchFamily="34" charset="0"/>
            </a:endParaRPr>
          </a:p>
        </p:txBody>
      </p:sp>
      <p:pic>
        <p:nvPicPr>
          <p:cNvPr id="7172" name="Picture 4" descr="C:\Users\Johny\AppData\Local\Microsoft\Windows\INetCache\IE\J23A1PK3\Finance-Free-PNG-Image[1].png"/>
          <p:cNvPicPr>
            <a:picLocks noChangeAspect="1" noChangeArrowheads="1"/>
          </p:cNvPicPr>
          <p:nvPr/>
        </p:nvPicPr>
        <p:blipFill>
          <a:blip r:embed="rId2" cstate="print"/>
          <a:srcRect/>
          <a:stretch>
            <a:fillRect/>
          </a:stretch>
        </p:blipFill>
        <p:spPr bwMode="auto">
          <a:xfrm>
            <a:off x="5940152" y="4653136"/>
            <a:ext cx="2823816" cy="2030637"/>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sz="4000" b="1" dirty="0">
                <a:latin typeface="Century Gothic" pitchFamily="34" charset="0"/>
              </a:rPr>
              <a:t>Maroko</a:t>
            </a:r>
            <a:endParaRPr lang="cs-CZ" b="1" dirty="0">
              <a:latin typeface="Century Gothic" pitchFamily="34" charset="0"/>
            </a:endParaRPr>
          </a:p>
        </p:txBody>
      </p:sp>
      <p:sp>
        <p:nvSpPr>
          <p:cNvPr id="3" name="Zástupný symbol pro obsah 2"/>
          <p:cNvSpPr>
            <a:spLocks noGrp="1"/>
          </p:cNvSpPr>
          <p:nvPr>
            <p:ph idx="1"/>
          </p:nvPr>
        </p:nvSpPr>
        <p:spPr>
          <a:xfrm>
            <a:off x="395536" y="1196752"/>
            <a:ext cx="8075240" cy="3268959"/>
          </a:xfrm>
        </p:spPr>
        <p:txBody>
          <a:bodyPr>
            <a:noAutofit/>
          </a:bodyPr>
          <a:lstStyle/>
          <a:p>
            <a:r>
              <a:rPr lang="cs-CZ" sz="2000" dirty="0">
                <a:latin typeface="Century Gothic" pitchFamily="34" charset="0"/>
              </a:rPr>
              <a:t>Maroko dlouhodobě bojkotovalo Africkou Unii kvůli </a:t>
            </a:r>
            <a:r>
              <a:rPr lang="cs-CZ" sz="2000" b="1" dirty="0">
                <a:latin typeface="Century Gothic" pitchFamily="34" charset="0"/>
              </a:rPr>
              <a:t>připuštění a uznání existence Západní Sahary</a:t>
            </a:r>
            <a:r>
              <a:rPr lang="cs-CZ" sz="2000" dirty="0">
                <a:latin typeface="Century Gothic" pitchFamily="34" charset="0"/>
              </a:rPr>
              <a:t> (Saharské demokratické arabské republiky), jež si samo nárokuje jako součást svého území. </a:t>
            </a:r>
          </a:p>
          <a:p>
            <a:r>
              <a:rPr lang="cs-CZ" sz="2000" dirty="0">
                <a:latin typeface="Century Gothic" pitchFamily="34" charset="0"/>
              </a:rPr>
              <a:t>Kvůli uznání Západní Sahary Maroko </a:t>
            </a:r>
            <a:r>
              <a:rPr lang="cs-CZ" sz="2000" b="1" dirty="0">
                <a:latin typeface="Century Gothic" pitchFamily="34" charset="0"/>
              </a:rPr>
              <a:t>vystoupilo</a:t>
            </a:r>
            <a:r>
              <a:rPr lang="cs-CZ" sz="2000" dirty="0">
                <a:latin typeface="Century Gothic" pitchFamily="34" charset="0"/>
              </a:rPr>
              <a:t> v roce 1984 z Organizace africké jednoty (předchůdkyně Africké unie).</a:t>
            </a:r>
          </a:p>
          <a:p>
            <a:r>
              <a:rPr lang="cs-CZ" sz="2000" b="1" dirty="0">
                <a:latin typeface="Century Gothic" pitchFamily="34" charset="0"/>
              </a:rPr>
              <a:t>Členství</a:t>
            </a:r>
            <a:r>
              <a:rPr lang="cs-CZ" sz="2000" dirty="0">
                <a:latin typeface="Century Gothic" pitchFamily="34" charset="0"/>
              </a:rPr>
              <a:t> Maroka bylo </a:t>
            </a:r>
            <a:r>
              <a:rPr lang="cs-CZ" sz="2000" b="1" dirty="0">
                <a:latin typeface="Century Gothic" pitchFamily="34" charset="0"/>
              </a:rPr>
              <a:t>obnoveno 30. ledna 2017.</a:t>
            </a:r>
          </a:p>
        </p:txBody>
      </p:sp>
      <p:pic>
        <p:nvPicPr>
          <p:cNvPr id="6154" name="Picture 10" descr="C:\Users\Johny\AppData\Local\Microsoft\Windows\INetCache\IE\UTZYO0YY\240px-Morocco_(orthographic_projection,_WS_claimed).svg[1].png"/>
          <p:cNvPicPr>
            <a:picLocks noChangeAspect="1" noChangeArrowheads="1"/>
          </p:cNvPicPr>
          <p:nvPr/>
        </p:nvPicPr>
        <p:blipFill>
          <a:blip r:embed="rId2" cstate="print"/>
          <a:srcRect/>
          <a:stretch>
            <a:fillRect/>
          </a:stretch>
        </p:blipFill>
        <p:spPr bwMode="auto">
          <a:xfrm>
            <a:off x="251520" y="3573016"/>
            <a:ext cx="2880320" cy="2880320"/>
          </a:xfrm>
          <a:prstGeom prst="rect">
            <a:avLst/>
          </a:prstGeom>
          <a:noFill/>
        </p:spPr>
      </p:pic>
      <p:sp>
        <p:nvSpPr>
          <p:cNvPr id="5" name="TextovéPole 4"/>
          <p:cNvSpPr txBox="1"/>
          <p:nvPr/>
        </p:nvSpPr>
        <p:spPr>
          <a:xfrm>
            <a:off x="2627784" y="6093296"/>
            <a:ext cx="6338979" cy="523220"/>
          </a:xfrm>
          <a:prstGeom prst="rect">
            <a:avLst/>
          </a:prstGeom>
          <a:noFill/>
        </p:spPr>
        <p:txBody>
          <a:bodyPr wrap="none" rtlCol="0">
            <a:spAutoFit/>
          </a:bodyPr>
          <a:lstStyle/>
          <a:p>
            <a:r>
              <a:rPr lang="cs-CZ" sz="1400" b="1" dirty="0">
                <a:latin typeface="Century Gothic" pitchFamily="34" charset="0"/>
              </a:rPr>
              <a:t>Obr. 4: Zobrazení na glóbu Maroko a Západní Saharu </a:t>
            </a:r>
            <a:r>
              <a:rPr lang="cs-CZ" sz="1400" b="1" dirty="0"/>
              <a:t>(zdroj:</a:t>
            </a:r>
            <a:r>
              <a:rPr lang="cs-CZ" sz="1400" b="1" dirty="0" err="1"/>
              <a:t>wikipedia.org</a:t>
            </a:r>
            <a:r>
              <a:rPr lang="cs-CZ" sz="1400" b="1" dirty="0"/>
              <a:t>)</a:t>
            </a:r>
          </a:p>
          <a:p>
            <a:endParaRPr lang="cs-CZ" sz="1400" b="1" dirty="0">
              <a:latin typeface="Century Gothic"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692696"/>
            <a:ext cx="8229600" cy="868958"/>
          </a:xfrm>
        </p:spPr>
        <p:txBody>
          <a:bodyPr>
            <a:normAutofit fontScale="90000"/>
          </a:bodyPr>
          <a:lstStyle/>
          <a:p>
            <a:pPr algn="l"/>
            <a:r>
              <a:rPr lang="cs-CZ" b="1" dirty="0">
                <a:latin typeface="Century Gothic" pitchFamily="34" charset="0"/>
              </a:rPr>
              <a:t>Africké pohotovostní síly (ASF)</a:t>
            </a:r>
            <a:br>
              <a:rPr lang="cs-CZ" dirty="0">
                <a:latin typeface="Century Gothic" pitchFamily="34" charset="0"/>
              </a:rPr>
            </a:br>
            <a:endParaRPr lang="cs-CZ" dirty="0">
              <a:latin typeface="Century Gothic" pitchFamily="34" charset="0"/>
            </a:endParaRPr>
          </a:p>
        </p:txBody>
      </p:sp>
      <p:sp>
        <p:nvSpPr>
          <p:cNvPr id="3" name="Zástupný symbol pro obsah 2"/>
          <p:cNvSpPr>
            <a:spLocks noGrp="1"/>
          </p:cNvSpPr>
          <p:nvPr>
            <p:ph idx="1"/>
          </p:nvPr>
        </p:nvSpPr>
        <p:spPr/>
        <p:txBody>
          <a:bodyPr>
            <a:normAutofit/>
          </a:bodyPr>
          <a:lstStyle/>
          <a:p>
            <a:r>
              <a:rPr lang="cs-CZ" sz="2000" dirty="0">
                <a:latin typeface="Century Gothic" pitchFamily="34" charset="0"/>
              </a:rPr>
              <a:t>Africké pohotovostní síly jsou mezinárodní, kontinentální africké a </a:t>
            </a:r>
            <a:r>
              <a:rPr lang="cs-CZ" sz="2000" dirty="0" err="1">
                <a:latin typeface="Century Gothic" pitchFamily="34" charset="0"/>
              </a:rPr>
              <a:t>multidisciplinární</a:t>
            </a:r>
            <a:r>
              <a:rPr lang="cs-CZ" sz="2000" dirty="0">
                <a:latin typeface="Century Gothic" pitchFamily="34" charset="0"/>
              </a:rPr>
              <a:t> mírové síly s armádou, policií a civilních kontingentů, které působí pod vedením Africké unie.</a:t>
            </a:r>
          </a:p>
          <a:p>
            <a:r>
              <a:rPr lang="cs-CZ" sz="2000" dirty="0">
                <a:latin typeface="Century Gothic" pitchFamily="34" charset="0"/>
              </a:rPr>
              <a:t>ASF má být nasazen v době krize v Africe.</a:t>
            </a:r>
          </a:p>
          <a:p>
            <a:r>
              <a:rPr lang="cs-CZ" sz="2000" dirty="0" err="1">
                <a:latin typeface="Century Gothic" pitchFamily="34" charset="0"/>
              </a:rPr>
              <a:t>Addis</a:t>
            </a:r>
            <a:r>
              <a:rPr lang="cs-CZ" sz="2000" dirty="0">
                <a:latin typeface="Century Gothic" pitchFamily="34" charset="0"/>
              </a:rPr>
              <a:t> </a:t>
            </a:r>
            <a:r>
              <a:rPr lang="cs-CZ" sz="2000" dirty="0" err="1">
                <a:latin typeface="Century Gothic" pitchFamily="34" charset="0"/>
              </a:rPr>
              <a:t>Abeba</a:t>
            </a:r>
            <a:r>
              <a:rPr lang="cs-CZ" sz="2000" dirty="0">
                <a:latin typeface="Century Gothic" pitchFamily="34" charset="0"/>
              </a:rPr>
              <a:t> v Etiopii slouží jako velitelství sil. </a:t>
            </a:r>
          </a:p>
          <a:p>
            <a:r>
              <a:rPr lang="cs-CZ" sz="2000" dirty="0">
                <a:latin typeface="Century Gothic" pitchFamily="34" charset="0"/>
              </a:rPr>
              <a:t>Založení ASF bylo řízeno Protokolem o zřízení Rady pro mír a bezpečnost Africké unie, který byl podepsán v červenci 2002 a vstoupil v platnost v prosinci 2003. Klíčový dokument výslovně uznal role REC v podpora míru a bezpečnosti v Africe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sz="3200" b="1" dirty="0">
                <a:latin typeface="Century Gothic" pitchFamily="34" charset="0"/>
              </a:rPr>
              <a:t>Zdroje</a:t>
            </a:r>
            <a:endParaRPr lang="cs-CZ" b="1" dirty="0">
              <a:latin typeface="Century Gothic" pitchFamily="34" charset="0"/>
            </a:endParaRPr>
          </a:p>
        </p:txBody>
      </p:sp>
      <p:sp>
        <p:nvSpPr>
          <p:cNvPr id="3" name="Zástupný symbol pro obsah 2"/>
          <p:cNvSpPr>
            <a:spLocks noGrp="1"/>
          </p:cNvSpPr>
          <p:nvPr>
            <p:ph idx="1"/>
          </p:nvPr>
        </p:nvSpPr>
        <p:spPr/>
        <p:txBody>
          <a:bodyPr>
            <a:normAutofit fontScale="40000" lnSpcReduction="20000"/>
          </a:bodyPr>
          <a:lstStyle/>
          <a:p>
            <a:r>
              <a:rPr lang="en-US" sz="4000" dirty="0"/>
              <a:t>African Union sustainable funding strategy gains momentum | African Union. </a:t>
            </a:r>
            <a:r>
              <a:rPr lang="en-US" sz="4000" i="1" dirty="0"/>
              <a:t>Home | African Union</a:t>
            </a:r>
            <a:r>
              <a:rPr lang="en-US" sz="4000" dirty="0"/>
              <a:t> [online]. Copyright © The African Union Commission [cit. 09.01.2021]. </a:t>
            </a:r>
            <a:r>
              <a:rPr lang="en-US" sz="4000" dirty="0" err="1"/>
              <a:t>Dostupné</a:t>
            </a:r>
            <a:r>
              <a:rPr lang="en-US" sz="4000" dirty="0"/>
              <a:t> z: </a:t>
            </a:r>
            <a:r>
              <a:rPr lang="en-US" sz="4000" dirty="0">
                <a:hlinkClick r:id="rId2"/>
              </a:rPr>
              <a:t>https://au.int/ar/node/37145</a:t>
            </a:r>
            <a:endParaRPr lang="cs-CZ" sz="4000" dirty="0"/>
          </a:p>
          <a:p>
            <a:r>
              <a:rPr lang="en-US" sz="4000" dirty="0"/>
              <a:t>About the African Union | African Union. </a:t>
            </a:r>
            <a:r>
              <a:rPr lang="en-US" sz="4000" i="1" dirty="0"/>
              <a:t>Home | African Union</a:t>
            </a:r>
            <a:r>
              <a:rPr lang="en-US" sz="4000" dirty="0"/>
              <a:t> [online]. Copyright © The African Union Commission [cit. 09.01.2021]. </a:t>
            </a:r>
            <a:r>
              <a:rPr lang="en-US" sz="4000" dirty="0" err="1"/>
              <a:t>Dostupné</a:t>
            </a:r>
            <a:r>
              <a:rPr lang="en-US" sz="4000" dirty="0"/>
              <a:t> z: </a:t>
            </a:r>
            <a:r>
              <a:rPr lang="en-US" sz="4000" dirty="0">
                <a:hlinkClick r:id="rId3"/>
              </a:rPr>
              <a:t>https://au.int/en/overview</a:t>
            </a:r>
            <a:endParaRPr lang="cs-CZ" sz="4000" dirty="0"/>
          </a:p>
          <a:p>
            <a:r>
              <a:rPr lang="en-US" sz="4000" dirty="0"/>
              <a:t>Key Transformational Outcomes of Agenda 2063 | African Union. </a:t>
            </a:r>
            <a:r>
              <a:rPr lang="en-US" sz="4000" i="1" dirty="0"/>
              <a:t>Home | African Union</a:t>
            </a:r>
            <a:r>
              <a:rPr lang="en-US" sz="4000" dirty="0"/>
              <a:t> [online]. Copyright © The African Union Commission [cit. 09.01.2021]. </a:t>
            </a:r>
            <a:r>
              <a:rPr lang="en-US" sz="4000" dirty="0" err="1"/>
              <a:t>Dostupné</a:t>
            </a:r>
            <a:r>
              <a:rPr lang="en-US" sz="4000" dirty="0"/>
              <a:t> z: </a:t>
            </a:r>
            <a:r>
              <a:rPr lang="en-US" sz="4000" dirty="0">
                <a:hlinkClick r:id="rId4"/>
              </a:rPr>
              <a:t>https://au.int/agenda2063/outcomes</a:t>
            </a:r>
            <a:endParaRPr lang="cs-CZ" sz="4000" dirty="0"/>
          </a:p>
          <a:p>
            <a:r>
              <a:rPr lang="en-US" sz="4000" dirty="0"/>
              <a:t>Conflict Resolution, Peace &amp; Security | African Union. </a:t>
            </a:r>
            <a:r>
              <a:rPr lang="en-US" sz="4000" i="1" dirty="0"/>
              <a:t>Home | African Union</a:t>
            </a:r>
            <a:r>
              <a:rPr lang="en-US" sz="4000" dirty="0"/>
              <a:t> [online]. Copyright © The African Union Commission [cit. 09.01.2021]. </a:t>
            </a:r>
            <a:r>
              <a:rPr lang="en-US" sz="4000" dirty="0" err="1"/>
              <a:t>Dostupné</a:t>
            </a:r>
            <a:r>
              <a:rPr lang="en-US" sz="4000" dirty="0"/>
              <a:t> z: </a:t>
            </a:r>
            <a:r>
              <a:rPr lang="en-US" sz="4000" dirty="0">
                <a:hlinkClick r:id="rId5"/>
              </a:rPr>
              <a:t>https://au.int/en/conflict-resolution-peace-security</a:t>
            </a:r>
            <a:endParaRPr lang="cs-CZ" sz="4000" dirty="0"/>
          </a:p>
          <a:p>
            <a:r>
              <a:rPr lang="cs-CZ" sz="4000" dirty="0"/>
              <a:t>Africká unie – </a:t>
            </a:r>
            <a:r>
              <a:rPr lang="cs-CZ" sz="4000" dirty="0" err="1"/>
              <a:t>Wikipedie</a:t>
            </a:r>
            <a:r>
              <a:rPr lang="cs-CZ" sz="4000" dirty="0"/>
              <a:t>. [online]. Dostupné z: </a:t>
            </a:r>
            <a:r>
              <a:rPr lang="cs-CZ" sz="4000" dirty="0">
                <a:hlinkClick r:id="rId6"/>
              </a:rPr>
              <a:t>https://cs.wikipedia.org/wiki/Africk%C3%A1_unie</a:t>
            </a:r>
            <a:endParaRPr lang="cs-CZ" sz="4000" dirty="0"/>
          </a:p>
          <a:p>
            <a:r>
              <a:rPr lang="en-US" sz="4000" dirty="0"/>
              <a:t>The Assembly | African Union. </a:t>
            </a:r>
            <a:r>
              <a:rPr lang="en-US" sz="4000" i="1" dirty="0"/>
              <a:t>Home | African Union</a:t>
            </a:r>
            <a:r>
              <a:rPr lang="en-US" sz="4000" dirty="0"/>
              <a:t> [online]. Copyright © The African Union Commission [cit. 09.01.2021]. </a:t>
            </a:r>
            <a:r>
              <a:rPr lang="en-US" sz="4000" dirty="0" err="1"/>
              <a:t>Dostupné</a:t>
            </a:r>
            <a:r>
              <a:rPr lang="en-US" sz="4000" dirty="0"/>
              <a:t> z: </a:t>
            </a:r>
            <a:r>
              <a:rPr lang="en-US" sz="4000" dirty="0">
                <a:hlinkClick r:id="rId7"/>
              </a:rPr>
              <a:t>https://au.int/en/assembly</a:t>
            </a:r>
            <a:endParaRPr lang="cs-CZ" sz="4000" dirty="0"/>
          </a:p>
          <a:p>
            <a:r>
              <a:rPr lang="en-US" sz="4000" dirty="0"/>
              <a:t>African Union - Wikipedia. [online]. </a:t>
            </a:r>
            <a:r>
              <a:rPr lang="en-US" sz="4000" dirty="0" err="1"/>
              <a:t>Dostupné</a:t>
            </a:r>
            <a:r>
              <a:rPr lang="en-US" sz="4000" dirty="0"/>
              <a:t> z: </a:t>
            </a:r>
            <a:r>
              <a:rPr lang="en-US" sz="4000" dirty="0">
                <a:hlinkClick r:id="rId8"/>
              </a:rPr>
              <a:t>https://en.wikipedia.org/wiki/African_Union</a:t>
            </a:r>
            <a:endParaRPr lang="cs-CZ" sz="4000" dirty="0"/>
          </a:p>
          <a:p>
            <a:pPr>
              <a:buNone/>
            </a:pPr>
            <a:endParaRPr lang="cs-CZ" dirty="0">
              <a:latin typeface="Century Gothic"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b="1" dirty="0">
                <a:latin typeface="Century Gothic" pitchFamily="34" charset="0"/>
              </a:rPr>
              <a:t>Základní informace</a:t>
            </a:r>
          </a:p>
        </p:txBody>
      </p:sp>
      <p:sp>
        <p:nvSpPr>
          <p:cNvPr id="3" name="Zástupný symbol pro obsah 2"/>
          <p:cNvSpPr>
            <a:spLocks noGrp="1"/>
          </p:cNvSpPr>
          <p:nvPr>
            <p:ph idx="1"/>
          </p:nvPr>
        </p:nvSpPr>
        <p:spPr>
          <a:xfrm>
            <a:off x="457200" y="1600200"/>
            <a:ext cx="8003232" cy="4493096"/>
          </a:xfrm>
        </p:spPr>
        <p:txBody>
          <a:bodyPr>
            <a:normAutofit fontScale="70000" lnSpcReduction="20000"/>
          </a:bodyPr>
          <a:lstStyle/>
          <a:p>
            <a:pPr lvl="0"/>
            <a:r>
              <a:rPr lang="cs-CZ" dirty="0">
                <a:latin typeface="Century Gothic" pitchFamily="34" charset="0"/>
              </a:rPr>
              <a:t>Inspiruje se modelem Evropské unie. </a:t>
            </a:r>
          </a:p>
          <a:p>
            <a:pPr lvl="0"/>
            <a:r>
              <a:rPr lang="cs-CZ" dirty="0">
                <a:latin typeface="Century Gothic" pitchFamily="34" charset="0"/>
              </a:rPr>
              <a:t>Sjednocuje </a:t>
            </a:r>
            <a:r>
              <a:rPr lang="cs-CZ" b="1" dirty="0">
                <a:latin typeface="Century Gothic" pitchFamily="34" charset="0"/>
              </a:rPr>
              <a:t>všech 55 afrických států </a:t>
            </a:r>
            <a:r>
              <a:rPr lang="cs-CZ" dirty="0">
                <a:latin typeface="Century Gothic" pitchFamily="34" charset="0"/>
              </a:rPr>
              <a:t>(včetně Saharské arabské demokratické republiky, která není mezinárodně uznaným státem).</a:t>
            </a:r>
          </a:p>
          <a:p>
            <a:pPr lvl="0"/>
            <a:r>
              <a:rPr lang="cs-CZ" dirty="0">
                <a:latin typeface="Century Gothic" pitchFamily="34" charset="0"/>
              </a:rPr>
              <a:t>Reaguje na současné potřeby Afriky.</a:t>
            </a:r>
          </a:p>
          <a:p>
            <a:pPr lvl="0"/>
            <a:r>
              <a:rPr lang="cs-CZ" dirty="0">
                <a:latin typeface="Century Gothic" pitchFamily="34" charset="0"/>
              </a:rPr>
              <a:t>Je nejrozsáhlejším projektem africké integrace.</a:t>
            </a:r>
          </a:p>
          <a:p>
            <a:pPr lvl="0"/>
            <a:r>
              <a:rPr lang="cs-CZ" dirty="0">
                <a:latin typeface="Century Gothic" pitchFamily="34" charset="0"/>
              </a:rPr>
              <a:t>Vznik: </a:t>
            </a:r>
            <a:r>
              <a:rPr lang="cs-CZ" b="1" dirty="0">
                <a:latin typeface="Century Gothic" pitchFamily="34" charset="0"/>
              </a:rPr>
              <a:t>9. července 2002</a:t>
            </a:r>
          </a:p>
          <a:p>
            <a:pPr lvl="0"/>
            <a:r>
              <a:rPr lang="cs-CZ" dirty="0">
                <a:latin typeface="Century Gothic" pitchFamily="34" charset="0"/>
              </a:rPr>
              <a:t>Sídlo: </a:t>
            </a:r>
            <a:r>
              <a:rPr lang="cs-CZ" b="1" dirty="0" err="1">
                <a:latin typeface="Century Gothic" pitchFamily="34" charset="0"/>
              </a:rPr>
              <a:t>Addis</a:t>
            </a:r>
            <a:r>
              <a:rPr lang="cs-CZ" b="1" dirty="0">
                <a:latin typeface="Century Gothic" pitchFamily="34" charset="0"/>
              </a:rPr>
              <a:t> </a:t>
            </a:r>
            <a:r>
              <a:rPr lang="cs-CZ" b="1" dirty="0" err="1">
                <a:latin typeface="Century Gothic" pitchFamily="34" charset="0"/>
              </a:rPr>
              <a:t>Abeba</a:t>
            </a:r>
            <a:endParaRPr lang="cs-CZ" b="1" dirty="0">
              <a:latin typeface="Century Gothic" pitchFamily="34" charset="0"/>
            </a:endParaRPr>
          </a:p>
          <a:p>
            <a:r>
              <a:rPr lang="cs-CZ" dirty="0">
                <a:latin typeface="Century Gothic" pitchFamily="34" charset="0"/>
              </a:rPr>
              <a:t>Jazyk: Úředními jazyky Unie a všech jejích orgánů jsou arabština, angličtina, francouzština, portugalština, španělština, </a:t>
            </a:r>
            <a:r>
              <a:rPr lang="cs-CZ" dirty="0" err="1">
                <a:latin typeface="Century Gothic" pitchFamily="34" charset="0"/>
              </a:rPr>
              <a:t>kiswahili</a:t>
            </a:r>
            <a:r>
              <a:rPr lang="cs-CZ" dirty="0">
                <a:latin typeface="Century Gothic" pitchFamily="34" charset="0"/>
              </a:rPr>
              <a:t> a jakýkoli jiný africký jazyk.</a:t>
            </a:r>
          </a:p>
          <a:p>
            <a:pPr lvl="0"/>
            <a:r>
              <a:rPr lang="cs-CZ" dirty="0">
                <a:latin typeface="Century Gothic" pitchFamily="34" charset="0"/>
              </a:rPr>
              <a:t>Hymna: „Let </a:t>
            </a:r>
            <a:r>
              <a:rPr lang="cs-CZ" dirty="0" err="1">
                <a:latin typeface="Century Gothic" pitchFamily="34" charset="0"/>
              </a:rPr>
              <a:t>Us</a:t>
            </a:r>
            <a:r>
              <a:rPr lang="cs-CZ" dirty="0">
                <a:latin typeface="Century Gothic" pitchFamily="34" charset="0"/>
              </a:rPr>
              <a:t> </a:t>
            </a:r>
            <a:r>
              <a:rPr lang="cs-CZ" dirty="0" err="1">
                <a:latin typeface="Century Gothic" pitchFamily="34" charset="0"/>
              </a:rPr>
              <a:t>All</a:t>
            </a:r>
            <a:r>
              <a:rPr lang="cs-CZ" dirty="0">
                <a:latin typeface="Century Gothic" pitchFamily="34" charset="0"/>
              </a:rPr>
              <a:t> </a:t>
            </a:r>
            <a:r>
              <a:rPr lang="cs-CZ" dirty="0" err="1">
                <a:latin typeface="Century Gothic" pitchFamily="34" charset="0"/>
              </a:rPr>
              <a:t>Unite</a:t>
            </a:r>
            <a:r>
              <a:rPr lang="cs-CZ" dirty="0">
                <a:latin typeface="Century Gothic" pitchFamily="34" charset="0"/>
              </a:rPr>
              <a:t> </a:t>
            </a:r>
            <a:r>
              <a:rPr lang="cs-CZ" dirty="0" err="1">
                <a:latin typeface="Century Gothic" pitchFamily="34" charset="0"/>
              </a:rPr>
              <a:t>and</a:t>
            </a:r>
            <a:r>
              <a:rPr lang="cs-CZ" dirty="0">
                <a:latin typeface="Century Gothic" pitchFamily="34" charset="0"/>
              </a:rPr>
              <a:t> </a:t>
            </a:r>
            <a:r>
              <a:rPr lang="cs-CZ" dirty="0" err="1">
                <a:latin typeface="Century Gothic" pitchFamily="34" charset="0"/>
              </a:rPr>
              <a:t>Celebrate</a:t>
            </a:r>
            <a:r>
              <a:rPr lang="cs-CZ" dirty="0">
                <a:latin typeface="Century Gothic" pitchFamily="34" charset="0"/>
              </a:rPr>
              <a:t> </a:t>
            </a:r>
            <a:r>
              <a:rPr lang="cs-CZ" dirty="0" err="1">
                <a:latin typeface="Century Gothic" pitchFamily="34" charset="0"/>
              </a:rPr>
              <a:t>Together</a:t>
            </a:r>
            <a:r>
              <a:rPr lang="cs-CZ" dirty="0">
                <a:latin typeface="Century Gothic" pitchFamily="34" charset="0"/>
              </a:rPr>
              <a:t>”. </a:t>
            </a:r>
          </a:p>
          <a:p>
            <a:endParaRPr lang="cs-CZ" dirty="0">
              <a:latin typeface="Century Gothic"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b="1" dirty="0">
                <a:latin typeface="Century Gothic" pitchFamily="34" charset="0"/>
              </a:rPr>
              <a:t>Historie</a:t>
            </a:r>
          </a:p>
        </p:txBody>
      </p:sp>
      <p:sp>
        <p:nvSpPr>
          <p:cNvPr id="3" name="Zástupný symbol pro obsah 2"/>
          <p:cNvSpPr>
            <a:spLocks noGrp="1"/>
          </p:cNvSpPr>
          <p:nvPr>
            <p:ph idx="1"/>
          </p:nvPr>
        </p:nvSpPr>
        <p:spPr>
          <a:xfrm>
            <a:off x="539552" y="1268760"/>
            <a:ext cx="8064896" cy="5040560"/>
          </a:xfrm>
        </p:spPr>
        <p:txBody>
          <a:bodyPr>
            <a:normAutofit fontScale="55000" lnSpcReduction="20000"/>
          </a:bodyPr>
          <a:lstStyle/>
          <a:p>
            <a:pPr lvl="0">
              <a:spcBef>
                <a:spcPts val="1000"/>
              </a:spcBef>
            </a:pPr>
            <a:r>
              <a:rPr lang="cs-CZ" dirty="0">
                <a:latin typeface="Century Gothic" pitchFamily="34" charset="0"/>
              </a:rPr>
              <a:t>V květnu 1963 se v Etiopii v </a:t>
            </a:r>
            <a:r>
              <a:rPr lang="cs-CZ" dirty="0" err="1">
                <a:latin typeface="Century Gothic" pitchFamily="34" charset="0"/>
              </a:rPr>
              <a:t>Addis</a:t>
            </a:r>
            <a:r>
              <a:rPr lang="cs-CZ" dirty="0">
                <a:latin typeface="Century Gothic" pitchFamily="34" charset="0"/>
              </a:rPr>
              <a:t> </a:t>
            </a:r>
            <a:r>
              <a:rPr lang="cs-CZ" dirty="0" err="1">
                <a:latin typeface="Century Gothic" pitchFamily="34" charset="0"/>
              </a:rPr>
              <a:t>Abebě</a:t>
            </a:r>
            <a:r>
              <a:rPr lang="cs-CZ" dirty="0">
                <a:latin typeface="Century Gothic" pitchFamily="34" charset="0"/>
              </a:rPr>
              <a:t> setkalo 32 vedoucích nezávislých afrických států, aby podepsali Chartu a vytvořili první africkou kontinentální instituci – </a:t>
            </a:r>
            <a:r>
              <a:rPr lang="cs-CZ" b="1" dirty="0">
                <a:latin typeface="Century Gothic" pitchFamily="34" charset="0"/>
              </a:rPr>
              <a:t>Organizaci africké jednoty</a:t>
            </a:r>
            <a:r>
              <a:rPr lang="cs-CZ" dirty="0">
                <a:latin typeface="Century Gothic" pitchFamily="34" charset="0"/>
              </a:rPr>
              <a:t>.</a:t>
            </a:r>
          </a:p>
          <a:p>
            <a:pPr lvl="0">
              <a:spcBef>
                <a:spcPts val="1000"/>
              </a:spcBef>
            </a:pPr>
            <a:r>
              <a:rPr lang="cs-CZ" dirty="0">
                <a:latin typeface="Century Gothic" pitchFamily="34" charset="0"/>
              </a:rPr>
              <a:t>Dne </a:t>
            </a:r>
            <a:r>
              <a:rPr lang="cs-CZ" b="1" dirty="0">
                <a:latin typeface="Century Gothic" pitchFamily="34" charset="0"/>
              </a:rPr>
              <a:t>9. 9. 1999 </a:t>
            </a:r>
            <a:r>
              <a:rPr lang="cs-CZ" dirty="0">
                <a:latin typeface="Century Gothic" pitchFamily="34" charset="0"/>
              </a:rPr>
              <a:t>vydaly hlavy států a předsedové vlád Organizace africké jednoty (OAU) </a:t>
            </a:r>
            <a:r>
              <a:rPr lang="cs-CZ" b="1" dirty="0" err="1">
                <a:latin typeface="Century Gothic" pitchFamily="34" charset="0"/>
              </a:rPr>
              <a:t>Sirte</a:t>
            </a:r>
            <a:r>
              <a:rPr lang="cs-CZ" b="1" dirty="0">
                <a:latin typeface="Century Gothic" pitchFamily="34" charset="0"/>
              </a:rPr>
              <a:t> </a:t>
            </a:r>
            <a:r>
              <a:rPr lang="cs-CZ" b="1" dirty="0" err="1">
                <a:latin typeface="Century Gothic" pitchFamily="34" charset="0"/>
              </a:rPr>
              <a:t>Declaration</a:t>
            </a:r>
            <a:r>
              <a:rPr lang="cs-CZ" b="1" dirty="0">
                <a:latin typeface="Century Gothic" pitchFamily="34" charset="0"/>
              </a:rPr>
              <a:t> </a:t>
            </a:r>
            <a:r>
              <a:rPr lang="cs-CZ" dirty="0">
                <a:latin typeface="Century Gothic" pitchFamily="34" charset="0"/>
              </a:rPr>
              <a:t>vyzývající k založení Africké unie s cílem urychlit proces integrace na kontinentu, aby Afrika mohla hrát svou oprávněnou roli v globální ekonomice při řešení mnohostranných sociálních, hospodářských a politických problémů, které byly spojeny s určitými negativními aspekty globalizace.</a:t>
            </a:r>
          </a:p>
          <a:p>
            <a:pPr lvl="0">
              <a:spcBef>
                <a:spcPts val="1000"/>
              </a:spcBef>
            </a:pPr>
            <a:r>
              <a:rPr lang="cs-CZ" dirty="0">
                <a:latin typeface="Century Gothic" pitchFamily="34" charset="0"/>
              </a:rPr>
              <a:t>Ústavní akt AU byl vypracován na konferenci v Lomé dalšího roku (jedná se o ustanovující smlouvu unie; de facto primární právo AU). </a:t>
            </a:r>
          </a:p>
          <a:p>
            <a:pPr lvl="0">
              <a:spcBef>
                <a:spcPts val="1000"/>
              </a:spcBef>
            </a:pPr>
            <a:r>
              <a:rPr lang="cs-CZ" b="1" dirty="0">
                <a:latin typeface="Century Gothic" pitchFamily="34" charset="0"/>
              </a:rPr>
              <a:t>Africká unie </a:t>
            </a:r>
            <a:r>
              <a:rPr lang="cs-CZ" dirty="0">
                <a:latin typeface="Century Gothic" pitchFamily="34" charset="0"/>
              </a:rPr>
              <a:t>(AU) byla oficiálně zahájena v červenci 2002 v jihoafrickém Durbanu na základě rozhodnutí jejího předchůdce OAU v září 1999 o vytvoření nové kontinentální organizace, která bude stavět na její práci. Rozhodnutí znovu zahájit africkou panafrickou organizaci bylo výsledkem konsensu afrických vůdců, že za účelem využití afrického potenciálu je třeba znovu zaměřit pozornost z boje za dekolonizaci a zbavit kontinent apartheidu, který byl zaměření OAU na větší spolupráci a integraci afrických států s cílem podpořit růst a hospodářský rozvoj Afriky.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620688"/>
            <a:ext cx="8219256" cy="796950"/>
          </a:xfrm>
        </p:spPr>
        <p:txBody>
          <a:bodyPr>
            <a:normAutofit fontScale="90000"/>
          </a:bodyPr>
          <a:lstStyle/>
          <a:p>
            <a:pPr algn="l"/>
            <a:r>
              <a:rPr lang="cs-CZ" b="1" dirty="0">
                <a:latin typeface="Century Gothic" pitchFamily="34" charset="0"/>
              </a:rPr>
              <a:t>Vize</a:t>
            </a:r>
            <a:br>
              <a:rPr lang="cs-CZ" dirty="0">
                <a:latin typeface="Century Gothic" pitchFamily="34" charset="0"/>
              </a:rPr>
            </a:br>
            <a:endParaRPr lang="cs-CZ" dirty="0">
              <a:latin typeface="Century Gothic" pitchFamily="34" charset="0"/>
            </a:endParaRPr>
          </a:p>
        </p:txBody>
      </p:sp>
      <p:pic>
        <p:nvPicPr>
          <p:cNvPr id="16386" name="Picture 2" descr="Africká unie – Wikipedie"/>
          <p:cNvPicPr>
            <a:picLocks noChangeAspect="1" noChangeArrowheads="1"/>
          </p:cNvPicPr>
          <p:nvPr/>
        </p:nvPicPr>
        <p:blipFill>
          <a:blip r:embed="rId2" cstate="print"/>
          <a:srcRect/>
          <a:stretch>
            <a:fillRect/>
          </a:stretch>
        </p:blipFill>
        <p:spPr bwMode="auto">
          <a:xfrm>
            <a:off x="2555776" y="2924944"/>
            <a:ext cx="4176464" cy="3080142"/>
          </a:xfrm>
          <a:prstGeom prst="rect">
            <a:avLst/>
          </a:prstGeom>
          <a:noFill/>
        </p:spPr>
      </p:pic>
      <p:sp>
        <p:nvSpPr>
          <p:cNvPr id="10" name="TextovéPole 9"/>
          <p:cNvSpPr txBox="1"/>
          <p:nvPr/>
        </p:nvSpPr>
        <p:spPr>
          <a:xfrm>
            <a:off x="539552" y="1124744"/>
            <a:ext cx="7848872" cy="1846659"/>
          </a:xfrm>
          <a:prstGeom prst="rect">
            <a:avLst/>
          </a:prstGeom>
          <a:noFill/>
        </p:spPr>
        <p:txBody>
          <a:bodyPr wrap="square" rtlCol="0">
            <a:spAutoFit/>
          </a:bodyPr>
          <a:lstStyle/>
          <a:p>
            <a:r>
              <a:rPr lang="cs-CZ" sz="2400" dirty="0">
                <a:latin typeface="Century Gothic" pitchFamily="34" charset="0"/>
              </a:rPr>
              <a:t>AU se řídí svou vizí </a:t>
            </a:r>
          </a:p>
          <a:p>
            <a:r>
              <a:rPr lang="cs-CZ" sz="2400" b="1" dirty="0">
                <a:latin typeface="Century Gothic" pitchFamily="34" charset="0"/>
              </a:rPr>
              <a:t>„Integrované, prosperující a mírové Afriky, poháněné vlastními občany a představující dynamickou sílu v globální měřítku.“</a:t>
            </a:r>
          </a:p>
          <a:p>
            <a:endParaRPr lang="cs-CZ" dirty="0"/>
          </a:p>
        </p:txBody>
      </p:sp>
      <p:sp>
        <p:nvSpPr>
          <p:cNvPr id="11" name="TextovéPole 10"/>
          <p:cNvSpPr txBox="1"/>
          <p:nvPr/>
        </p:nvSpPr>
        <p:spPr>
          <a:xfrm>
            <a:off x="2555776" y="6021288"/>
            <a:ext cx="3672408" cy="307777"/>
          </a:xfrm>
          <a:prstGeom prst="rect">
            <a:avLst/>
          </a:prstGeom>
          <a:noFill/>
        </p:spPr>
        <p:txBody>
          <a:bodyPr wrap="square" rtlCol="0">
            <a:spAutoFit/>
          </a:bodyPr>
          <a:lstStyle/>
          <a:p>
            <a:r>
              <a:rPr lang="cs-CZ" sz="1400" b="1" dirty="0">
                <a:latin typeface="Century Gothic" pitchFamily="34" charset="0"/>
              </a:rPr>
              <a:t>Obr. 1: Logo AU </a:t>
            </a:r>
            <a:r>
              <a:rPr lang="cs-CZ" sz="1400" b="1" dirty="0"/>
              <a:t>(zdroj: au.</a:t>
            </a:r>
            <a:r>
              <a:rPr lang="cs-CZ" sz="1400" b="1" dirty="0" err="1"/>
              <a:t>int</a:t>
            </a:r>
            <a:r>
              <a:rPr lang="cs-CZ" sz="1400" b="1"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476672"/>
            <a:ext cx="8229600" cy="1143000"/>
          </a:xfrm>
        </p:spPr>
        <p:txBody>
          <a:bodyPr/>
          <a:lstStyle/>
          <a:p>
            <a:pPr algn="l"/>
            <a:r>
              <a:rPr lang="cs-CZ" b="1" dirty="0">
                <a:latin typeface="Century Gothic" pitchFamily="34" charset="0"/>
              </a:rPr>
              <a:t>Cíle Africké unie</a:t>
            </a:r>
          </a:p>
        </p:txBody>
      </p:sp>
      <p:sp>
        <p:nvSpPr>
          <p:cNvPr id="3" name="Zástupný symbol pro obsah 2"/>
          <p:cNvSpPr>
            <a:spLocks noGrp="1"/>
          </p:cNvSpPr>
          <p:nvPr>
            <p:ph idx="1"/>
          </p:nvPr>
        </p:nvSpPr>
        <p:spPr>
          <a:xfrm>
            <a:off x="467544" y="1844824"/>
            <a:ext cx="8229600" cy="4525963"/>
          </a:xfrm>
        </p:spPr>
        <p:txBody>
          <a:bodyPr>
            <a:normAutofit fontScale="47500" lnSpcReduction="20000"/>
          </a:bodyPr>
          <a:lstStyle/>
          <a:p>
            <a:pPr lvl="0"/>
            <a:r>
              <a:rPr lang="cs-CZ" sz="3600" dirty="0">
                <a:latin typeface="Century Gothic" pitchFamily="34" charset="0"/>
              </a:rPr>
              <a:t>Dosáhnout větší jednoty a solidarity mezi africkými zeměmi a jejich obyvateli</a:t>
            </a:r>
          </a:p>
          <a:p>
            <a:pPr lvl="0"/>
            <a:r>
              <a:rPr lang="cs-CZ" sz="3600" dirty="0">
                <a:latin typeface="Century Gothic" pitchFamily="34" charset="0"/>
              </a:rPr>
              <a:t>Hájit svrchovanost, územní celistvost a nezávislost svých členských států</a:t>
            </a:r>
          </a:p>
          <a:p>
            <a:pPr lvl="0"/>
            <a:r>
              <a:rPr lang="cs-CZ" sz="3600" dirty="0">
                <a:latin typeface="Century Gothic" pitchFamily="34" charset="0"/>
              </a:rPr>
              <a:t>Urychlit politickou a sociálně-ekonomickou integraci kontinentu</a:t>
            </a:r>
          </a:p>
          <a:p>
            <a:pPr lvl="0"/>
            <a:r>
              <a:rPr lang="cs-CZ" sz="3600" dirty="0">
                <a:latin typeface="Century Gothic" pitchFamily="34" charset="0"/>
              </a:rPr>
              <a:t>Podporovat a bránit společné africké postoje k otázkám zajímavým pro kontinent a jeho národy</a:t>
            </a:r>
          </a:p>
          <a:p>
            <a:pPr lvl="0"/>
            <a:r>
              <a:rPr lang="cs-CZ" sz="3600" dirty="0">
                <a:latin typeface="Century Gothic" pitchFamily="34" charset="0"/>
              </a:rPr>
              <a:t>Podporovat mezinárodní spolupráci</a:t>
            </a:r>
          </a:p>
          <a:p>
            <a:pPr lvl="0"/>
            <a:r>
              <a:rPr lang="cs-CZ" sz="3600" dirty="0">
                <a:latin typeface="Century Gothic" pitchFamily="34" charset="0"/>
              </a:rPr>
              <a:t>Podporovat mír, bezpečnost a stabilitu na kontinentu</a:t>
            </a:r>
          </a:p>
          <a:p>
            <a:pPr lvl="0"/>
            <a:r>
              <a:rPr lang="cs-CZ" sz="3600" dirty="0">
                <a:latin typeface="Century Gothic" pitchFamily="34" charset="0"/>
              </a:rPr>
              <a:t>Podporovat demokratické zásady a instituce, účast veřejnosti a řádnou správu věcí veřejných</a:t>
            </a:r>
          </a:p>
          <a:p>
            <a:pPr lvl="0"/>
            <a:r>
              <a:rPr lang="cs-CZ" sz="3600" dirty="0">
                <a:latin typeface="Century Gothic" pitchFamily="34" charset="0"/>
              </a:rPr>
              <a:t>Prosazovat a chránit lidská práva a práva národů v souladu s Africkou chartou lidských práv a práv národů a dalšími příslušnými nástroji v oblasti lidských práv</a:t>
            </a:r>
          </a:p>
          <a:p>
            <a:pPr lvl="0"/>
            <a:r>
              <a:rPr lang="cs-CZ" sz="3600" dirty="0">
                <a:latin typeface="Century Gothic" pitchFamily="34" charset="0"/>
              </a:rPr>
              <a:t>Vytvořit nezbytné podmínky, které umožní kontinentu hrát jeho oprávněnou roli v globální ekonomice a v mezinárodních jednáních</a:t>
            </a:r>
          </a:p>
          <a:p>
            <a:pPr lvl="0"/>
            <a:r>
              <a:rPr lang="cs-CZ" sz="3600" dirty="0">
                <a:latin typeface="Century Gothic" pitchFamily="34" charset="0"/>
              </a:rPr>
              <a:t>Podporovat udržitelný rozvoj na hospodářské, sociální a kulturní úrovni i integraci afrických ekonomik</a:t>
            </a:r>
          </a:p>
          <a:p>
            <a:endParaRPr lang="cs-CZ" dirty="0">
              <a:latin typeface="Century Gothic" pitchFamily="34" charset="0"/>
            </a:endParaRPr>
          </a:p>
        </p:txBody>
      </p:sp>
      <p:sp>
        <p:nvSpPr>
          <p:cNvPr id="4" name="TextovéPole 3"/>
          <p:cNvSpPr txBox="1"/>
          <p:nvPr/>
        </p:nvSpPr>
        <p:spPr>
          <a:xfrm>
            <a:off x="611560" y="6381328"/>
            <a:ext cx="8532440" cy="369332"/>
          </a:xfrm>
          <a:prstGeom prst="rect">
            <a:avLst/>
          </a:prstGeom>
          <a:noFill/>
        </p:spPr>
        <p:txBody>
          <a:bodyPr wrap="square" rtlCol="0">
            <a:spAutoFit/>
          </a:bodyPr>
          <a:lstStyle/>
          <a:p>
            <a:pPr algn="r"/>
            <a:r>
              <a:rPr lang="cs-CZ" b="1" dirty="0"/>
              <a:t>Zdroj: oficiální stránky AU</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lvl="0"/>
            <a:r>
              <a:rPr lang="cs-CZ" sz="1800" dirty="0">
                <a:latin typeface="Century Gothic" pitchFamily="34" charset="0"/>
              </a:rPr>
              <a:t>Podporovat spolupráci ve všech oblastech lidské činnosti s cílem zvýšit životní úroveň afrických národů</a:t>
            </a:r>
          </a:p>
          <a:p>
            <a:pPr lvl="0"/>
            <a:r>
              <a:rPr lang="cs-CZ" sz="1800" dirty="0">
                <a:latin typeface="Century Gothic" pitchFamily="34" charset="0"/>
              </a:rPr>
              <a:t>Koordinovat a harmonizovat politiky mezi stávajícími a budoucími regionálními hospodářskými společenstvími za účelem postupného dosahování cílů Unie</a:t>
            </a:r>
          </a:p>
          <a:p>
            <a:pPr lvl="0"/>
            <a:r>
              <a:rPr lang="cs-CZ" sz="1800" dirty="0">
                <a:latin typeface="Century Gothic" pitchFamily="34" charset="0"/>
              </a:rPr>
              <a:t>Podporovat rozvoj kontinentu podporou výzkumu ve všech oblastech, zejména ve vědě a technologii</a:t>
            </a:r>
          </a:p>
          <a:p>
            <a:pPr lvl="0"/>
            <a:r>
              <a:rPr lang="cs-CZ" sz="1800" dirty="0">
                <a:latin typeface="Century Gothic" pitchFamily="34" charset="0"/>
              </a:rPr>
              <a:t>Spolupracovat s příslušnými mezinárodními partnery na vymýcení nemocí, kterým lze předcházet, a na podpoře dobrého zdraví na kontinentu</a:t>
            </a:r>
          </a:p>
          <a:p>
            <a:pPr lvl="0"/>
            <a:r>
              <a:rPr lang="cs-CZ" sz="1800" dirty="0">
                <a:latin typeface="Century Gothic" pitchFamily="34" charset="0"/>
              </a:rPr>
              <a:t>Zajistit účinnou účast žen na rozhodování, zejména v politické, ekonomické a </a:t>
            </a:r>
            <a:r>
              <a:rPr lang="cs-CZ" sz="1800" dirty="0" err="1">
                <a:latin typeface="Century Gothic" pitchFamily="34" charset="0"/>
              </a:rPr>
              <a:t>sociokulturní</a:t>
            </a:r>
            <a:r>
              <a:rPr lang="cs-CZ" sz="1800" dirty="0">
                <a:latin typeface="Century Gothic" pitchFamily="34" charset="0"/>
              </a:rPr>
              <a:t> oblasti</a:t>
            </a:r>
          </a:p>
          <a:p>
            <a:pPr lvl="0"/>
            <a:r>
              <a:rPr lang="cs-CZ" sz="1800" dirty="0">
                <a:latin typeface="Century Gothic" pitchFamily="34" charset="0"/>
              </a:rPr>
              <a:t>Rozvíjet a podporovat společné politiky v oblasti obchodu, obrany a zahraničních vztahů s cílem zajistit obranu kontinentu a posílení jeho vyjednávacích pozic</a:t>
            </a:r>
          </a:p>
          <a:p>
            <a:endParaRPr lang="cs-CZ" dirty="0">
              <a:latin typeface="Century Gothic" pitchFamily="34" charset="0"/>
            </a:endParaRPr>
          </a:p>
        </p:txBody>
      </p:sp>
      <p:sp>
        <p:nvSpPr>
          <p:cNvPr id="5" name="Nadpis 1"/>
          <p:cNvSpPr txBox="1">
            <a:spLocks/>
          </p:cNvSpPr>
          <p:nvPr/>
        </p:nvSpPr>
        <p:spPr>
          <a:xfrm>
            <a:off x="467544" y="476672"/>
            <a:ext cx="8229600" cy="1143000"/>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cs-CZ" sz="4400" b="1" i="0" u="none" strike="noStrike" kern="1200" cap="none" spc="0" normalizeH="0" baseline="0" noProof="0">
                <a:ln>
                  <a:noFill/>
                </a:ln>
                <a:solidFill>
                  <a:schemeClr val="tx1"/>
                </a:solidFill>
                <a:effectLst/>
                <a:uLnTx/>
                <a:uFillTx/>
                <a:latin typeface="Century Gothic" pitchFamily="34" charset="0"/>
                <a:ea typeface="+mj-ea"/>
                <a:cs typeface="+mj-cs"/>
              </a:rPr>
              <a:t>Cíle Africké unie</a:t>
            </a:r>
            <a:endParaRPr kumimoji="0" lang="cs-CZ" sz="4400" b="1" i="0" u="none" strike="noStrike" kern="1200" cap="none" spc="0" normalizeH="0" baseline="0" noProof="0" dirty="0">
              <a:ln>
                <a:noFill/>
              </a:ln>
              <a:solidFill>
                <a:schemeClr val="tx1"/>
              </a:solidFill>
              <a:effectLst/>
              <a:uLnTx/>
              <a:uFillTx/>
              <a:latin typeface="Century Gothic" pitchFamily="34" charset="0"/>
              <a:ea typeface="+mj-ea"/>
              <a:cs typeface="+mj-cs"/>
            </a:endParaRPr>
          </a:p>
        </p:txBody>
      </p:sp>
      <p:sp>
        <p:nvSpPr>
          <p:cNvPr id="6" name="TextovéPole 5"/>
          <p:cNvSpPr txBox="1"/>
          <p:nvPr/>
        </p:nvSpPr>
        <p:spPr>
          <a:xfrm>
            <a:off x="611560" y="6381328"/>
            <a:ext cx="8532440" cy="369332"/>
          </a:xfrm>
          <a:prstGeom prst="rect">
            <a:avLst/>
          </a:prstGeom>
          <a:noFill/>
        </p:spPr>
        <p:txBody>
          <a:bodyPr wrap="square" rtlCol="0">
            <a:spAutoFit/>
          </a:bodyPr>
          <a:lstStyle/>
          <a:p>
            <a:pPr algn="r"/>
            <a:r>
              <a:rPr lang="cs-CZ" b="1" dirty="0"/>
              <a:t>Zdroj: oficiální stránky AU</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b="1" dirty="0">
                <a:latin typeface="Century Gothic" pitchFamily="34" charset="0"/>
              </a:rPr>
              <a:t>Regiony Africké unie</a:t>
            </a:r>
          </a:p>
        </p:txBody>
      </p:sp>
      <p:sp>
        <p:nvSpPr>
          <p:cNvPr id="3" name="Zástupný symbol pro obsah 2"/>
          <p:cNvSpPr>
            <a:spLocks noGrp="1"/>
          </p:cNvSpPr>
          <p:nvPr>
            <p:ph idx="1"/>
          </p:nvPr>
        </p:nvSpPr>
        <p:spPr>
          <a:xfrm>
            <a:off x="539552" y="2132856"/>
            <a:ext cx="4618856" cy="1180727"/>
          </a:xfrm>
        </p:spPr>
        <p:txBody>
          <a:bodyPr>
            <a:normAutofit fontScale="70000" lnSpcReduction="20000"/>
          </a:bodyPr>
          <a:lstStyle/>
          <a:p>
            <a:r>
              <a:rPr lang="cs-CZ" dirty="0">
                <a:latin typeface="Century Gothic" pitchFamily="34" charset="0"/>
              </a:rPr>
              <a:t>členské státy z Africké unie jsou rozděleny do </a:t>
            </a:r>
            <a:r>
              <a:rPr lang="cs-CZ" b="1" dirty="0">
                <a:latin typeface="Century Gothic" pitchFamily="34" charset="0"/>
              </a:rPr>
              <a:t>pěti geografických oblastí Africké unie</a:t>
            </a:r>
          </a:p>
        </p:txBody>
      </p:sp>
      <p:pic>
        <p:nvPicPr>
          <p:cNvPr id="1026" name="Picture 2"/>
          <p:cNvPicPr>
            <a:picLocks noChangeAspect="1" noChangeArrowheads="1"/>
          </p:cNvPicPr>
          <p:nvPr/>
        </p:nvPicPr>
        <p:blipFill>
          <a:blip r:embed="rId2" cstate="print"/>
          <a:srcRect/>
          <a:stretch>
            <a:fillRect/>
          </a:stretch>
        </p:blipFill>
        <p:spPr bwMode="auto">
          <a:xfrm>
            <a:off x="5436096" y="1268760"/>
            <a:ext cx="3312368" cy="5166522"/>
          </a:xfrm>
          <a:prstGeom prst="rect">
            <a:avLst/>
          </a:prstGeom>
          <a:noFill/>
          <a:ln w="9525">
            <a:noFill/>
            <a:miter lim="800000"/>
            <a:headEnd/>
            <a:tailEnd/>
          </a:ln>
        </p:spPr>
      </p:pic>
      <p:sp>
        <p:nvSpPr>
          <p:cNvPr id="5" name="TextovéPole 4"/>
          <p:cNvSpPr txBox="1"/>
          <p:nvPr/>
        </p:nvSpPr>
        <p:spPr>
          <a:xfrm>
            <a:off x="2483768" y="6093296"/>
            <a:ext cx="3528392" cy="830997"/>
          </a:xfrm>
          <a:prstGeom prst="rect">
            <a:avLst/>
          </a:prstGeom>
          <a:noFill/>
        </p:spPr>
        <p:txBody>
          <a:bodyPr wrap="square" rtlCol="0">
            <a:spAutoFit/>
          </a:bodyPr>
          <a:lstStyle/>
          <a:p>
            <a:r>
              <a:rPr lang="cs-CZ" sz="1600" b="1" dirty="0">
                <a:latin typeface="Century Gothic" pitchFamily="34" charset="0"/>
              </a:rPr>
              <a:t>Obr. 2: Regiony Africké unie</a:t>
            </a:r>
          </a:p>
          <a:p>
            <a:r>
              <a:rPr lang="cs-CZ" sz="1600" b="1" dirty="0"/>
              <a:t>(zdroj: </a:t>
            </a:r>
            <a:r>
              <a:rPr lang="cs-CZ" sz="1600" b="1" dirty="0" err="1"/>
              <a:t>wikipedia.org</a:t>
            </a:r>
            <a:r>
              <a:rPr lang="cs-CZ" sz="1600" b="1" dirty="0"/>
              <a:t>)</a:t>
            </a:r>
          </a:p>
          <a:p>
            <a:endParaRPr lang="cs-CZ" sz="1600" b="1" dirty="0">
              <a:latin typeface="Century Gothic"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b="1" dirty="0">
                <a:latin typeface="Century Gothic" pitchFamily="34" charset="0"/>
              </a:rPr>
              <a:t>Hlavní orgány Africké Unie</a:t>
            </a:r>
          </a:p>
        </p:txBody>
      </p:sp>
      <p:sp>
        <p:nvSpPr>
          <p:cNvPr id="3" name="Zástupný symbol pro obsah 2"/>
          <p:cNvSpPr>
            <a:spLocks noGrp="1"/>
          </p:cNvSpPr>
          <p:nvPr>
            <p:ph idx="1"/>
          </p:nvPr>
        </p:nvSpPr>
        <p:spPr/>
        <p:txBody>
          <a:bodyPr>
            <a:normAutofit/>
          </a:bodyPr>
          <a:lstStyle/>
          <a:p>
            <a:pPr algn="just">
              <a:lnSpc>
                <a:spcPct val="100000"/>
              </a:lnSpc>
              <a:buNone/>
            </a:pPr>
            <a:r>
              <a:rPr lang="cs-CZ" sz="1800" b="1" dirty="0">
                <a:latin typeface="Century Gothic" pitchFamily="34" charset="0"/>
              </a:rPr>
              <a:t>Rozhodovací orgány</a:t>
            </a:r>
          </a:p>
          <a:p>
            <a:pPr marL="666900" lvl="1" indent="-342900" algn="just">
              <a:buFont typeface="Arial" pitchFamily="34" charset="0"/>
              <a:buChar char="•"/>
            </a:pPr>
            <a:r>
              <a:rPr lang="cs-CZ" sz="1800" dirty="0">
                <a:latin typeface="Century Gothic" pitchFamily="34" charset="0"/>
              </a:rPr>
              <a:t>Shromáždění Africké unie</a:t>
            </a:r>
          </a:p>
          <a:p>
            <a:pPr marL="666900" lvl="1" indent="-342900" algn="just">
              <a:buFont typeface="Arial" pitchFamily="34" charset="0"/>
              <a:buChar char="•"/>
            </a:pPr>
            <a:r>
              <a:rPr lang="cs-CZ" sz="1800" dirty="0">
                <a:latin typeface="Century Gothic" pitchFamily="34" charset="0"/>
              </a:rPr>
              <a:t>Výkonný rada</a:t>
            </a:r>
          </a:p>
          <a:p>
            <a:pPr marL="666900" lvl="1" indent="-342900" algn="just">
              <a:buFont typeface="Arial" pitchFamily="34" charset="0"/>
              <a:buChar char="•"/>
            </a:pPr>
            <a:r>
              <a:rPr lang="cs-CZ" sz="1800" dirty="0">
                <a:latin typeface="Century Gothic" pitchFamily="34" charset="0"/>
              </a:rPr>
              <a:t>Výbor stálých zástupců</a:t>
            </a:r>
          </a:p>
          <a:p>
            <a:pPr marL="666900" lvl="1" indent="-342900" algn="just">
              <a:buFont typeface="Arial" pitchFamily="34" charset="0"/>
              <a:buChar char="•"/>
            </a:pPr>
            <a:r>
              <a:rPr lang="cs-CZ" sz="1800" dirty="0">
                <a:latin typeface="Century Gothic" pitchFamily="34" charset="0"/>
              </a:rPr>
              <a:t>Specializované technické výbory</a:t>
            </a:r>
          </a:p>
          <a:p>
            <a:pPr marL="666900" lvl="1" indent="-342900" algn="just">
              <a:buFont typeface="Arial" pitchFamily="34" charset="0"/>
              <a:buChar char="•"/>
            </a:pPr>
            <a:r>
              <a:rPr lang="cs-CZ" sz="1800" dirty="0">
                <a:latin typeface="Century Gothic" pitchFamily="34" charset="0"/>
              </a:rPr>
              <a:t>Rada po mír a bezpečnost</a:t>
            </a:r>
          </a:p>
          <a:p>
            <a:pPr marL="666900" lvl="1" indent="-342900" algn="just">
              <a:buFont typeface="Arial" pitchFamily="34" charset="0"/>
              <a:buChar char="•"/>
            </a:pPr>
            <a:r>
              <a:rPr lang="cs-CZ" sz="1800" dirty="0">
                <a:latin typeface="Century Gothic" pitchFamily="34" charset="0"/>
              </a:rPr>
              <a:t>Komise (nebo úřad) Africké unie</a:t>
            </a:r>
          </a:p>
          <a:p>
            <a:pPr marL="666900" lvl="1" indent="-342900" algn="just">
              <a:buFont typeface="Arial" pitchFamily="34" charset="0"/>
              <a:buChar char="•"/>
            </a:pPr>
            <a:r>
              <a:rPr lang="cs-CZ" sz="1800" dirty="0">
                <a:latin typeface="Century Gothic" pitchFamily="34" charset="0"/>
              </a:rPr>
              <a:t>Panafrický parlament </a:t>
            </a:r>
          </a:p>
          <a:p>
            <a:pPr marL="666900" lvl="1" indent="-342900" algn="just">
              <a:buFont typeface="Arial" pitchFamily="34" charset="0"/>
              <a:buChar char="•"/>
            </a:pPr>
            <a:r>
              <a:rPr lang="cs-CZ" sz="1800" dirty="0">
                <a:latin typeface="Century Gothic" pitchFamily="34" charset="0"/>
              </a:rPr>
              <a:t>Hospodářská, sociální a kulturní rada</a:t>
            </a:r>
          </a:p>
          <a:p>
            <a:pPr algn="just">
              <a:lnSpc>
                <a:spcPct val="100000"/>
              </a:lnSpc>
              <a:buNone/>
            </a:pPr>
            <a:r>
              <a:rPr lang="cs-CZ" sz="1800" b="1" dirty="0">
                <a:latin typeface="Century Gothic" pitchFamily="34" charset="0"/>
              </a:rPr>
              <a:t>Soudní orgány a problematika lidských práv</a:t>
            </a:r>
          </a:p>
          <a:p>
            <a:pPr marL="666900" lvl="1" indent="-342900" algn="just">
              <a:buFont typeface="Arial" pitchFamily="34" charset="0"/>
              <a:buChar char="•"/>
            </a:pPr>
            <a:r>
              <a:rPr lang="cs-CZ" sz="1800" dirty="0">
                <a:latin typeface="Century Gothic" pitchFamily="34" charset="0"/>
              </a:rPr>
              <a:t>Africká  komise pro lidská práva a práva národů</a:t>
            </a:r>
          </a:p>
          <a:p>
            <a:pPr marL="666900" lvl="1" indent="-342900" algn="just">
              <a:buFont typeface="Arial" pitchFamily="34" charset="0"/>
              <a:buChar char="•"/>
            </a:pPr>
            <a:r>
              <a:rPr lang="cs-CZ" sz="1800" dirty="0">
                <a:latin typeface="Century Gothic" pitchFamily="34" charset="0"/>
              </a:rPr>
              <a:t>Africký soud pro lidská práva a práva národů</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l"/>
            <a:r>
              <a:rPr lang="cs-CZ" b="1" dirty="0">
                <a:latin typeface="Century Gothic" pitchFamily="34" charset="0"/>
              </a:rPr>
              <a:t>Hlavní orgány Africké Unie</a:t>
            </a:r>
          </a:p>
        </p:txBody>
      </p:sp>
      <p:sp>
        <p:nvSpPr>
          <p:cNvPr id="3" name="Zástupný symbol pro obsah 2"/>
          <p:cNvSpPr>
            <a:spLocks noGrp="1"/>
          </p:cNvSpPr>
          <p:nvPr>
            <p:ph idx="1"/>
          </p:nvPr>
        </p:nvSpPr>
        <p:spPr/>
        <p:txBody>
          <a:bodyPr>
            <a:normAutofit/>
          </a:bodyPr>
          <a:lstStyle/>
          <a:p>
            <a:pPr>
              <a:buNone/>
            </a:pPr>
            <a:r>
              <a:rPr lang="cs-CZ" sz="2800" b="1" dirty="0">
                <a:latin typeface="Century Gothic" pitchFamily="34" charset="0"/>
              </a:rPr>
              <a:t>Shromáždění</a:t>
            </a:r>
            <a:endParaRPr lang="cs-CZ" b="1" dirty="0">
              <a:latin typeface="Century Gothic" pitchFamily="34" charset="0"/>
            </a:endParaRPr>
          </a:p>
          <a:p>
            <a:pPr lvl="1" fontAlgn="base">
              <a:buFont typeface="Arial" pitchFamily="34" charset="0"/>
              <a:buChar char="•"/>
            </a:pPr>
            <a:r>
              <a:rPr lang="cs-CZ" sz="2400" dirty="0">
                <a:latin typeface="Century Gothic" pitchFamily="34" charset="0"/>
              </a:rPr>
              <a:t>Shromáždění hlav států a předsedů vlád je nejvyšším politickým a rozhodovacím orgánem AU. Zahrnuje hlavy států a předsedy vlád všech členských států.</a:t>
            </a:r>
          </a:p>
          <a:p>
            <a:pPr lvl="1" fontAlgn="base">
              <a:buFont typeface="Arial" pitchFamily="34" charset="0"/>
              <a:buChar char="•"/>
            </a:pPr>
            <a:r>
              <a:rPr lang="cs" sz="2400" dirty="0">
                <a:solidFill>
                  <a:srgbClr val="000000"/>
                </a:solidFill>
                <a:latin typeface="Century Gothic" pitchFamily="34" charset="0"/>
              </a:rPr>
              <a:t>schází se jednou ročně, obdoba Evropské rady</a:t>
            </a:r>
          </a:p>
          <a:p>
            <a:pPr lvl="1" fontAlgn="base">
              <a:buFont typeface="Arial" pitchFamily="34" charset="0"/>
              <a:buChar char="•"/>
            </a:pPr>
            <a:r>
              <a:rPr lang="cs" sz="2400" dirty="0">
                <a:solidFill>
                  <a:srgbClr val="000000"/>
                </a:solidFill>
                <a:latin typeface="Century Gothic" pitchFamily="34" charset="0"/>
              </a:rPr>
              <a:t>přenáší pravomoce na Panafrický parlament, rozhoduje ⅔ většinou nebo konsenzem.</a:t>
            </a:r>
            <a:endParaRPr lang="cs-CZ" sz="2400" dirty="0">
              <a:latin typeface="Century Gothic" pitchFamily="34" charset="0"/>
            </a:endParaRPr>
          </a:p>
          <a:p>
            <a:pPr lvl="1"/>
            <a:endParaRPr lang="cs-CZ" dirty="0">
              <a:latin typeface="Century Gothic" pitchFamily="34" charset="0"/>
            </a:endParaRPr>
          </a:p>
        </p:txBody>
      </p:sp>
    </p:spTree>
  </p:cSld>
  <p:clrMapOvr>
    <a:masterClrMapping/>
  </p:clrMapOvr>
</p:sld>
</file>

<file path=ppt/theme/theme1.xml><?xml version="1.0" encoding="utf-8"?>
<a:theme xmlns:a="http://schemas.openxmlformats.org/drawingml/2006/main" name="Motiv sady Office">
  <a:themeElements>
    <a:clrScheme name="Arkýř">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321</TotalTime>
  <Words>1607</Words>
  <Application>Microsoft Office PowerPoint</Application>
  <PresentationFormat>Předvádění na obrazovce (4:3)</PresentationFormat>
  <Paragraphs>136</Paragraphs>
  <Slides>19</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19</vt:i4>
      </vt:variant>
    </vt:vector>
  </HeadingPairs>
  <TitlesOfParts>
    <vt:vector size="23" baseType="lpstr">
      <vt:lpstr>Arial</vt:lpstr>
      <vt:lpstr>Calibri</vt:lpstr>
      <vt:lpstr>Century Gothic</vt:lpstr>
      <vt:lpstr>Motiv sady Office</vt:lpstr>
      <vt:lpstr>Prezentace aplikace PowerPoint</vt:lpstr>
      <vt:lpstr>Základní informace</vt:lpstr>
      <vt:lpstr>Historie</vt:lpstr>
      <vt:lpstr>Vize </vt:lpstr>
      <vt:lpstr>Cíle Africké unie</vt:lpstr>
      <vt:lpstr>Prezentace aplikace PowerPoint</vt:lpstr>
      <vt:lpstr>Regiony Africké unie</vt:lpstr>
      <vt:lpstr>Hlavní orgány Africké Unie</vt:lpstr>
      <vt:lpstr>Hlavní orgány Africké Unie</vt:lpstr>
      <vt:lpstr>Hlavní orgány Africké Unie</vt:lpstr>
      <vt:lpstr>Hlavní orgány Africké Unie</vt:lpstr>
      <vt:lpstr>Prezentace aplikace PowerPoint</vt:lpstr>
      <vt:lpstr>Agenda 2063</vt:lpstr>
      <vt:lpstr>Agenda 2063</vt:lpstr>
      <vt:lpstr>Některé dílčí cíle desetiletého plánu Agendy 2063</vt:lpstr>
      <vt:lpstr>Rozpočet na rok 2020</vt:lpstr>
      <vt:lpstr>Maroko</vt:lpstr>
      <vt:lpstr>Africké pohotovostní síly (ASF) </vt:lpstr>
      <vt:lpstr>Zdroje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Johny</dc:creator>
  <cp:lastModifiedBy>Marta Goňcová</cp:lastModifiedBy>
  <cp:revision>33</cp:revision>
  <dcterms:created xsi:type="dcterms:W3CDTF">2021-01-04T18:23:15Z</dcterms:created>
  <dcterms:modified xsi:type="dcterms:W3CDTF">2021-05-15T19:29:22Z</dcterms:modified>
</cp:coreProperties>
</file>