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74" r:id="rId3"/>
    <p:sldId id="275" r:id="rId4"/>
    <p:sldId id="277" r:id="rId5"/>
    <p:sldId id="257" r:id="rId6"/>
    <p:sldId id="258" r:id="rId7"/>
    <p:sldId id="259" r:id="rId8"/>
    <p:sldId id="260" r:id="rId9"/>
    <p:sldId id="272" r:id="rId10"/>
    <p:sldId id="273" r:id="rId11"/>
    <p:sldId id="278" r:id="rId12"/>
    <p:sldId id="279" r:id="rId13"/>
    <p:sldId id="282" r:id="rId14"/>
    <p:sldId id="283" r:id="rId15"/>
    <p:sldId id="280" r:id="rId16"/>
    <p:sldId id="28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76" r:id="rId26"/>
    <p:sldId id="269" r:id="rId27"/>
    <p:sldId id="271" r:id="rId28"/>
    <p:sldId id="26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Lejsal" initials="OL" lastIdx="8" clrIdx="0">
    <p:extLst>
      <p:ext uri="{19B8F6BF-5375-455C-9EA6-DF929625EA0E}">
        <p15:presenceInfo xmlns:p15="http://schemas.microsoft.com/office/powerpoint/2012/main" userId="1780710f561c5f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3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6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3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3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1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29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92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65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5/15/2021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0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08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mania.cz/cs/product/entropa/" TargetMode="External"/><Relationship Id="rId3" Type="http://schemas.openxmlformats.org/officeDocument/2006/relationships/hyperlink" Target="https://cs.wikipedia.org/wiki/Vstup_%C4%8Cesk%C3%A9_republiky_do_Evropsk%C3%A9_unie" TargetMode="External"/><Relationship Id="rId7" Type="http://schemas.openxmlformats.org/officeDocument/2006/relationships/hyperlink" Target="https://www.youtube.com/watch?v=1pVoUE5_yXs" TargetMode="External"/><Relationship Id="rId2" Type="http://schemas.openxmlformats.org/officeDocument/2006/relationships/hyperlink" Target="https://www.volby.cz/pls/ref2003/re13?xjazyk=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ilium.europa.eu/cs/policies/eastern-partnership/" TargetMode="External"/><Relationship Id="rId5" Type="http://schemas.openxmlformats.org/officeDocument/2006/relationships/hyperlink" Target="https://www.euroskop.cz/112/sekce/predsednictvi-cr-v-eu-2009/" TargetMode="External"/><Relationship Id="rId4" Type="http://schemas.openxmlformats.org/officeDocument/2006/relationships/hyperlink" Target="https://www.euroskop.cz/9090/sekce/cr-a-eu-2010-2014/" TargetMode="External"/><Relationship Id="rId9" Type="http://schemas.openxmlformats.org/officeDocument/2006/relationships/hyperlink" Target="https://cs.wikipedia.org/wiki/Referendum_o_p%C5%99istoupen%C3%AD_%C4%8Cesk%C3%A9_republiky_k_Evropsk%C3%A9_uni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letící, modrá, velké&#10;&#10;Popis byl vytvořen automaticky">
            <a:extLst>
              <a:ext uri="{FF2B5EF4-FFF2-40B4-BE49-F238E27FC236}">
                <a16:creationId xmlns:a16="http://schemas.microsoft.com/office/drawing/2014/main" id="{AB57A94F-2927-4633-B724-5CC65C5DA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6CB468-271F-42D3-BCB7-49F3447C8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471" y="1447948"/>
            <a:ext cx="10268712" cy="3227832"/>
          </a:xfrm>
        </p:spPr>
        <p:txBody>
          <a:bodyPr anchor="b"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Česká republika a Evropská unie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7AE59F-DF4A-4C37-9D69-CABA9062C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52041" y="6467915"/>
            <a:ext cx="2439939" cy="390075"/>
          </a:xfrm>
        </p:spPr>
        <p:txBody>
          <a:bodyPr anchor="t">
            <a:normAutofit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Ondřej Lejsal; 481209</a:t>
            </a:r>
          </a:p>
        </p:txBody>
      </p:sp>
    </p:spTree>
    <p:extLst>
      <p:ext uri="{BB962C8B-B14F-4D97-AF65-F5344CB8AC3E}">
        <p14:creationId xmlns:p14="http://schemas.microsoft.com/office/powerpoint/2010/main" val="385545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4AD3DC-E90E-4AC7-820D-493AE41D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488FD-4B03-42A0-A682-F5D75914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Volný pohyb osob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Nové pracovní příležitosti v zahraničí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Volný pohyb služeb, zboží a kapitálu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Vymahatelnost práva – na národní i nadnárodní úrovni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Přerozdělování peněz v rámci 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Společná měna</a:t>
            </a:r>
          </a:p>
        </p:txBody>
      </p:sp>
    </p:spTree>
    <p:extLst>
      <p:ext uri="{BB962C8B-B14F-4D97-AF65-F5344CB8AC3E}">
        <p14:creationId xmlns:p14="http://schemas.microsoft.com/office/powerpoint/2010/main" val="229170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46AC9-7702-477E-9604-9FCED3C5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pohyb osob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31AD9-52B6-4D7B-A3C7-9A6110AA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5895"/>
            <a:ext cx="12192000" cy="4612105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- 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Mnoho starých členských zemí neumožnilo okamžitý volný vstup občanů nových členských států na svůj pracovní trh. Občané ČR mohli ihned bez omezení pracovat pouze ve Velké Británie, Irsku a Švédsku. Od 1. května 2006 se otevřela možnost práce v těchto zemích: Řecko, Portugalsko, Finsko a Španělsko. Francie tak učinila v létě 2008. Německo a Rakousko své pracovní trhy otevřely pro české občany až v roce 2011.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009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6F8D77-29DC-4F41-859E-4093476D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88836"/>
            <a:ext cx="10268712" cy="170078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Volný pohyb služeb, zboží a kapitálu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0259F-F71C-4CC3-B1BA-B7C47FEB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1937"/>
            <a:ext cx="12192000" cy="459606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/>
                </a:solidFill>
              </a:rPr>
              <a:t>Dohromady s volným pohybem osob tvoří 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 základní pilíře vnitřní ekonomiky EU:</a:t>
            </a:r>
          </a:p>
          <a:p>
            <a:pPr marL="617220" lvl="1" indent="-342900">
              <a:buFontTx/>
              <a:buChar char="-"/>
            </a:pP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Od roku 2004, kdy se ČR stala členem EU, došlo k přijetí stovek norem, které mají k dosažení těchto svobod přispívat. </a:t>
            </a:r>
          </a:p>
          <a:p>
            <a:pPr marL="617220" lvl="1" indent="-342900">
              <a:buFontTx/>
              <a:buChar char="-"/>
            </a:pPr>
            <a:r>
              <a:rPr lang="cs-CZ" sz="20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ČR se dlouhodobě zasazuje o překonání překážek vedoucí k dobudování jednotného evropského trhu a to pomocí především pokračujícího procesu integrace, kdy se v rámci jednotného trhu také vyvíjely vzájemně provázané společné politiky (zemědělská, regionální, dopravní apod.).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Po vstupu do EU bylo přijato mnoho reforem ke zlepšení makroekonomie, mikroekonomie a zaměstnanosti v ČR</a:t>
            </a:r>
          </a:p>
          <a:p>
            <a:pPr marL="617220" lvl="1" indent="-342900">
              <a:buFontTx/>
              <a:buChar char="-"/>
            </a:pPr>
            <a:r>
              <a:rPr lang="cs-CZ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Reformy jsou zaměřeny především na stabilizaci veřejných financí, zlepšení kvality podnikatelského prostředí, podporu vědy, výzkumu a inovací a zvýšení flexibility trhu práce.</a:t>
            </a:r>
            <a:endParaRPr lang="cs-CZ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8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2F51C-B0A2-4583-AEEF-FC4129C2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Volný pohyb služeb, zboží a kapitálu – Národní program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17A59-DD97-45E9-AC72-F651815F1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5895"/>
            <a:ext cx="12192000" cy="461210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333333"/>
                </a:solidFill>
                <a:ea typeface="Calibri" panose="020F0502020204030204" pitchFamily="34" charset="0"/>
              </a:rPr>
              <a:t>Národní program je vytvářen pro vymezená období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rgbClr val="333333"/>
                </a:solidFill>
                <a:ea typeface="Calibri" panose="020F0502020204030204" pitchFamily="34" charset="0"/>
              </a:rPr>
              <a:t>p</a:t>
            </a:r>
            <a:r>
              <a:rPr lang="cs-CZ" sz="2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očínaje vstupem se strategie zaměřovala především k Lisabonské smlouvě (vytvoření konkurenčně schopné ekonomiky v Evropě) = v ČR byl vytvořen na jejím základě Národní lisabonský program pro roky 2005 – 2008, poté pro roky 2008 – 2010 a naposled v roce 2010, kdy se program zaměřuje na tři hlavní pilíře (tři mechanismy růstu):</a:t>
            </a:r>
          </a:p>
          <a:p>
            <a:pPr marL="617220" lvl="1" indent="-342900">
              <a:buFontTx/>
              <a:buChar char="-"/>
            </a:pPr>
            <a:r>
              <a:rPr lang="cs-CZ" sz="21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Mezi její hlavní pilíře patří tzv. „inteligentní růst“ (propagace znalostí, inovací, vzdělávání a digitální společnosti), udržitelný růst (produkce méně náročná na zdroje a podpora konkurenceschopnosti EU) a inkluzivní růst (vyšší míra participace na trzích práce, získávání dovedností a boj proti chudobě).</a:t>
            </a:r>
            <a:endParaRPr lang="cs-CZ" sz="21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831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07774-0685-4484-8188-2FB15572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463"/>
            <a:ext cx="12192000" cy="208547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Volný pohyb služeb, zboží a kapitálu – ratifikace lisabonské smlouvy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6D9198-3CBE-4E9C-967F-99E488478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1937"/>
            <a:ext cx="12192000" cy="459606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V ČR o Lisabonské smlouvě dvakrát jednal Ústavní soud</a:t>
            </a:r>
          </a:p>
          <a:p>
            <a:pPr marL="731520" lvl="1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Poprvé na podnět senátu 2008 – po vyjádření soudu podepsal smlouvu parlament</a:t>
            </a:r>
          </a:p>
          <a:p>
            <a:pPr marL="731520" lvl="1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Podruhé na podnět skupiny senátorů 2009 - po vyjádření soudu podepsal smlouvu prezident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Ústavní soud v obou případech dospěl k tomu, že smlouva není v rozporu s Ústavou ČR</a:t>
            </a:r>
          </a:p>
          <a:p>
            <a:pPr marL="4572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14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DAC97-7A9D-422D-AD7B-CA21F6C8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94" y="363186"/>
            <a:ext cx="10268712" cy="170078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Přerozdělování peněz v rámci EU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8F40A4-3393-4053-BC34-138F4D3D0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Viz zpráva ministerstva financí ČR:</a:t>
            </a:r>
          </a:p>
          <a:p>
            <a:r>
              <a:rPr lang="cs-CZ" sz="1800" dirty="0">
                <a:solidFill>
                  <a:schemeClr val="tx2"/>
                </a:solidFill>
                <a:effectLst/>
                <a:ea typeface="Calibri" panose="020F0502020204030204" pitchFamily="34" charset="0"/>
              </a:rPr>
              <a:t>https://www.mfcr.cz/cs/aktualne/tiskove-zpravy/2020/ceska-republika-ziskala-v-roce-2019-z-ro-37294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46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B50BE-12AC-47C6-807D-66BFAFBF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Společná měna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BAB92F-10B6-4421-A728-C8F95C24D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5895"/>
            <a:ext cx="11228832" cy="3935449"/>
          </a:xfrm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- p</a:t>
            </a: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ředpokládané přijetí 2019 – 2020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po krizi 2007 nedůvěra, většina obyvatelstva proti přijetí</a:t>
            </a:r>
          </a:p>
          <a:p>
            <a:pPr marL="285750" indent="-285750">
              <a:buFontTx/>
              <a:buChar char="-"/>
            </a:pPr>
            <a:r>
              <a:rPr lang="cs-CZ" sz="24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není stanovené přesné datum přijetí</a:t>
            </a:r>
            <a:endParaRPr lang="cs-CZ" sz="2400" dirty="0">
              <a:solidFill>
                <a:schemeClr val="tx2"/>
              </a:solidFill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996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6C5F5-62FE-4A02-84AB-69D9B6BC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době členství ČR V EU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860DCED-D540-4174-8B1C-52E302C71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305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9EA8F-1B3D-4A46-B22D-FA475667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předsednictví 2009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E991EC-AD01-4F5A-9F8F-A6136DB7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3806"/>
            <a:ext cx="12192000" cy="459419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1. Ledna – 31. června 2009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ČR převzalo předsednictví od Francie a poté ho předala Švédsku, s kterými tvořila </a:t>
            </a:r>
            <a:r>
              <a:rPr lang="cs-CZ" b="1" dirty="0">
                <a:solidFill>
                  <a:srgbClr val="002060"/>
                </a:solidFill>
              </a:rPr>
              <a:t>předsednické trio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2"/>
                </a:solidFill>
                <a:effectLst/>
              </a:rPr>
              <a:t>Přípravu českého předsednictví koordinoval Útvar místopředsedy vlády pro evropské záležitosti při Úřadu vlády, který vedl vicepremiér </a:t>
            </a:r>
            <a:r>
              <a:rPr lang="cs-CZ" b="1" i="0" dirty="0">
                <a:solidFill>
                  <a:srgbClr val="002060"/>
                </a:solidFill>
                <a:effectLst/>
              </a:rPr>
              <a:t>Alexandr Vondra</a:t>
            </a:r>
            <a:r>
              <a:rPr lang="cs-CZ" b="0" i="0" dirty="0">
                <a:solidFill>
                  <a:schemeClr val="tx2"/>
                </a:solidFill>
                <a:effectLst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Motto českého předsednictví: „Evropa bez bariér“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Další předsednictví 2022: </a:t>
            </a:r>
            <a:r>
              <a:rPr lang="cs-CZ" dirty="0" err="1">
                <a:solidFill>
                  <a:schemeClr val="tx2"/>
                </a:solidFill>
              </a:rPr>
              <a:t>info</a:t>
            </a:r>
            <a:r>
              <a:rPr lang="cs-CZ" dirty="0">
                <a:solidFill>
                  <a:schemeClr val="tx2"/>
                </a:solidFill>
              </a:rPr>
              <a:t> na: www.eu2022.cz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79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651E8-88CE-47B7-9F4E-555A9A279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českého předsednictví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D8C2E-D2EA-4AF1-AE72-86B79AF1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1937"/>
            <a:ext cx="12192000" cy="459606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6. ledna 2009 – premiér </a:t>
            </a:r>
            <a:r>
              <a:rPr lang="cs-CZ" dirty="0"/>
              <a:t>Mirek Topolánek </a:t>
            </a:r>
            <a:r>
              <a:rPr lang="cs-CZ" dirty="0">
                <a:solidFill>
                  <a:schemeClr val="tx2"/>
                </a:solidFill>
              </a:rPr>
              <a:t>a vicepremiér </a:t>
            </a:r>
            <a:r>
              <a:rPr lang="cs-CZ" dirty="0"/>
              <a:t>Alexandr Vondra</a:t>
            </a:r>
            <a:r>
              <a:rPr lang="cs-CZ" dirty="0">
                <a:solidFill>
                  <a:schemeClr val="tx2"/>
                </a:solidFill>
              </a:rPr>
              <a:t> představili v Praze priority a pracovní program českého předsednictví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Klíčové priority: </a:t>
            </a:r>
            <a:r>
              <a:rPr lang="cs-CZ" dirty="0"/>
              <a:t>„EEE“ – ekonomika, energetika a Evropa ve světě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EKONOMIKA: 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cíl stabilizace hospodářské situace po finanční krizi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Řešení: odmítnutí protekcionismu, účast všech členských států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ENERGETIKA: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Bezpečnost, ochrana klimatu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Předmětem jednání se stal vývoj efektivnějších technologií a úspora energie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Důležitou roli hrál projekt „Jižní koridor“ – umožnění diverzifikace dodávek energie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96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6F9D1-5DF4-4385-9457-3F2DA37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Asociační dohody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662C5-0C1C-4BF1-B8A7-4E429CB4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3249227"/>
            <a:ext cx="11231880" cy="3608773"/>
          </a:xfrm>
        </p:spPr>
        <p:txBody>
          <a:bodyPr/>
          <a:lstStyle/>
          <a:p>
            <a:r>
              <a:rPr lang="cs-CZ" b="0" i="0" dirty="0">
                <a:solidFill>
                  <a:srgbClr val="333333"/>
                </a:solidFill>
                <a:effectLst/>
              </a:rPr>
              <a:t>= Evropská dohoda zakládající přidružení mezi Českou republikou na straně jedné a Evropskými společenstvími a jejich členskými státy na straně druhé (tzv. asociační dohoda) byla klíčovou dohodou upravující vztahy mezi ČR a EU v období před vstupem.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621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23536-7DEE-4035-A273-8E3A45F4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českého předsednictví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58AF2-4E14-4073-BC97-4C695E6D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29853"/>
            <a:ext cx="12192000" cy="46281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EVROPA VE SVĚTĚ: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Rozvíjení vztahu s východem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Sbližování EU s USA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Rozšiřování EU  o další členské země – především jednání s balkánskými státy (postoupení přihlášky Černé Hory a přijetí registrace Albánie) a později s </a:t>
            </a:r>
            <a:r>
              <a:rPr lang="cs-CZ" dirty="0" err="1">
                <a:solidFill>
                  <a:schemeClr val="tx2"/>
                </a:solidFill>
              </a:rPr>
              <a:t>Turecekem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6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A34DE-D751-4053-87BE-F04FC834E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Předsednictví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F1AA6C-438B-4475-917F-CB2B14C50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45895"/>
            <a:ext cx="12192000" cy="46121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Během českého předsednictví Rady EU se konala řada oficiálních akcí v ČR, Bruselu i na mnoha dalších místech. Mimoto ovlivnily půlroční předsednictví i nečekané události, které prověřily schopnost České republiky vést evropskou politiku.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1" dirty="0"/>
              <a:t>Leden 2009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/>
              <a:t>Plynová krize </a:t>
            </a:r>
            <a:r>
              <a:rPr lang="cs-CZ" dirty="0">
                <a:solidFill>
                  <a:schemeClr val="tx2"/>
                </a:solidFill>
              </a:rPr>
              <a:t>– spor Ruska a Ukrajiny ohledně dodávek plynu do Evropy – počátkem ledna vyřešen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/>
              <a:t>Konflikt na Blízkém východě v Gaze </a:t>
            </a:r>
            <a:r>
              <a:rPr lang="cs-CZ" dirty="0">
                <a:solidFill>
                  <a:schemeClr val="tx2"/>
                </a:solidFill>
              </a:rPr>
              <a:t>– vyslání týmu vyjednávačů v čele s ministrem zahraničí Karlem Schwarzenbergem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Odhalení v budově rady EU v Bruselu </a:t>
            </a:r>
            <a:r>
              <a:rPr lang="cs-CZ" dirty="0"/>
              <a:t>kontraverzní plastiky Davida Černého </a:t>
            </a:r>
            <a:r>
              <a:rPr lang="cs-CZ" dirty="0" err="1"/>
              <a:t>Entropa</a:t>
            </a:r>
            <a:endParaRPr lang="cs-CZ" dirty="0"/>
          </a:p>
          <a:p>
            <a:pPr lvl="1" indent="0"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494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DA263-C50E-48A0-8D3B-4AFA4F67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Předsednictví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1B3AA7-5E21-4659-B5B6-A608D1D6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7979"/>
            <a:ext cx="12192000" cy="458002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Březen 2009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Pád české vlády </a:t>
            </a:r>
            <a:r>
              <a:rPr lang="cs-CZ" dirty="0">
                <a:solidFill>
                  <a:schemeClr val="tx2"/>
                </a:solidFill>
              </a:rPr>
              <a:t>= zpochybnění schopnosti ČR dále vést EU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Duben 2009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Návštěva ČR americkým prezidentem </a:t>
            </a:r>
            <a:r>
              <a:rPr lang="cs-CZ" dirty="0">
                <a:solidFill>
                  <a:srgbClr val="002060"/>
                </a:solidFill>
              </a:rPr>
              <a:t>Barackem Obamou </a:t>
            </a:r>
            <a:r>
              <a:rPr lang="cs-CZ" dirty="0">
                <a:solidFill>
                  <a:schemeClr val="tx2"/>
                </a:solidFill>
              </a:rPr>
              <a:t>= navazování vztahu EU a USA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Květen 2009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Zahájení projektu </a:t>
            </a:r>
            <a:r>
              <a:rPr lang="cs-CZ" dirty="0">
                <a:solidFill>
                  <a:srgbClr val="002060"/>
                </a:solidFill>
              </a:rPr>
              <a:t>Východní partnerství </a:t>
            </a:r>
            <a:r>
              <a:rPr lang="cs-CZ" dirty="0">
                <a:solidFill>
                  <a:schemeClr val="tx2"/>
                </a:solidFill>
              </a:rPr>
              <a:t>(posílení vztahů politických a hospodářských s východními zeměmi)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a uskutečnění summitu </a:t>
            </a:r>
            <a:r>
              <a:rPr lang="cs-CZ" dirty="0">
                <a:solidFill>
                  <a:srgbClr val="002060"/>
                </a:solidFill>
              </a:rPr>
              <a:t>Jižní koridor</a:t>
            </a:r>
            <a:r>
              <a:rPr lang="cs-CZ" dirty="0">
                <a:solidFill>
                  <a:schemeClr val="tx2"/>
                </a:solidFill>
              </a:rPr>
              <a:t>, který řešil otázku nových energetických možností pro Evropu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Červen 2009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Nový premiér </a:t>
            </a:r>
            <a:r>
              <a:rPr lang="cs-CZ" dirty="0">
                <a:solidFill>
                  <a:srgbClr val="002060"/>
                </a:solidFill>
              </a:rPr>
              <a:t>Jan Fischer</a:t>
            </a:r>
          </a:p>
        </p:txBody>
      </p:sp>
    </p:spTree>
    <p:extLst>
      <p:ext uri="{BB962C8B-B14F-4D97-AF65-F5344CB8AC3E}">
        <p14:creationId xmlns:p14="http://schemas.microsoft.com/office/powerpoint/2010/main" val="400943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50784-FDF1-4058-9563-61DD841B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předsednictví v číslech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CE4E75-7360-4D3B-93ED-4C67D8CC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261937"/>
            <a:ext cx="11231879" cy="459606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1,9 miliardy korun rozpočet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31 vrcholných akcí, z toho 7 summitů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550 konferencí v České republice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500 kulturních akcí vzniklo pod záštitou českého předsednictví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146 diplomatů na Stálém zastoupení ČR v Bruselu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1500 úředníků zapojeno do předsednictví v České republice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4000 normostran přeložených dokumentů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3730 akreditovaných novinářů, z toho 2049 zahraničích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</a:rPr>
              <a:t>30 000 akreditačních karet</a:t>
            </a:r>
          </a:p>
        </p:txBody>
      </p:sp>
    </p:spTree>
    <p:extLst>
      <p:ext uri="{BB962C8B-B14F-4D97-AF65-F5344CB8AC3E}">
        <p14:creationId xmlns:p14="http://schemas.microsoft.com/office/powerpoint/2010/main" val="198365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EFA61-F0F8-4F4A-B750-81EE924F1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4" y="0"/>
            <a:ext cx="7534655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F80BE3-CDEF-4E90-AB82-66F9639A1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1" y="317500"/>
            <a:ext cx="5927576" cy="1701800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Entropa</a:t>
            </a:r>
            <a:endParaRPr lang="cs-CZ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ek 6" descr="Obsah obrázku interiér, stůl, místnost, vyplněné&#10;&#10;Popis byl vytvořen automaticky">
            <a:extLst>
              <a:ext uri="{FF2B5EF4-FFF2-40B4-BE49-F238E27FC236}">
                <a16:creationId xmlns:a16="http://schemas.microsoft.com/office/drawing/2014/main" id="{13654827-BB15-4123-B47D-22189B3EE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5"/>
          <a:stretch/>
        </p:blipFill>
        <p:spPr>
          <a:xfrm>
            <a:off x="20" y="10"/>
            <a:ext cx="4657324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0B89C3-F305-4A1C-8B30-B9BD4F79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4" y="2264988"/>
            <a:ext cx="7534656" cy="4593001"/>
          </a:xfrm>
        </p:spPr>
        <p:txBody>
          <a:bodyPr anchor="t"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https://www.youtube.com/watch?v=ogfcLkr7d8I&amp;feature=emb_title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Osmitunová plastika 16,5 m X 16,5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Autor: David Černý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Symbol českého předsednictví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Bývá označována za kontroverzní – rozvířila stojaté vody evropského moderního umění a nutí diváka, aby popřemýšlel o celkovém evropském uspořádání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Ztvárňuje </a:t>
            </a:r>
            <a:r>
              <a:rPr lang="cs-CZ" b="0" i="0" dirty="0">
                <a:solidFill>
                  <a:schemeClr val="tx2"/>
                </a:solidFill>
                <a:effectLst/>
              </a:rPr>
              <a:t>stereotypní vnímání 27 z 28 současných států EU v roce 2009. Německo pokryté dálnicemi, Rakousko jako jaderná elektrárna, Itálie plná fotbalistů a Polsko jako bramborové pole dobývané katolíky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7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AACC9-B01B-4669-A653-E3CC086E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Důsledky </a:t>
            </a:r>
            <a:r>
              <a:rPr lang="cs-CZ" dirty="0" err="1">
                <a:solidFill>
                  <a:srgbClr val="FFFF00"/>
                </a:solidFill>
              </a:rPr>
              <a:t>Entropy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F5D1D-18A2-49FB-AE32-C6DCAD2AE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4928"/>
            <a:ext cx="12192000" cy="4603072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cs-CZ" b="0" i="0" dirty="0">
                <a:solidFill>
                  <a:schemeClr val="tx2"/>
                </a:solidFill>
                <a:effectLst/>
              </a:rPr>
              <a:t>Na počátku září 2010 se dílo přemístilo do plzeňského </a:t>
            </a:r>
            <a:r>
              <a:rPr lang="cs-CZ" b="0" i="0" dirty="0" err="1">
                <a:solidFill>
                  <a:schemeClr val="tx2"/>
                </a:solidFill>
                <a:effectLst/>
              </a:rPr>
              <a:t>Techmani</a:t>
            </a:r>
            <a:r>
              <a:rPr lang="cs-CZ" dirty="0" err="1">
                <a:solidFill>
                  <a:schemeClr val="tx2"/>
                </a:solidFill>
              </a:rPr>
              <a:t>a</a:t>
            </a:r>
            <a:r>
              <a:rPr lang="cs-CZ" dirty="0">
                <a:solidFill>
                  <a:schemeClr val="tx2"/>
                </a:solidFill>
              </a:rPr>
              <a:t> Science Center</a:t>
            </a:r>
            <a:r>
              <a:rPr lang="cs-CZ" b="0" i="0" dirty="0">
                <a:solidFill>
                  <a:schemeClr val="tx2"/>
                </a:solidFill>
                <a:effectLst/>
              </a:rPr>
              <a:t> jako stálá součást expozice o EU</a:t>
            </a:r>
          </a:p>
          <a:p>
            <a:pPr marL="457200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Mnoho reakcí na provedení:</a:t>
            </a:r>
          </a:p>
          <a:p>
            <a:pPr marL="731520" lvl="1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Bulharsko – o</a:t>
            </a:r>
            <a:r>
              <a:rPr lang="cs-CZ" b="0" i="0" dirty="0">
                <a:solidFill>
                  <a:schemeClr val="tx2"/>
                </a:solidFill>
                <a:effectLst/>
              </a:rPr>
              <a:t>deslalo protestní nótu vysokému představiteli EU pro společnou zahraniční a bezpečnostní politiku Javieru </a:t>
            </a:r>
            <a:r>
              <a:rPr lang="cs-CZ" b="0" i="0" dirty="0" err="1">
                <a:solidFill>
                  <a:schemeClr val="tx2"/>
                </a:solidFill>
                <a:effectLst/>
              </a:rPr>
              <a:t>Solanovi</a:t>
            </a:r>
            <a:r>
              <a:rPr lang="cs-CZ" b="0" i="0" dirty="0">
                <a:solidFill>
                  <a:schemeClr val="tx2"/>
                </a:solidFill>
                <a:effectLst/>
              </a:rPr>
              <a:t>. Český prezident Václav Klaus zaslal 14. ledna 2009 bulharskému prezidentovi dopis s omluvou.</a:t>
            </a:r>
          </a:p>
          <a:p>
            <a:pPr marL="731520" lvl="1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Slovensko – protest vůči svému zobrazení. </a:t>
            </a:r>
            <a:r>
              <a:rPr lang="cs-CZ" b="0" i="0" dirty="0">
                <a:solidFill>
                  <a:schemeClr val="tx2"/>
                </a:solidFill>
                <a:effectLst/>
              </a:rPr>
              <a:t>Ministerstvo zahraničí se s omluvou 16. ledna spokojilo a úpravy plastiky nepožadovalo.</a:t>
            </a:r>
          </a:p>
          <a:p>
            <a:pPr marL="731520" lvl="1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Dánsko, Itálie – jejich podoby musely být upraveny</a:t>
            </a:r>
          </a:p>
          <a:p>
            <a:pPr marL="731520" lvl="1" indent="-457200">
              <a:buFontTx/>
              <a:buChar char="-"/>
            </a:pPr>
            <a:r>
              <a:rPr lang="cs-CZ" dirty="0">
                <a:solidFill>
                  <a:schemeClr val="tx2"/>
                </a:solidFill>
              </a:rPr>
              <a:t>Ale také ze strany lidových britských a francouzských novin se dílo dočkalo </a:t>
            </a:r>
            <a:r>
              <a:rPr lang="cs-CZ" dirty="0" err="1">
                <a:solidFill>
                  <a:schemeClr val="tx2"/>
                </a:solidFill>
              </a:rPr>
              <a:t>chváli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71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F19F9-6379-48F3-BE41-70F0777E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Spot k českému předsednictví</a:t>
            </a:r>
          </a:p>
        </p:txBody>
      </p:sp>
      <p:pic>
        <p:nvPicPr>
          <p:cNvPr id="4" name="Evropě to osladíme Spot k českému předsednictví">
            <a:hlinkClick r:id="" action="ppaction://media"/>
            <a:extLst>
              <a:ext uri="{FF2B5EF4-FFF2-40B4-BE49-F238E27FC236}">
                <a16:creationId xmlns:a16="http://schemas.microsoft.com/office/drawing/2014/main" id="{265158DB-22C7-4D4D-8560-5DC5C464259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9032" y="2266950"/>
            <a:ext cx="7329794" cy="4110640"/>
          </a:xfrm>
        </p:spPr>
      </p:pic>
    </p:spTree>
    <p:extLst>
      <p:ext uri="{BB962C8B-B14F-4D97-AF65-F5344CB8AC3E}">
        <p14:creationId xmlns:p14="http://schemas.microsoft.com/office/powerpoint/2010/main" val="42305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0E201-EAD2-4689-B333-41A2869B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Spot k českému předsednictví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0B2F4-72C6-4C2E-8D52-367EF0CA2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3806"/>
            <a:ext cx="12192000" cy="459419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2"/>
                </a:solidFill>
                <a:effectLst/>
              </a:rPr>
              <a:t>Součástí kampaně „Tvář českého předsednictví“, jejímž cílem bylo přiblížení lidem evropské politiky a významu předsednictví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2"/>
                </a:solidFill>
                <a:effectLst/>
              </a:rPr>
              <a:t>Vtipně pojatý příběh, ve kterém vystupuje 7 slavných českých osobností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2"/>
                </a:solidFill>
                <a:effectLst/>
              </a:rPr>
              <a:t>Ve spotu vystupují: architektka Eva Jiřičná, primabalerína Darja Klimentová, vědec a objevitel léků proti rakovině Antonín Holý, dirigent Libor Pešek a dále Tereza Maxová, Jaromír Jágr, Petr Čech. Všechny osobnosti účinkovaly v kampani bez nároku na jakýkoli honorář.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Ústřední hrdina kostka cukru = český vynález z r. 1843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chemeClr val="tx2"/>
                </a:solidFill>
                <a:effectLst/>
              </a:rPr>
              <a:t>Logo: „Evropě to osladíme“ – kladen důraz na originalitu, popření klišé, neotřelost, vtip a kvalita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Celková cena spotu: 12 miliónů korun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Také, jako </a:t>
            </a:r>
            <a:r>
              <a:rPr lang="cs-CZ" dirty="0" err="1">
                <a:solidFill>
                  <a:schemeClr val="tx2"/>
                </a:solidFill>
              </a:rPr>
              <a:t>Entropa</a:t>
            </a:r>
            <a:r>
              <a:rPr lang="cs-CZ" dirty="0">
                <a:solidFill>
                  <a:schemeClr val="tx2"/>
                </a:solidFill>
              </a:rPr>
              <a:t> se spot dočkal různého parodování</a:t>
            </a:r>
          </a:p>
          <a:p>
            <a:endParaRPr lang="cs-CZ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10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77DCA-7383-466B-88A3-30884FA1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5490D-B85E-4AC7-B781-18191DD3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3806"/>
            <a:ext cx="12192000" cy="4594194"/>
          </a:xfrm>
        </p:spPr>
        <p:txBody>
          <a:bodyPr>
            <a:normAutofit fontScale="32500" lnSpcReduction="20000"/>
          </a:bodyPr>
          <a:lstStyle/>
          <a:p>
            <a:r>
              <a:rPr lang="cs-CZ" dirty="0">
                <a:hlinkClick r:id="rId2"/>
              </a:rPr>
              <a:t>https://www.volby.cz/pls/ref2003/re13?xjazyk=CZ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https://cs.wikipedia.org/wiki/Vstup_%C4%8Cesk%C3%A9_republiky_do_Evropsk%C3%A9_unie</a:t>
            </a:r>
            <a:endParaRPr lang="cs-CZ" dirty="0"/>
          </a:p>
          <a:p>
            <a:r>
              <a:rPr lang="cs-CZ" dirty="0">
                <a:hlinkClick r:id="rId4"/>
              </a:rPr>
              <a:t>https://www.euroskop.cz/9090/sekce/cr-a-eu-2010-2014/</a:t>
            </a:r>
            <a:endParaRPr lang="cs-CZ" dirty="0"/>
          </a:p>
          <a:p>
            <a:r>
              <a:rPr lang="cs-CZ" dirty="0">
                <a:hlinkClick r:id="rId5"/>
              </a:rPr>
              <a:t>https://www.euroskop.cz/112/sekce/predsednictvi-cr-v-eu-2009/</a:t>
            </a:r>
            <a:endParaRPr lang="cs-CZ" dirty="0"/>
          </a:p>
          <a:p>
            <a:r>
              <a:rPr lang="cs-CZ" dirty="0"/>
              <a:t>https://www.euroskop.cz/9033/sekce/predsednictvi-v-rade-eu/</a:t>
            </a:r>
          </a:p>
          <a:p>
            <a:r>
              <a:rPr lang="cs-CZ" dirty="0">
                <a:hlinkClick r:id="rId6"/>
              </a:rPr>
              <a:t>https://www.consilium.europa.eu/cs/policies/eastern-partnership/</a:t>
            </a:r>
            <a:endParaRPr lang="cs-CZ" dirty="0"/>
          </a:p>
          <a:p>
            <a:r>
              <a:rPr lang="cs-CZ" dirty="0"/>
              <a:t>https://www.vlada.cz/cz/evropske-zalezitosti/predsednictvi-cr-v-rade-eu/predsednictvi-eu-22508/</a:t>
            </a:r>
          </a:p>
          <a:p>
            <a:r>
              <a:rPr lang="cs-CZ" dirty="0">
                <a:hlinkClick r:id="rId7"/>
              </a:rPr>
              <a:t>https://www.youtube.com/watch?v=1pVoUE5_yXs</a:t>
            </a:r>
            <a:endParaRPr lang="cs-CZ" dirty="0"/>
          </a:p>
          <a:p>
            <a:r>
              <a:rPr lang="cs-CZ" dirty="0"/>
              <a:t>https://www.youtube.com/watch?v=ogfcLkr7d8I&amp;feature=emb_title</a:t>
            </a:r>
          </a:p>
          <a:p>
            <a:r>
              <a:rPr lang="cs-CZ" dirty="0">
                <a:hlinkClick r:id="rId8"/>
              </a:rPr>
              <a:t>https://techmania.cz/cs/product/entropa/</a:t>
            </a:r>
            <a:endParaRPr lang="cs-CZ" dirty="0"/>
          </a:p>
          <a:p>
            <a:r>
              <a:rPr lang="cs-C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https://www.mfcr.cz/cs/aktualne/tiskove-zpravy/2020/ceska-republika-ziskala-v-roce-2019-z-ro-37294</a:t>
            </a:r>
            <a:endParaRPr lang="cs-CZ" dirty="0"/>
          </a:p>
          <a:p>
            <a:endParaRPr lang="cs-CZ" dirty="0"/>
          </a:p>
          <a:p>
            <a:r>
              <a:rPr lang="cs-CZ" dirty="0"/>
              <a:t>Obrázky</a:t>
            </a:r>
          </a:p>
          <a:p>
            <a:r>
              <a:rPr lang="cs-CZ" dirty="0">
                <a:hlinkClick r:id="rId9"/>
              </a:rPr>
              <a:t>https://cs.wikipedia.org/wiki/Referendum_o_p%C5%99istoupen%C3%AD_%C4%8Cesk%C3%A9_republiky_k_Evropsk%C3%A9_unii</a:t>
            </a:r>
            <a:endParaRPr lang="cs-CZ" dirty="0"/>
          </a:p>
          <a:p>
            <a:r>
              <a:rPr lang="cs-CZ" dirty="0"/>
              <a:t>https://www.google.cz/search?q=l%C3%ADstek+referendum+2003&amp;tbm=isch&amp;ved=2ahUKEwi5p7KllLnsAhWMiqQKHfrLBPgQ2-cCegQIABAA&amp;oq=l%C3%ADstek+referendum+2003&amp;gs_lcp=CgNpbWcQA1DFswFYsNABYLDSAWgBcAB4AIABtgGIAZoFkgEDNi4xmAEAoAEBqgELZ3dzLXdpei1pbWfAAQE&amp;sclient=img&amp;ei=EpiJX7nWD4yVkgX6l5PADw&amp;bih=603&amp;biw=1229#imgrc=cd-8glRUIY-5hM</a:t>
            </a:r>
          </a:p>
          <a:p>
            <a:r>
              <a:rPr lang="cs-CZ" dirty="0"/>
              <a:t>https://commons.wikimedia.org/wiki/File:Plze%C5%88_TechMania_Entropa_4.jpg</a:t>
            </a:r>
          </a:p>
        </p:txBody>
      </p:sp>
    </p:spTree>
    <p:extLst>
      <p:ext uri="{BB962C8B-B14F-4D97-AF65-F5344CB8AC3E}">
        <p14:creationId xmlns:p14="http://schemas.microsoft.com/office/powerpoint/2010/main" val="292947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9BC8A-A5A5-4DF0-88AF-F2548A6C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FFFF00"/>
                </a:solidFill>
              </a:rPr>
              <a:t>Asociační dohody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762BE-6CA3-4DFA-AFF1-DEBC6FFD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1937"/>
            <a:ext cx="12192000" cy="4596063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16. Prosince 1991 – první asociační dohoda byla sjednána již mezi Českou a Slovenskou 			Federativní Republikou a ES a jejich členskými státy. Současně s tím byla 			</a:t>
            </a:r>
            <a:r>
              <a:rPr lang="cs-CZ" i="0" dirty="0">
                <a:solidFill>
                  <a:schemeClr val="tx2"/>
                </a:solidFill>
                <a:effectLst/>
              </a:rPr>
              <a:t>sjednána tzv. Prozatímní dohoda o obchodu a otázkách s obchodem 				souvisejících mezi ČSFR a EHS a ESUO.</a:t>
            </a:r>
          </a:p>
          <a:p>
            <a:r>
              <a:rPr lang="cs-CZ" dirty="0">
                <a:solidFill>
                  <a:schemeClr val="tx2"/>
                </a:solidFill>
              </a:rPr>
              <a:t>28. Února 1992 - </a:t>
            </a:r>
            <a:r>
              <a:rPr lang="cs-CZ" i="0" dirty="0">
                <a:solidFill>
                  <a:schemeClr val="tx2"/>
                </a:solidFill>
                <a:effectLst/>
              </a:rPr>
              <a:t>Prozatímní dohoda byla schválena Radou ES </a:t>
            </a:r>
            <a:r>
              <a:rPr lang="pl-PL" i="0" dirty="0">
                <a:solidFill>
                  <a:schemeClr val="tx2"/>
                </a:solidFill>
                <a:effectLst/>
              </a:rPr>
              <a:t>a vstoupila v platnost 1. března 			1992.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i="0" dirty="0">
                <a:solidFill>
                  <a:schemeClr val="tx2"/>
                </a:solidFill>
                <a:effectLst/>
              </a:rPr>
              <a:t>1. ledna 1993 – Vznikem samostatné České republiky došlo k přerušení ratifikace 				Evropské dohody. Spolupráce ČR a ES pokračuje na základě Prozatímní dohody.</a:t>
            </a:r>
          </a:p>
          <a:p>
            <a:r>
              <a:rPr lang="cs-CZ" i="0" dirty="0">
                <a:solidFill>
                  <a:schemeClr val="tx2"/>
                </a:solidFill>
                <a:effectLst/>
              </a:rPr>
              <a:t>4. října 1993 - V Lucemburku přijata nová Evropská dohoda zakládající přidružení mezi 		ČR na jedné straně a ES a jejich členskými státy na straně druhé.</a:t>
            </a:r>
          </a:p>
          <a:p>
            <a:r>
              <a:rPr lang="cs-CZ" dirty="0">
                <a:solidFill>
                  <a:schemeClr val="tx2"/>
                </a:solidFill>
              </a:rPr>
              <a:t>1. Února 1995 – vstupuje v platnost</a:t>
            </a:r>
          </a:p>
          <a:p>
            <a:r>
              <a:rPr lang="cs-CZ" dirty="0">
                <a:solidFill>
                  <a:schemeClr val="tx2"/>
                </a:solidFill>
              </a:rPr>
              <a:t>13. Prosince - </a:t>
            </a:r>
            <a:r>
              <a:rPr lang="cs-CZ" i="0" dirty="0">
                <a:solidFill>
                  <a:schemeClr val="tx2"/>
                </a:solidFill>
                <a:effectLst/>
              </a:rPr>
              <a:t>Vláda ČR schválila žádost ČR o přijetí do EU.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2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E01BB-9155-4051-B3BC-9838399C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vstupu – kodaňská a madridská kritéria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5C840-CB4E-4BA6-AB46-128A726B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54928"/>
            <a:ext cx="12192000" cy="460307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Nejprve </a:t>
            </a:r>
            <a:r>
              <a:rPr lang="cs-CZ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ČR musí přijmout 1993 Kodaňská kritéria , která byla potvrzena a doplněna 1995 v Madridu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Kritéria byla vytvořena na podmět přijímání států střední a východní Evropy – od této doby je musí přijmout každý stát, který chce vstoupit do EU</a:t>
            </a:r>
            <a:endParaRPr lang="cs-CZ" sz="16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Jednalo se především o:</a:t>
            </a:r>
            <a:endParaRPr lang="cs-CZ" sz="16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Přijmutí evropské legislativy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Splnění politických a ekonomických kritérií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schopnosti dostát závazkům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92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113F1-CDE5-4C0C-A59D-9BA27774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599763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vstupu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D0B2FD-4C5E-47AD-9905-59CE742B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3806"/>
            <a:ext cx="12192000" cy="4594194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23. Ledna 1996 – ČR požádala v Římě o vstup do EU prostřednictvím tehdejšího 				předsedy vlády Václava Klause</a:t>
            </a:r>
          </a:p>
          <a:p>
            <a:r>
              <a:rPr lang="cs-CZ" dirty="0">
                <a:solidFill>
                  <a:schemeClr val="tx2"/>
                </a:solidFill>
              </a:rPr>
              <a:t>13. – 14. prosince 1997 – bylo rozhodnuto Evropskou radou o zahájení vstupního 				procesu s tzv. lucemburskou skupinou (ČR, Polsko, 						Maďarsko, Slovinsko, Estonsko, Kypr)</a:t>
            </a:r>
          </a:p>
          <a:p>
            <a:r>
              <a:rPr lang="cs-CZ" i="0" dirty="0">
                <a:solidFill>
                  <a:schemeClr val="tx2"/>
                </a:solidFill>
                <a:effectLst/>
              </a:rPr>
              <a:t>14. ledna 1998 - Do čela českého vyjednávacího týmu byl jmenován náměstek ministra 			zahraničních věcí </a:t>
            </a:r>
            <a:r>
              <a:rPr lang="cs-CZ" b="1" i="0" dirty="0">
                <a:solidFill>
                  <a:schemeClr val="tx2"/>
                </a:solidFill>
                <a:effectLst/>
              </a:rPr>
              <a:t>Pavel Telička</a:t>
            </a:r>
            <a:r>
              <a:rPr lang="cs-CZ" i="0" dirty="0">
                <a:solidFill>
                  <a:schemeClr val="tx2"/>
                </a:solidFill>
                <a:effectLst/>
              </a:rPr>
              <a:t>.</a:t>
            </a:r>
            <a:endParaRPr lang="cs-CZ" dirty="0">
              <a:solidFill>
                <a:schemeClr val="tx2"/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31. Března 1998 – Evropská komise zahájila vstupní rozhovory s uchazeči – především šlo o 			tzv. „screening“ = srovnávání legislativy státu s evropským právem</a:t>
            </a:r>
          </a:p>
          <a:p>
            <a:r>
              <a:rPr lang="cs-CZ" dirty="0" err="1">
                <a:solidFill>
                  <a:schemeClr val="tx2"/>
                </a:solidFill>
              </a:rPr>
              <a:t>Odobí</a:t>
            </a:r>
            <a:r>
              <a:rPr lang="cs-CZ" dirty="0">
                <a:solidFill>
                  <a:schemeClr val="tx2"/>
                </a:solidFill>
              </a:rPr>
              <a:t> 1996 – 2004 – kromě „screening“ i jiné posuzování států, např. Evropská komise 				každoročně podává zprávy o pokroku v přípravě vstupu do EU, mimo jiné i 				o hospodářské situaci v dané zemi; v roce 2001 – pozitivní hodnocení 					tržního hospodářství, ALE problém situace Romů a reforma státní správy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0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5F8DE-EDA9-4280-AAB4-83CB2217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vstupu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8BB18-2E6C-4A94-A9AD-C44182826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7979"/>
            <a:ext cx="12192000" cy="458002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2"/>
                </a:solidFill>
              </a:rPr>
              <a:t>12. – 13. prosince 2002 – ukončení procesu předvstupních vyjednávání. Byly 						stanovena přechodná období, schválen rozpis finančních 					příjmů a odvodů, rozpočtové kompenzace a vyřešena 						otázka postupného zavádění přímých plateb 							zemědělcům.</a:t>
            </a:r>
          </a:p>
          <a:p>
            <a:r>
              <a:rPr lang="cs-CZ" dirty="0">
                <a:solidFill>
                  <a:schemeClr val="tx2"/>
                </a:solidFill>
              </a:rPr>
              <a:t>16. Dubna 2003 – podepsání smlouvy o přistoupení ČR  k EU v Athénách. ČR 					zastupovali prezident Václav Klaus a premiér Vladimír Špidla</a:t>
            </a:r>
          </a:p>
          <a:p>
            <a:r>
              <a:rPr lang="cs-CZ" dirty="0">
                <a:solidFill>
                  <a:schemeClr val="tx2"/>
                </a:solidFill>
              </a:rPr>
              <a:t>13. – 14. června 2003 – konání závazného REFERENDA o přistoupení k EU</a:t>
            </a:r>
          </a:p>
          <a:p>
            <a:pPr marL="514350" indent="-514350">
              <a:buAutoNum type="arabicPeriod"/>
            </a:pPr>
            <a:r>
              <a:rPr lang="cs-CZ" dirty="0">
                <a:solidFill>
                  <a:schemeClr val="tx2"/>
                </a:solidFill>
              </a:rPr>
              <a:t>Května 2004 – ČR se stala členem EU spolu s dalšími devíti státy (Estonsko, Kypr, 				Litva, Lotyšsko, Maďarsko, Malta, Polsko, Slovensko, Slovinsko). 				Jedná se o největší rozšíření EU.</a:t>
            </a:r>
          </a:p>
          <a:p>
            <a:r>
              <a:rPr lang="cs-CZ" dirty="0">
                <a:solidFill>
                  <a:schemeClr val="tx2"/>
                </a:solidFill>
              </a:rPr>
              <a:t>21. Prosince 2007 – ČR patří do Schengenského prostoru</a:t>
            </a:r>
          </a:p>
        </p:txBody>
      </p:sp>
    </p:spTree>
    <p:extLst>
      <p:ext uri="{BB962C8B-B14F-4D97-AF65-F5344CB8AC3E}">
        <p14:creationId xmlns:p14="http://schemas.microsoft.com/office/powerpoint/2010/main" val="65235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&#10;&#10;Popis byl vytvořen automaticky">
            <a:extLst>
              <a:ext uri="{FF2B5EF4-FFF2-40B4-BE49-F238E27FC236}">
                <a16:creationId xmlns:a16="http://schemas.microsoft.com/office/drawing/2014/main" id="{6A255C28-C6B3-4CBB-8450-3C67F74BE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478"/>
          <a:stretch/>
        </p:blipFill>
        <p:spPr>
          <a:xfrm>
            <a:off x="-84380" y="10"/>
            <a:ext cx="122763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C2F3FA0-960A-435A-AC72-8ADCBF50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1139"/>
            <a:ext cx="12192000" cy="164455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AB9E9D-AD89-4155-A184-BAB954549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675366"/>
            <a:ext cx="10099933" cy="8462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Referendum z 13. – 14. </a:t>
            </a:r>
            <a:r>
              <a:rPr lang="en-US" sz="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května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2003</a:t>
            </a:r>
          </a:p>
        </p:txBody>
      </p:sp>
    </p:spTree>
    <p:extLst>
      <p:ext uri="{BB962C8B-B14F-4D97-AF65-F5344CB8AC3E}">
        <p14:creationId xmlns:p14="http://schemas.microsoft.com/office/powerpoint/2010/main" val="41712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39DE63-B775-4281-820C-2E02EA54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Referendum z 13. – 14. </a:t>
            </a:r>
            <a:r>
              <a:rPr lang="en-US" sz="5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května</a:t>
            </a:r>
            <a:r>
              <a:rPr lang="en-US" sz="5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2003</a:t>
            </a:r>
            <a:endParaRPr lang="cs-CZ" sz="5600" dirty="0">
              <a:solidFill>
                <a:srgbClr val="FFFF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94A816-D411-493A-B023-66D676F18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64989"/>
            <a:ext cx="7661429" cy="4593011"/>
          </a:xfrm>
        </p:spPr>
        <p:txBody>
          <a:bodyPr anchor="t">
            <a:normAutofit fontScale="92500" lnSpcReduction="10000"/>
          </a:bodyPr>
          <a:lstStyle/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chemeClr val="tx2"/>
                </a:solidFill>
                <a:effectLst/>
              </a:rPr>
              <a:t>Konání závazného referenda o přistoupení k EU. 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2"/>
                </a:solidFill>
                <a:effectLst/>
              </a:rPr>
              <a:t>Otázka: </a:t>
            </a:r>
            <a:r>
              <a:rPr lang="cs-CZ" sz="1600" b="0" i="0" dirty="0">
                <a:solidFill>
                  <a:schemeClr val="tx2"/>
                </a:solidFill>
                <a:effectLst/>
              </a:rPr>
              <a:t>„Souhlasíte s tím, aby se Česká republika stala podle smlouvy o přistoupení České republiky k Evropské unii členským státem Evropské unie?“</a:t>
            </a:r>
            <a:endParaRPr lang="cs-CZ" sz="16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chemeClr val="tx2"/>
                </a:solidFill>
                <a:effectLst/>
              </a:rPr>
              <a:t>Pro vstup hlasovalo 77, 33% voličů, proti 22, 66%. Účast: 55, 21%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Jedná se o souhlas se smlouvou, ne vstupem!!! Smlouva měla téměř přes 5000 stran, týkajících se  </a:t>
            </a:r>
            <a:r>
              <a:rPr lang="cs-CZ" sz="1600" b="0" i="0" dirty="0">
                <a:solidFill>
                  <a:schemeClr val="tx2"/>
                </a:solidFill>
                <a:effectLst/>
              </a:rPr>
              <a:t>vedle vlastního jádra smlouvy také různých dokumentů, celé řady technických dodatků a dále také Je zde zakotvena celá řada přechodných období.</a:t>
            </a:r>
            <a:endParaRPr lang="cs-CZ" sz="16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Zajímavosti: 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600" b="0" i="0" dirty="0">
                <a:solidFill>
                  <a:schemeClr val="tx2"/>
                </a:solidFill>
                <a:effectLst/>
              </a:rPr>
              <a:t>Česká republika ve svém právním řádu neměla institut referenda zakotvený, k této příležitosti bylo nutné vypracovat ústavní zákon o referendu – tzv. ad hoc referendum (č. 515/2002).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cs-CZ" sz="1600" b="0" i="0" strike="noStrike" dirty="0">
                <a:solidFill>
                  <a:schemeClr val="tx2"/>
                </a:solidFill>
                <a:effectLst/>
              </a:rPr>
              <a:t>Ústavní soud </a:t>
            </a:r>
            <a:r>
              <a:rPr lang="cs-CZ" sz="1600" b="0" i="0" dirty="0">
                <a:solidFill>
                  <a:schemeClr val="tx2"/>
                </a:solidFill>
                <a:effectLst/>
              </a:rPr>
              <a:t>obdržel celkem 28 stížností na průběh referenda z toho 13 nesplňovalo právní náležitosti a zbývají poté označil za neopodstatněné (nenašel důvod, proč by referendum mělo být protiústavní). Na základě vyjádření Ústavního soudu potvrdil v červenci 2003 platnost referenda prezident Václav Klaus.</a:t>
            </a:r>
          </a:p>
          <a:p>
            <a:pPr marL="457200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endParaRPr lang="cs-CZ" sz="1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1F0713-BE11-4181-AA02-6FE2AF91F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973" y="3160450"/>
            <a:ext cx="4660027" cy="26899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28E1C08-FBF3-4C19-9171-EDB87A283EF6}"/>
              </a:ext>
            </a:extLst>
          </p:cNvPr>
          <p:cNvSpPr txBox="1"/>
          <p:nvPr/>
        </p:nvSpPr>
        <p:spPr>
          <a:xfrm>
            <a:off x="9019713" y="5711884"/>
            <a:ext cx="2209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</a:rPr>
              <a:t>Hlasy pro vstup podle okresů</a:t>
            </a:r>
          </a:p>
        </p:txBody>
      </p:sp>
    </p:spTree>
    <p:extLst>
      <p:ext uri="{BB962C8B-B14F-4D97-AF65-F5344CB8AC3E}">
        <p14:creationId xmlns:p14="http://schemas.microsoft.com/office/powerpoint/2010/main" val="46431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6DBEF-AA49-4201-B1EF-2599CBB2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Dopady přistoupení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FB70C5-A109-4481-A855-70B66ECCB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959310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Vlastní 2">
      <a:dk1>
        <a:srgbClr val="00206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2359</Words>
  <Application>Microsoft Office PowerPoint</Application>
  <PresentationFormat>Širokoúhlá obrazovka</PresentationFormat>
  <Paragraphs>158</Paragraphs>
  <Slides>28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Arial</vt:lpstr>
      <vt:lpstr>Calibri</vt:lpstr>
      <vt:lpstr>Courier New</vt:lpstr>
      <vt:lpstr>Franklin Gothic Demi Cond</vt:lpstr>
      <vt:lpstr>Franklin Gothic Medium</vt:lpstr>
      <vt:lpstr>Open Sans</vt:lpstr>
      <vt:lpstr>Times New Roman</vt:lpstr>
      <vt:lpstr>Wingdings</vt:lpstr>
      <vt:lpstr>JuxtaposeVTI</vt:lpstr>
      <vt:lpstr>Česká republika a Evropská unie</vt:lpstr>
      <vt:lpstr>Asociační dohody</vt:lpstr>
      <vt:lpstr>Asociační dohody</vt:lpstr>
      <vt:lpstr>Průběh vstupu – kodaňská a madridská kritéria</vt:lpstr>
      <vt:lpstr>Průběh vstupu</vt:lpstr>
      <vt:lpstr>Průběh vstupu</vt:lpstr>
      <vt:lpstr>Referendum z 13. – 14. května 2003</vt:lpstr>
      <vt:lpstr>Referendum z 13. – 14. května 2003</vt:lpstr>
      <vt:lpstr>Dopady přistoupení</vt:lpstr>
      <vt:lpstr>Prezentace aplikace PowerPoint</vt:lpstr>
      <vt:lpstr>Volný pohyb osob</vt:lpstr>
      <vt:lpstr>Volný pohyb služeb, zboží a kapitálu</vt:lpstr>
      <vt:lpstr>Volný pohyb služeb, zboží a kapitálu – Národní program</vt:lpstr>
      <vt:lpstr>Volný pohyb služeb, zboží a kapitálu – ratifikace lisabonské smlouvy</vt:lpstr>
      <vt:lpstr>Přerozdělování peněz v rámci EU</vt:lpstr>
      <vt:lpstr>Společná měna</vt:lpstr>
      <vt:lpstr>V době členství ČR V EU</vt:lpstr>
      <vt:lpstr>České předsednictví 2009</vt:lpstr>
      <vt:lpstr>Priority českého předsednictví</vt:lpstr>
      <vt:lpstr>Priority českého předsednictví</vt:lpstr>
      <vt:lpstr>Průběh Předsednictví</vt:lpstr>
      <vt:lpstr>Průběh Předsednictví</vt:lpstr>
      <vt:lpstr>České předsednictví v číslech</vt:lpstr>
      <vt:lpstr>Entropa</vt:lpstr>
      <vt:lpstr>Důsledky Entropy</vt:lpstr>
      <vt:lpstr>Spot k českému předsednictví</vt:lpstr>
      <vt:lpstr>Spot k českému předsednictví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republika a Evropská unie</dc:title>
  <dc:creator>Ondřej Lejsal</dc:creator>
  <cp:lastModifiedBy>Marta Goňcová</cp:lastModifiedBy>
  <cp:revision>42</cp:revision>
  <dcterms:created xsi:type="dcterms:W3CDTF">2020-10-16T15:21:48Z</dcterms:created>
  <dcterms:modified xsi:type="dcterms:W3CDTF">2021-05-15T19:26:00Z</dcterms:modified>
</cp:coreProperties>
</file>