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C6E5A1-DF3C-40FD-827C-48F126588CFC}" v="4" dt="2020-12-02T20:14:01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04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790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6631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712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321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455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4611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30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35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41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17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53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626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80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676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21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1B6D2-4CD8-4F0E-8E6D-EA339DC498FF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043A7-9E20-4F6E-95F5-C33162C3D8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8509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skop.cz/gallery/2/772-umluva_o_ochrane_lidskych_prav_a_svob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d0qdc/DIP.pdf" TargetMode="External"/><Relationship Id="rId2" Type="http://schemas.openxmlformats.org/officeDocument/2006/relationships/hyperlink" Target="https://www.pravniprostor.cz/clanky/mezinarodni-a-evropske-pravo/vyjimky-z-listiny-zakladnich-prav-eu-pro-c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ur-lex.europa.eu/LexUriServ/LexUriServ.do?uri=OJ:C:2010:083:0389:0403:cs:PDF" TargetMode="External"/><Relationship Id="rId4" Type="http://schemas.openxmlformats.org/officeDocument/2006/relationships/hyperlink" Target="https://www.euroskop.cz/204/sekce/listina-zakladnich-prav-eu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vropská unie – Wikipedie">
            <a:extLst>
              <a:ext uri="{FF2B5EF4-FFF2-40B4-BE49-F238E27FC236}">
                <a16:creationId xmlns:a16="http://schemas.microsoft.com/office/drawing/2014/main" id="{033FE724-8EEF-47F8-8368-D13513A02B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" b="6259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B090402-7B98-4184-9CF9-A8D5B8147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43819"/>
            <a:ext cx="9144000" cy="290051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latin typeface="+mn-lt"/>
              </a:rPr>
              <a:t>Charta práv občana EU</a:t>
            </a:r>
            <a:br>
              <a:rPr lang="cs-CZ" dirty="0">
                <a:solidFill>
                  <a:srgbClr val="FFFFFF"/>
                </a:solidFill>
                <a:latin typeface="+mn-lt"/>
              </a:rPr>
            </a:br>
            <a:r>
              <a:rPr lang="pt-BR" b="0" i="0" dirty="0">
                <a:solidFill>
                  <a:srgbClr val="FFFFFF"/>
                </a:solidFill>
                <a:effectLst/>
                <a:latin typeface="+mn-lt"/>
              </a:rPr>
              <a:t> </a:t>
            </a:r>
            <a:r>
              <a:rPr lang="pt-BR" sz="3200" b="1" i="0" dirty="0">
                <a:solidFill>
                  <a:srgbClr val="FFFFFF"/>
                </a:solidFill>
                <a:effectLst/>
                <a:latin typeface="+mn-lt"/>
              </a:rPr>
              <a:t>Listina základních práv Evropské unie</a:t>
            </a:r>
            <a:endParaRPr lang="cs-CZ" sz="32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80C678-38D1-40F2-AF54-5CB67460A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1725" y="5588155"/>
            <a:ext cx="9144000" cy="109839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Vypracovala: Magdalena Heroschová, 479917</a:t>
            </a:r>
          </a:p>
        </p:txBody>
      </p:sp>
    </p:spTree>
    <p:extLst>
      <p:ext uri="{BB962C8B-B14F-4D97-AF65-F5344CB8AC3E}">
        <p14:creationId xmlns:p14="http://schemas.microsoft.com/office/powerpoint/2010/main" val="3907082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674C-10BD-4CFD-8825-61F48F0E3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Historie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A17FEF-B665-404D-B08F-A94522946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V</a:t>
            </a:r>
            <a:r>
              <a:rPr lang="cs-CZ" b="0" i="0" dirty="0">
                <a:effectLst/>
              </a:rPr>
              <a:t> Kolíně nad Rýnem 3. - 4. června 1999 sepsán návrh dokumentu.</a:t>
            </a:r>
          </a:p>
          <a:p>
            <a:pPr algn="just"/>
            <a:r>
              <a:rPr lang="cs-CZ" dirty="0"/>
              <a:t>Sumarizace základních práv občanů v rámci Evropské unie.</a:t>
            </a:r>
          </a:p>
          <a:p>
            <a:pPr algn="just"/>
            <a:r>
              <a:rPr lang="cs-CZ" dirty="0"/>
              <a:t>Práce na tvorbě listiny započala 17. 12. 1999.</a:t>
            </a:r>
          </a:p>
          <a:p>
            <a:pPr algn="just"/>
            <a:r>
              <a:rPr lang="cs-CZ" dirty="0"/>
              <a:t>Sepsána Konventem, složeným z 62 členů.</a:t>
            </a:r>
          </a:p>
          <a:p>
            <a:pPr algn="just"/>
            <a:r>
              <a:rPr lang="cs-CZ" dirty="0"/>
              <a:t>7. 12. 2000 byla listina deklarována (Nice) – pouze politická hodnota</a:t>
            </a:r>
          </a:p>
          <a:p>
            <a:pPr algn="just"/>
            <a:r>
              <a:rPr lang="cs-CZ" dirty="0"/>
              <a:t>Listina vychází ze: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dirty="0"/>
              <a:t>S</a:t>
            </a:r>
            <a:r>
              <a:rPr lang="cs-CZ" b="0" i="0" dirty="0">
                <a:effectLst/>
              </a:rPr>
              <a:t>mluv Společenství a mezinárodních úmluv (</a:t>
            </a:r>
            <a:r>
              <a:rPr lang="cs-CZ" b="0" i="0" strike="noStrike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Evropská úmluva o lidských právech</a:t>
            </a:r>
            <a:r>
              <a:rPr lang="cs-CZ" b="0" i="0" dirty="0">
                <a:effectLst/>
              </a:rPr>
              <a:t> z roku 1950 nebo Evropská sociální charta z roku 1989</a:t>
            </a:r>
            <a:r>
              <a:rPr lang="cs-CZ" b="0" i="0">
                <a:effectLst/>
              </a:rPr>
              <a:t>) – Evropská rada</a:t>
            </a:r>
            <a:endParaRPr lang="cs-CZ" b="0" i="0" dirty="0">
              <a:effectLst/>
            </a:endParaRPr>
          </a:p>
          <a:p>
            <a:pPr marL="514350" indent="-514350" algn="just">
              <a:buFont typeface="+mj-lt"/>
              <a:buAutoNum type="alphaLcParenR"/>
            </a:pPr>
            <a:r>
              <a:rPr lang="cs-CZ" dirty="0"/>
              <a:t>Ú</a:t>
            </a:r>
            <a:r>
              <a:rPr lang="cs-CZ" b="0" i="0" dirty="0">
                <a:effectLst/>
              </a:rPr>
              <a:t>stavních tradicích členských států EU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dirty="0"/>
              <a:t>V</a:t>
            </a:r>
            <a:r>
              <a:rPr lang="cs-CZ" b="0" i="0" dirty="0">
                <a:effectLst/>
              </a:rPr>
              <a:t>ydaných deklaracích Evropského parlamentu.</a:t>
            </a:r>
          </a:p>
          <a:p>
            <a:r>
              <a:rPr lang="cs-CZ" dirty="0"/>
              <a:t>Evropský parlament vyhlásil chartu v prosinci roku 2009, den před podpisem Lisabonské smlouvy.</a:t>
            </a: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82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A364F3-35A6-47B1-B23A-12AB7ED57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listiny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220C7A-C5C8-49C2-806D-F258B9A3D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Preambule a 54 článků v sedmi kapitolách.</a:t>
            </a:r>
          </a:p>
          <a:p>
            <a:r>
              <a:rPr lang="cs-CZ" dirty="0"/>
              <a:t>Práva osobní, politická, sociální, hospodářská a kulturní.</a:t>
            </a:r>
          </a:p>
          <a:p>
            <a:r>
              <a:rPr lang="cs-CZ" dirty="0"/>
              <a:t>Kapitoly: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Důstojnost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Svobody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Rovnost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Solidarita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Občanská 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Soudnictví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Obecná ustanovení upravující výklad a použití listiny</a:t>
            </a:r>
          </a:p>
          <a:p>
            <a:r>
              <a:rPr lang="cs-CZ" dirty="0"/>
              <a:t>Rozlišuje skupiny osob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04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D39F26F9-4164-4A85-8340-9582B5C7B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8912" y="300037"/>
            <a:ext cx="6734175" cy="625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163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94C8B-8959-477D-81BC-DC5F8FB48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 i="0" dirty="0">
                <a:effectLst/>
                <a:latin typeface="+mn-lt"/>
              </a:rPr>
              <a:t>Listina základních práv Evropské unie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ECA2EF-4CB4-4560-86BF-9AAE73D09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dirty="0"/>
              <a:t>Katalogizuje práva, která již byla deklarována dříve.</a:t>
            </a:r>
          </a:p>
          <a:p>
            <a:r>
              <a:rPr lang="cs-CZ" sz="2200" dirty="0"/>
              <a:t>F</a:t>
            </a:r>
            <a:r>
              <a:rPr lang="pt-BR" sz="2200" dirty="0"/>
              <a:t>ormuluje a rozvíjí práva nová</a:t>
            </a:r>
            <a:r>
              <a:rPr lang="cs-CZ" sz="2200" dirty="0"/>
              <a:t>.</a:t>
            </a:r>
          </a:p>
          <a:p>
            <a:r>
              <a:rPr lang="cs-CZ" sz="2200" dirty="0"/>
              <a:t>Zvětšuje transparentnost a právní jistoty občanů Unie.</a:t>
            </a:r>
          </a:p>
          <a:p>
            <a:r>
              <a:rPr lang="cs-CZ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Sjednocení osobních, občanských, politických, ekonomických, sociálních a kulturních práv do jednoho dokumentu </a:t>
            </a:r>
            <a:endParaRPr lang="cs-CZ" sz="2200" dirty="0"/>
          </a:p>
          <a:p>
            <a:r>
              <a:rPr lang="cs-CZ" sz="2200" dirty="0"/>
              <a:t>Přispívá ke globální demokracii.</a:t>
            </a:r>
          </a:p>
          <a:p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odernizaci a rozšíření Evropské úmluvy o lidských právech a základních svobod </a:t>
            </a:r>
            <a:endParaRPr lang="cs-CZ" sz="2200" dirty="0"/>
          </a:p>
          <a:p>
            <a:r>
              <a:rPr lang="cs-CZ" sz="2200" dirty="0"/>
              <a:t>Zviditelnění lidských práv pro občany Unie.</a:t>
            </a:r>
          </a:p>
          <a:p>
            <a:r>
              <a:rPr lang="cs-CZ" sz="2200" dirty="0"/>
              <a:t>Spojuje univerzální práva a práva specifická pro Evropskou unii.</a:t>
            </a:r>
          </a:p>
        </p:txBody>
      </p:sp>
    </p:spTree>
    <p:extLst>
      <p:ext uri="{BB962C8B-B14F-4D97-AF65-F5344CB8AC3E}">
        <p14:creationId xmlns:p14="http://schemas.microsoft.com/office/powerpoint/2010/main" val="684631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0FDDE-DB81-4323-B916-3D8E4D624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Kritizované body Listiny základních práv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4BB185-D428-4EB4-A9EF-70FB23D3B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Konvent</a:t>
            </a:r>
          </a:p>
          <a:p>
            <a:r>
              <a:rPr lang="cs-CZ" dirty="0"/>
              <a:t>Chybějící práva</a:t>
            </a:r>
          </a:p>
          <a:p>
            <a:r>
              <a:rPr lang="cs-CZ" dirty="0"/>
              <a:t>Nové pravomoci pro Evropský soudní dvůr</a:t>
            </a:r>
          </a:p>
          <a:p>
            <a:r>
              <a:rPr lang="cs-CZ" dirty="0"/>
              <a:t>Porušování univerzality práv</a:t>
            </a:r>
          </a:p>
          <a:p>
            <a:r>
              <a:rPr lang="cs-CZ" dirty="0"/>
              <a:t>Trest smrti</a:t>
            </a:r>
          </a:p>
          <a:p>
            <a:r>
              <a:rPr lang="cs-CZ" dirty="0"/>
              <a:t>Monitoring a vynutitelnost</a:t>
            </a:r>
          </a:p>
        </p:txBody>
      </p:sp>
    </p:spTree>
    <p:extLst>
      <p:ext uri="{BB962C8B-B14F-4D97-AF65-F5344CB8AC3E}">
        <p14:creationId xmlns:p14="http://schemas.microsoft.com/office/powerpoint/2010/main" val="3002566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96240E-DFF3-437F-A783-47F598651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490C55-413F-44E1-8C06-F2F09A4AA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Velká Británie</a:t>
            </a:r>
          </a:p>
          <a:p>
            <a:pPr marL="0" indent="0">
              <a:buNone/>
            </a:pPr>
            <a:r>
              <a:rPr lang="cs-CZ" dirty="0"/>
              <a:t>- Obava posílení pozice odborů</a:t>
            </a:r>
          </a:p>
          <a:p>
            <a:r>
              <a:rPr lang="cs-CZ" dirty="0"/>
              <a:t>Polsko</a:t>
            </a:r>
          </a:p>
          <a:p>
            <a:pPr marL="0" indent="0">
              <a:buNone/>
            </a:pPr>
            <a:r>
              <a:rPr lang="cs-CZ" dirty="0"/>
              <a:t>- Listina ohrožuje zachování tradice silně katolické společnosti a uchování jejích morálních hodnot.</a:t>
            </a:r>
          </a:p>
          <a:p>
            <a:r>
              <a:rPr lang="cs-CZ" dirty="0"/>
              <a:t>Česká republika</a:t>
            </a:r>
          </a:p>
          <a:p>
            <a:pPr marL="0" indent="0">
              <a:buNone/>
            </a:pPr>
            <a:r>
              <a:rPr lang="cs-CZ" dirty="0"/>
              <a:t>- Ohrožení suverenity České republiky a majetkových nároků Němců a Rakušanů vyhoštěných po druhé světové válce. </a:t>
            </a:r>
          </a:p>
        </p:txBody>
      </p:sp>
    </p:spTree>
    <p:extLst>
      <p:ext uri="{BB962C8B-B14F-4D97-AF65-F5344CB8AC3E}">
        <p14:creationId xmlns:p14="http://schemas.microsoft.com/office/powerpoint/2010/main" val="4165377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EFB9A2-014B-4E4C-B010-3EA02505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C362E3-3602-4009-995A-6EA9F8589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https://www.pravniprostor.cz/clanky/mezinarodni-a-evropske-pravo/vyjimky-z-listiny-zakladnich-prav-eu-pro-cr</a:t>
            </a:r>
            <a:endParaRPr lang="cs-CZ" dirty="0"/>
          </a:p>
          <a:p>
            <a:r>
              <a:rPr lang="cs-CZ" dirty="0">
                <a:hlinkClick r:id="rId3"/>
              </a:rPr>
              <a:t>https://is.muni.cz/th/d0qdc/DIP.pdf</a:t>
            </a:r>
            <a:endParaRPr lang="cs-CZ" dirty="0"/>
          </a:p>
          <a:p>
            <a:r>
              <a:rPr lang="cs-CZ" dirty="0">
                <a:hlinkClick r:id="rId4"/>
              </a:rPr>
              <a:t>https://www.euroskop.cz/204/sekce/listina-zakladnich-prav-eu/</a:t>
            </a:r>
            <a:endParaRPr lang="cs-CZ" dirty="0"/>
          </a:p>
          <a:p>
            <a:r>
              <a:rPr lang="cs-CZ" dirty="0">
                <a:hlinkClick r:id="rId5"/>
              </a:rPr>
              <a:t>https://eur-lex.europa.eu/LexUriServ/LexUriServ.do?uri=OJ:C:2010:083:0389:0403:cs:PDF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767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2C88EB-A60D-41B7-989F-CE63BE8F2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2067"/>
            <a:ext cx="10515600" cy="2852737"/>
          </a:xfrm>
        </p:spPr>
        <p:txBody>
          <a:bodyPr/>
          <a:lstStyle/>
          <a:p>
            <a:pPr algn="ctr"/>
            <a:r>
              <a:rPr lang="cs-CZ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261054835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940</TotalTime>
  <Words>384</Words>
  <Application>Microsoft Office PowerPoint</Application>
  <PresentationFormat>Širokoúhlá obrazovka</PresentationFormat>
  <Paragraphs>54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Berlín</vt:lpstr>
      <vt:lpstr>Charta práv občana EU  Listina základních práv Evropské unie</vt:lpstr>
      <vt:lpstr>Historie</vt:lpstr>
      <vt:lpstr>Obsah listiny</vt:lpstr>
      <vt:lpstr>Prezentace aplikace PowerPoint</vt:lpstr>
      <vt:lpstr>Listina základních práv Evropské unie</vt:lpstr>
      <vt:lpstr>Kritizované body Listiny základních práv EU</vt:lpstr>
      <vt:lpstr>Výjimky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Charta práv občana EU  Listina základních práv Evropské unie</dc:title>
  <dc:creator>Magdalena Heroschová</dc:creator>
  <cp:lastModifiedBy>Marta Goňcová</cp:lastModifiedBy>
  <cp:revision>20</cp:revision>
  <dcterms:created xsi:type="dcterms:W3CDTF">2020-12-02T16:05:45Z</dcterms:created>
  <dcterms:modified xsi:type="dcterms:W3CDTF">2021-05-15T19:36:26Z</dcterms:modified>
</cp:coreProperties>
</file>