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6" r:id="rId7"/>
    <p:sldId id="269" r:id="rId8"/>
    <p:sldId id="267" r:id="rId9"/>
    <p:sldId id="268" r:id="rId10"/>
    <p:sldId id="265" r:id="rId11"/>
    <p:sldId id="270" r:id="rId12"/>
    <p:sldId id="271" r:id="rId13"/>
    <p:sldId id="273" r:id="rId14"/>
    <p:sldId id="272" r:id="rId15"/>
    <p:sldId id="258" r:id="rId16"/>
    <p:sldId id="259" r:id="rId17"/>
    <p:sldId id="260" r:id="rId18"/>
    <p:sldId id="262" r:id="rId19"/>
    <p:sldId id="274" r:id="rId2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706" autoAdjust="0"/>
  </p:normalViewPr>
  <p:slideViewPr>
    <p:cSldViewPr showGuides="1">
      <p:cViewPr varScale="1">
        <p:scale>
          <a:sx n="55" d="100"/>
          <a:sy n="55" d="100"/>
        </p:scale>
        <p:origin x="869" y="3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C57805-9FBA-4C23-A10C-3DD91B5FECA0}" type="datetime1">
              <a:rPr lang="cs-CZ" smtClean="0"/>
              <a:t>15.05.2021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E2F874-9B48-44B5-A9D0-6256CACF4687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31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1774A-3047-4EEC-96B7-CCBF8E89825B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56449-C8F4-41D1-81D6-F065B023EB00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9BA6A-7EED-4CCE-8C63-857B1296995E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19C7A-CBC8-4F94-8F9C-57CAC95FFB8E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F8F237-0867-4E6C-BD0B-B8E6DA7ECFF8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F2642-D422-48B8-A489-4C3896CF1055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9185BF-B40E-4CDB-BB47-EC671036BB34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D0544-D4FB-4A54-8662-15178CA71F9B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9087E2-151F-4E08-A1C9-9F3BDB2B9E41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489F0C-15F8-45ED-A31E-3BA6426F22DF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59BBE94-24F1-40E3-A2B2-085C30AF0361}" type="datetime1">
              <a:rPr lang="cs-CZ" noProof="0" smtClean="0"/>
              <a:t>15.05.2021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portal/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title"/>
          </p:nvPr>
        </p:nvSpPr>
        <p:spPr>
          <a:xfrm>
            <a:off x="117748" y="116632"/>
            <a:ext cx="3816423" cy="504056"/>
          </a:xfrm>
        </p:spPr>
        <p:txBody>
          <a:bodyPr rtlCol="0" anchor="b">
            <a:noAutofit/>
          </a:bodyPr>
          <a:lstStyle/>
          <a:p>
            <a:pPr rtl="0"/>
            <a:r>
              <a:rPr lang="cs-CZ" sz="2400" dirty="0"/>
              <a:t>Natálie Kundelová, 481147</a:t>
            </a:r>
          </a:p>
        </p:txBody>
      </p:sp>
      <p:pic>
        <p:nvPicPr>
          <p:cNvPr id="1026" name="Picture 2" descr="Evropský parlament – Wikipedie">
            <a:extLst>
              <a:ext uri="{FF2B5EF4-FFF2-40B4-BE49-F238E27FC236}">
                <a16:creationId xmlns:a16="http://schemas.microsoft.com/office/drawing/2014/main" id="{2827C8E0-60C9-492F-8BD3-B6EFE106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924" y="1412776"/>
            <a:ext cx="7133618" cy="4191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79B3B-6158-47A3-B2C7-AEC3142B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124744"/>
            <a:ext cx="8686801" cy="4191000"/>
          </a:xfrm>
        </p:spPr>
        <p:txBody>
          <a:bodyPr/>
          <a:lstStyle/>
          <a:p>
            <a:r>
              <a:rPr lang="cs-CZ" u="sng" dirty="0"/>
              <a:t>Delegace</a:t>
            </a:r>
          </a:p>
          <a:p>
            <a:pPr lvl="1"/>
            <a:r>
              <a:rPr lang="cs-CZ" dirty="0"/>
              <a:t>skupiny poslanců, které </a:t>
            </a:r>
            <a:r>
              <a:rPr lang="cs-CZ" b="1" dirty="0"/>
              <a:t>udržují a prohlubují vztahy </a:t>
            </a:r>
            <a:r>
              <a:rPr lang="cs-CZ" dirty="0"/>
              <a:t>s parlamenty zemí, regionů nebo organizací mimo EU</a:t>
            </a:r>
          </a:p>
          <a:p>
            <a:pPr lvl="1"/>
            <a:r>
              <a:rPr lang="cs-CZ" b="1" dirty="0"/>
              <a:t>propagují EU </a:t>
            </a:r>
            <a:r>
              <a:rPr lang="cs-CZ" dirty="0"/>
              <a:t>obecně a vyzývají své partnery k respektování hodnot a zájmů EU</a:t>
            </a:r>
          </a:p>
          <a:p>
            <a:pPr lvl="1"/>
            <a:r>
              <a:rPr lang="cs-CZ" b="1" dirty="0"/>
              <a:t>Příklady delegací</a:t>
            </a:r>
            <a:r>
              <a:rPr lang="cs-CZ" dirty="0"/>
              <a:t>: Turecko, Mexiko, Čile, Srbsko, Albánie, Černá Hora, Írán, Irák, Spojené státy, Čína, Indie, NATO..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4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3322-4909-4300-AA72-38192B81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Mnohojazyčnost v Evropském parlamentu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C76FB-293D-450B-92EB-293CC36F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Evropském parlamentu mají všechny úřední </a:t>
            </a:r>
            <a:r>
              <a:rPr lang="cs-CZ" b="1" dirty="0"/>
              <a:t>jazyky stejný význam</a:t>
            </a:r>
          </a:p>
          <a:p>
            <a:r>
              <a:rPr lang="cs-CZ" b="1" dirty="0"/>
              <a:t>Všechny parlamentní dokumenty se zveřejňují ve všech úředních jazycích Evropské unie</a:t>
            </a:r>
          </a:p>
          <a:p>
            <a:r>
              <a:rPr lang="cs-CZ" dirty="0"/>
              <a:t>Poslanci Evropského parlamentu mají právo hovořit a písemně se projevovat v libovolném úředním jazyce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791D8-B437-47FD-AC65-B24AF31A3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918056"/>
            <a:ext cx="8686801" cy="4191000"/>
          </a:xfrm>
        </p:spPr>
        <p:txBody>
          <a:bodyPr/>
          <a:lstStyle/>
          <a:p>
            <a:r>
              <a:rPr lang="cs-CZ" dirty="0"/>
              <a:t>Parlament tvoří </a:t>
            </a:r>
            <a:r>
              <a:rPr lang="cs-CZ" b="1" dirty="0"/>
              <a:t>705 poslanců a poslankyň</a:t>
            </a:r>
            <a:r>
              <a:rPr lang="cs-CZ" dirty="0"/>
              <a:t>, kteří jsou voleni </a:t>
            </a:r>
            <a:r>
              <a:rPr lang="cs-CZ" b="1" dirty="0"/>
              <a:t>v přímých volbách </a:t>
            </a:r>
            <a:r>
              <a:rPr lang="cs-CZ" dirty="0"/>
              <a:t>(nejvíce zástupců má Německo s 96 poslanci)</a:t>
            </a:r>
          </a:p>
          <a:p>
            <a:pPr lvl="1"/>
            <a:r>
              <a:rPr lang="cs-CZ" dirty="0"/>
              <a:t>Českou republiku zastupuje </a:t>
            </a:r>
            <a:r>
              <a:rPr lang="cs-CZ" b="1" dirty="0"/>
              <a:t>21 poslanců: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17EA84-7CC8-40C2-8870-BF0B937E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2" t="26894" r="6875" b="19542"/>
          <a:stretch/>
        </p:blipFill>
        <p:spPr>
          <a:xfrm>
            <a:off x="1713098" y="3070199"/>
            <a:ext cx="8762627" cy="304009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F8EE9EC-4754-4B74-8D51-5E213BBE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</p:spPr>
        <p:txBody>
          <a:bodyPr/>
          <a:lstStyle/>
          <a:p>
            <a:r>
              <a:rPr lang="cs-CZ" dirty="0"/>
              <a:t>Poslanci za Českou republiku</a:t>
            </a:r>
          </a:p>
        </p:txBody>
      </p:sp>
    </p:spTree>
    <p:extLst>
      <p:ext uri="{BB962C8B-B14F-4D97-AF65-F5344CB8AC3E}">
        <p14:creationId xmlns:p14="http://schemas.microsoft.com/office/powerpoint/2010/main" val="37101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B51493-2D1D-4BD3-9A90-E91BDA3E8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6" t="26894" r="9827" b="13241"/>
          <a:stretch/>
        </p:blipFill>
        <p:spPr>
          <a:xfrm>
            <a:off x="2385307" y="260648"/>
            <a:ext cx="7418209" cy="304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C700E1-4D99-4A1A-B244-5732BF42C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6" t="25844" r="6283" b="11141"/>
          <a:stretch/>
        </p:blipFill>
        <p:spPr>
          <a:xfrm>
            <a:off x="2422870" y="3356992"/>
            <a:ext cx="777599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F7DCAE8-3CA9-4F14-833B-85CA4766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7" t="26894" r="6283" b="14291"/>
          <a:stretch/>
        </p:blipFill>
        <p:spPr>
          <a:xfrm>
            <a:off x="2210431" y="51864"/>
            <a:ext cx="7767962" cy="304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4F629F-F864-4325-BFE1-15E907BF6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3" t="26894" r="5693" b="12191"/>
          <a:stretch/>
        </p:blipFill>
        <p:spPr>
          <a:xfrm>
            <a:off x="1845940" y="2996952"/>
            <a:ext cx="8230964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2ECD014-A0B0-4BF1-B658-8933DB3A2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" t="25844" r="6874" b="9040"/>
          <a:stretch/>
        </p:blipFill>
        <p:spPr>
          <a:xfrm>
            <a:off x="2414574" y="98968"/>
            <a:ext cx="7359676" cy="304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A8F7FF-48B7-4A95-883D-838C06B64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" t="23743" r="5692" b="12191"/>
          <a:stretch/>
        </p:blipFill>
        <p:spPr>
          <a:xfrm>
            <a:off x="2414574" y="3140968"/>
            <a:ext cx="752458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C9714-039A-4D15-B63E-F9637F8F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12A1A-6921-4801-BB41-372E42748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zdroj: Oficiální stránky Evropského parlamentu:</a:t>
            </a:r>
          </a:p>
          <a:p>
            <a:pPr lvl="1"/>
            <a:r>
              <a:rPr lang="cs-CZ" dirty="0"/>
              <a:t>Evropský parlament. [online]. Dostupné z: </a:t>
            </a:r>
            <a:r>
              <a:rPr lang="cs-CZ" dirty="0">
                <a:hlinkClick r:id="rId2"/>
              </a:rPr>
              <a:t>https://www.europarl.europa.eu/portal/cs</a:t>
            </a:r>
            <a:endParaRPr lang="cs-CZ" dirty="0"/>
          </a:p>
          <a:p>
            <a:r>
              <a:rPr lang="cs-CZ" dirty="0"/>
              <a:t>Google obrázky</a:t>
            </a:r>
          </a:p>
        </p:txBody>
      </p:sp>
    </p:spTree>
    <p:extLst>
      <p:ext uri="{BB962C8B-B14F-4D97-AF65-F5344CB8AC3E}">
        <p14:creationId xmlns:p14="http://schemas.microsoft.com/office/powerpoint/2010/main" val="10991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9F25E-B776-4BE5-BF37-6C98DE7B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0A1A9-0D06-4321-9195-7F42B794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</a:t>
            </a:r>
            <a:r>
              <a:rPr lang="cs-CZ" b="1" dirty="0"/>
              <a:t>jedním ze sedmi orgánů Evropské unie </a:t>
            </a:r>
            <a:r>
              <a:rPr lang="cs-CZ" sz="1200" dirty="0"/>
              <a:t>(další je Evropská rada, Rada Evropské unie, Evropská komise, Soudní dvůr Evropské unie, Evropská centrální banka, Evropský účetní dvůr)</a:t>
            </a:r>
          </a:p>
          <a:p>
            <a:r>
              <a:rPr lang="cs-CZ" dirty="0"/>
              <a:t>Základní pravomoci: </a:t>
            </a:r>
            <a:r>
              <a:rPr lang="cs-CZ" b="1" dirty="0"/>
              <a:t>legislativní rozpočtové a kontrolní </a:t>
            </a:r>
          </a:p>
          <a:p>
            <a:r>
              <a:rPr lang="cs-CZ" dirty="0"/>
              <a:t>Jeho hlavní sídlo je ve </a:t>
            </a:r>
            <a:r>
              <a:rPr lang="cs-CZ" b="1" dirty="0"/>
              <a:t>Štrasburku (Francie)</a:t>
            </a:r>
          </a:p>
          <a:p>
            <a:pPr lvl="1"/>
            <a:r>
              <a:rPr lang="cs-CZ" dirty="0"/>
              <a:t>parlament pracuje také v </a:t>
            </a:r>
            <a:r>
              <a:rPr lang="cs-CZ" b="1" dirty="0"/>
              <a:t>Bruselu </a:t>
            </a:r>
            <a:r>
              <a:rPr lang="cs-CZ" dirty="0"/>
              <a:t>(výbory, schůze politických skupin) a </a:t>
            </a:r>
            <a:r>
              <a:rPr lang="cs-CZ" b="1" dirty="0"/>
              <a:t>Lucemburku </a:t>
            </a:r>
            <a:r>
              <a:rPr lang="cs-CZ" dirty="0"/>
              <a:t>(sekretariát)</a:t>
            </a:r>
          </a:p>
        </p:txBody>
      </p:sp>
      <p:pic>
        <p:nvPicPr>
          <p:cNvPr id="2052" name="Picture 4" descr="K čemu je dobrý Evropský parlament? | TOP 09">
            <a:extLst>
              <a:ext uri="{FF2B5EF4-FFF2-40B4-BE49-F238E27FC236}">
                <a16:creationId xmlns:a16="http://schemas.microsoft.com/office/drawing/2014/main" id="{9F171672-E32E-4510-ACC8-E7D1491A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4221089"/>
            <a:ext cx="3600400" cy="21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81AEE-EC94-4737-82E4-141CD18B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1" y="1313384"/>
            <a:ext cx="8686801" cy="5544616"/>
          </a:xfrm>
        </p:spPr>
        <p:txBody>
          <a:bodyPr>
            <a:normAutofit/>
          </a:bodyPr>
          <a:lstStyle/>
          <a:p>
            <a:r>
              <a:rPr lang="cs-CZ" dirty="0"/>
              <a:t>Předsedou je </a:t>
            </a:r>
            <a:r>
              <a:rPr lang="cs-CZ" b="1" dirty="0"/>
              <a:t>David Maria SASSOLI</a:t>
            </a:r>
          </a:p>
          <a:p>
            <a:pPr lvl="1"/>
            <a:r>
              <a:rPr lang="cs-CZ" dirty="0"/>
              <a:t>je volen na období </a:t>
            </a:r>
            <a:r>
              <a:rPr lang="cs-CZ" b="1" dirty="0"/>
              <a:t>dvou a půl let</a:t>
            </a:r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r>
              <a:rPr lang="cs-CZ" dirty="0"/>
              <a:t>Parlament tvoří </a:t>
            </a:r>
            <a:r>
              <a:rPr lang="cs-CZ" b="1" dirty="0"/>
              <a:t>705 poslanců a poslankyň</a:t>
            </a:r>
            <a:r>
              <a:rPr lang="cs-CZ" dirty="0"/>
              <a:t>, kteří jsou voleni </a:t>
            </a:r>
            <a:r>
              <a:rPr lang="cs-CZ" b="1" dirty="0"/>
              <a:t>v přímých </a:t>
            </a:r>
            <a:r>
              <a:rPr lang="cs-CZ" dirty="0"/>
              <a:t>(jediným přímo voleným orgánem EU)</a:t>
            </a:r>
            <a:r>
              <a:rPr lang="cs-CZ" b="1" dirty="0"/>
              <a:t> volbách na 5 let </a:t>
            </a:r>
          </a:p>
          <a:p>
            <a:r>
              <a:rPr lang="cs-CZ" dirty="0"/>
              <a:t>Poslanci zasedají v </a:t>
            </a:r>
            <a:r>
              <a:rPr lang="cs-CZ" b="1" dirty="0"/>
              <a:t>politických skupinách</a:t>
            </a:r>
          </a:p>
          <a:p>
            <a:pPr lvl="1"/>
            <a:r>
              <a:rPr lang="cs-CZ" dirty="0"/>
              <a:t>Netvoří skupiny podle státní příslušnosti, nýbrž podle své </a:t>
            </a:r>
            <a:r>
              <a:rPr lang="cs-CZ" b="1" dirty="0"/>
              <a:t>politické příslušnosti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D5C2EF-A6C1-4D91-BC95-215751A4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69" t="35296" r="15736" b="30046"/>
          <a:stretch/>
        </p:blipFill>
        <p:spPr>
          <a:xfrm>
            <a:off x="5392607" y="980728"/>
            <a:ext cx="2213741" cy="22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BC566-F79F-45EA-B03D-887E29A9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340768"/>
            <a:ext cx="8686801" cy="4895056"/>
          </a:xfrm>
        </p:spPr>
        <p:txBody>
          <a:bodyPr/>
          <a:lstStyle/>
          <a:p>
            <a:r>
              <a:rPr lang="cs-CZ" b="1" i="0" dirty="0">
                <a:solidFill>
                  <a:srgbClr val="505154"/>
                </a:solidFill>
                <a:effectLst/>
              </a:rPr>
              <a:t>Plenární zasedání</a:t>
            </a:r>
          </a:p>
          <a:p>
            <a:pPr lvl="1"/>
            <a:r>
              <a:rPr lang="cs-CZ" b="0" i="0" dirty="0">
                <a:solidFill>
                  <a:srgbClr val="505154"/>
                </a:solidFill>
                <a:effectLst/>
              </a:rPr>
              <a:t>Během </a:t>
            </a:r>
            <a:r>
              <a:rPr lang="cs-CZ" i="0" dirty="0">
                <a:solidFill>
                  <a:srgbClr val="505154"/>
                </a:solidFill>
                <a:effectLst/>
              </a:rPr>
              <a:t>plenárních zasedání </a:t>
            </a:r>
            <a:r>
              <a:rPr lang="cs-CZ" b="0" i="0" dirty="0">
                <a:solidFill>
                  <a:srgbClr val="505154"/>
                </a:solidFill>
                <a:effectLst/>
              </a:rPr>
              <a:t>poslanci </a:t>
            </a:r>
            <a:r>
              <a:rPr lang="cs-CZ" b="1" i="0" dirty="0">
                <a:solidFill>
                  <a:srgbClr val="505154"/>
                </a:solidFill>
                <a:effectLst/>
              </a:rPr>
              <a:t>hlasují o evropských zákonech </a:t>
            </a:r>
            <a:r>
              <a:rPr lang="cs-CZ" b="0" i="0" dirty="0">
                <a:solidFill>
                  <a:srgbClr val="505154"/>
                </a:solidFill>
                <a:effectLst/>
              </a:rPr>
              <a:t>a v rozpravách formují své stanovisko k různým otázkám</a:t>
            </a:r>
          </a:p>
          <a:p>
            <a:r>
              <a:rPr lang="cs-CZ" b="1" dirty="0">
                <a:solidFill>
                  <a:srgbClr val="505154"/>
                </a:solidFill>
              </a:rPr>
              <a:t>Poslední volby </a:t>
            </a:r>
            <a:r>
              <a:rPr lang="cs-CZ" dirty="0">
                <a:solidFill>
                  <a:srgbClr val="505154"/>
                </a:solidFill>
              </a:rPr>
              <a:t>se konaly </a:t>
            </a:r>
            <a:r>
              <a:rPr lang="cs-CZ" b="1" dirty="0">
                <a:solidFill>
                  <a:srgbClr val="505154"/>
                </a:solidFill>
              </a:rPr>
              <a:t>v roce 2019 (</a:t>
            </a:r>
            <a:r>
              <a:rPr lang="cs-CZ" dirty="0">
                <a:solidFill>
                  <a:srgbClr val="505154"/>
                </a:solidFill>
              </a:rPr>
              <a:t>Ustavující zasedání se konalo 2. července 2019)</a:t>
            </a:r>
          </a:p>
          <a:p>
            <a:pPr lvl="1"/>
            <a:r>
              <a:rPr lang="cs-CZ" dirty="0">
                <a:solidFill>
                  <a:srgbClr val="505154"/>
                </a:solidFill>
              </a:rPr>
              <a:t>Celková volební účast: 50, 66%</a:t>
            </a:r>
          </a:p>
          <a:p>
            <a:pPr lvl="1"/>
            <a:r>
              <a:rPr lang="cs-CZ" dirty="0">
                <a:solidFill>
                  <a:srgbClr val="505154"/>
                </a:solidFill>
              </a:rPr>
              <a:t>Volební účast v České republice: 28, 72%</a:t>
            </a:r>
          </a:p>
          <a:p>
            <a:pPr lvl="1"/>
            <a:r>
              <a:rPr lang="cs-CZ" dirty="0">
                <a:solidFill>
                  <a:srgbClr val="505154"/>
                </a:solidFill>
              </a:rPr>
              <a:t>Nejvyšší volební účast: Belgie (88, 47%)</a:t>
            </a:r>
          </a:p>
          <a:p>
            <a:pPr lvl="1"/>
            <a:r>
              <a:rPr lang="cs-CZ" dirty="0">
                <a:solidFill>
                  <a:srgbClr val="505154"/>
                </a:solidFill>
              </a:rPr>
              <a:t>Nejnižší volební účast: Slovensko (22, 74%)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3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4C081-9D71-4288-A7CA-17C9E623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skupiny v Evropském parlamentu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43797-AC08-4807-B5E4-E0BC1BAD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Poslanci Evropského parlamentu jsou organizováni </a:t>
            </a:r>
            <a:r>
              <a:rPr lang="cs-CZ" b="1" dirty="0"/>
              <a:t>podle politické příslušnosti</a:t>
            </a:r>
          </a:p>
          <a:p>
            <a:r>
              <a:rPr lang="cs-CZ" dirty="0"/>
              <a:t>V Evropském parlamentu je v současnosti </a:t>
            </a:r>
            <a:r>
              <a:rPr lang="cs-CZ" b="1" dirty="0"/>
              <a:t>7 politických skupin</a:t>
            </a:r>
          </a:p>
          <a:p>
            <a:r>
              <a:rPr lang="cs-CZ" dirty="0"/>
              <a:t>Někteří poslanci nejsou členy žádné politické skupiny – </a:t>
            </a:r>
            <a:r>
              <a:rPr lang="cs-CZ" b="1" dirty="0"/>
              <a:t>nezařazení poslanci</a:t>
            </a:r>
          </a:p>
          <a:p>
            <a:r>
              <a:rPr lang="cs-CZ" dirty="0"/>
              <a:t>Každá politická skupina se stará o svou vnitřní organizaci – jmenuje svého předsedu, předsednictvo a sekretariát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Evropský parlament vstoupil do 9. funkčního období | Zpravodajství | Evropský  parlament">
            <a:extLst>
              <a:ext uri="{FF2B5EF4-FFF2-40B4-BE49-F238E27FC236}">
                <a16:creationId xmlns:a16="http://schemas.microsoft.com/office/drawing/2014/main" id="{CCCE6D93-11F3-437C-9686-1B6AD299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91" y="4365104"/>
            <a:ext cx="4482641" cy="21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97688-1E69-45B3-987F-0B94E798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politických skupin: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EF9F4-EC62-41C4-BA6D-45DB26E1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Poslanecký klub Evropské lidové strany (Křesťanských demokratů)</a:t>
            </a:r>
          </a:p>
          <a:p>
            <a:r>
              <a:rPr lang="cs-CZ" dirty="0">
                <a:solidFill>
                  <a:srgbClr val="FF0000"/>
                </a:solidFill>
              </a:rPr>
              <a:t>Skupina progresivní aliance socialistů a demokratů v Evropském parlamentu</a:t>
            </a:r>
          </a:p>
          <a:p>
            <a:r>
              <a:rPr lang="cs-CZ" dirty="0" err="1">
                <a:solidFill>
                  <a:srgbClr val="FFC000"/>
                </a:solidFill>
              </a:rPr>
              <a:t>Renew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Europe</a:t>
            </a:r>
            <a:r>
              <a:rPr lang="cs-CZ" dirty="0">
                <a:solidFill>
                  <a:srgbClr val="FFC000"/>
                </a:solidFill>
              </a:rPr>
              <a:t> Group</a:t>
            </a:r>
          </a:p>
          <a:p>
            <a:r>
              <a:rPr lang="cs-CZ" dirty="0">
                <a:solidFill>
                  <a:srgbClr val="002060"/>
                </a:solidFill>
              </a:rPr>
              <a:t>Skupina pro identitu a demokracii</a:t>
            </a:r>
          </a:p>
          <a:p>
            <a:r>
              <a:rPr lang="cs-CZ" dirty="0">
                <a:solidFill>
                  <a:srgbClr val="00B050"/>
                </a:solidFill>
              </a:rPr>
              <a:t>Skupina Zelených/Evropské svobodné aliance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Skupina Evropských konzervativců a reformistů</a:t>
            </a:r>
          </a:p>
          <a:p>
            <a:r>
              <a:rPr lang="cs-CZ" dirty="0">
                <a:solidFill>
                  <a:srgbClr val="C00000"/>
                </a:solidFill>
              </a:rPr>
              <a:t>Skupina konfederace Evropské sjednocené levice a Severské zelené levice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(Nezařazení poslanci)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13FBBAC-B309-4195-A5CB-348CAB00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2767608"/>
            <a:ext cx="36447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F6A73-0499-40AB-91F0-372B0EAF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Pravomoci Evropského parlamentu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95576-816C-43C8-9334-0DE26632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Legislativní pravomoci</a:t>
            </a:r>
          </a:p>
          <a:p>
            <a:pPr lvl="1"/>
            <a:r>
              <a:rPr lang="cs-CZ" dirty="0"/>
              <a:t>Parlament je spolu se zástupci vlád EU v Radě zodpovědný za přijímání právních předpisů EU</a:t>
            </a:r>
          </a:p>
          <a:p>
            <a:r>
              <a:rPr lang="cs-CZ" b="1" dirty="0"/>
              <a:t>Rozpočtové pravomoci</a:t>
            </a:r>
          </a:p>
          <a:p>
            <a:pPr lvl="1"/>
            <a:r>
              <a:rPr lang="cs-CZ" dirty="0"/>
              <a:t>Parlament a Rada se musí dohodnout na ročním rozpočtu EU</a:t>
            </a:r>
          </a:p>
          <a:p>
            <a:r>
              <a:rPr lang="cs-CZ" b="1" dirty="0"/>
              <a:t>Kontrolní pravomoci</a:t>
            </a:r>
          </a:p>
          <a:p>
            <a:pPr lvl="1"/>
            <a:r>
              <a:rPr lang="cs-CZ" dirty="0"/>
              <a:t>Poslanci EP dohlížejí na práci orgánů EU, zejména Evropské komise, která je výkonným orgánem Evropské unie</a:t>
            </a:r>
          </a:p>
        </p:txBody>
      </p:sp>
    </p:spTree>
    <p:extLst>
      <p:ext uri="{BB962C8B-B14F-4D97-AF65-F5344CB8AC3E}">
        <p14:creationId xmlns:p14="http://schemas.microsoft.com/office/powerpoint/2010/main" val="31108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427E7-98BC-40EA-910C-2445F227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Evropského parlamentu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3F15C-6D8F-45C8-9020-3FDA8082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Předseda</a:t>
            </a:r>
          </a:p>
          <a:p>
            <a:pPr lvl="1"/>
            <a:r>
              <a:rPr lang="cs-CZ" dirty="0"/>
              <a:t>Volen na </a:t>
            </a:r>
            <a:r>
              <a:rPr lang="cs-CZ" b="1" dirty="0"/>
              <a:t>2,5 roku </a:t>
            </a:r>
            <a:r>
              <a:rPr lang="cs-CZ" dirty="0"/>
              <a:t>(polovina volebního období)</a:t>
            </a:r>
          </a:p>
          <a:p>
            <a:pPr lvl="1"/>
            <a:r>
              <a:rPr lang="cs-CZ" dirty="0"/>
              <a:t>Zastupuje Parlament </a:t>
            </a:r>
            <a:r>
              <a:rPr lang="cs-CZ" b="1" dirty="0"/>
              <a:t>navenek</a:t>
            </a:r>
            <a:r>
              <a:rPr lang="cs-CZ" dirty="0"/>
              <a:t> a ve vztazích s ostatními orgány a institucemi EU</a:t>
            </a:r>
          </a:p>
          <a:p>
            <a:pPr lvl="1"/>
            <a:r>
              <a:rPr lang="cs-CZ" dirty="0"/>
              <a:t>Dohlíží na práci parlamentu, dbá na dodržování jednacího řádu</a:t>
            </a:r>
          </a:p>
          <a:p>
            <a:pPr lvl="1"/>
            <a:r>
              <a:rPr lang="cs-CZ" dirty="0"/>
              <a:t>Společně s předsedou Rady </a:t>
            </a:r>
            <a:r>
              <a:rPr lang="cs-CZ" b="1" dirty="0"/>
              <a:t>podepisuje</a:t>
            </a:r>
            <a:r>
              <a:rPr lang="cs-CZ" dirty="0"/>
              <a:t> veškeré přijímané legislativní akty</a:t>
            </a:r>
          </a:p>
          <a:p>
            <a:r>
              <a:rPr lang="cs-CZ" b="1" u="sng" dirty="0"/>
              <a:t>Poslanci</a:t>
            </a:r>
          </a:p>
          <a:p>
            <a:pPr lvl="1"/>
            <a:r>
              <a:rPr lang="cs-CZ" dirty="0"/>
              <a:t>Celkem </a:t>
            </a:r>
            <a:r>
              <a:rPr lang="cs-CZ" b="1" dirty="0"/>
              <a:t>705</a:t>
            </a:r>
            <a:r>
              <a:rPr lang="cs-CZ" dirty="0"/>
              <a:t> poslanců zvolených v 27 členských státech EU</a:t>
            </a:r>
          </a:p>
          <a:p>
            <a:pPr lvl="1"/>
            <a:r>
              <a:rPr lang="cs-CZ" dirty="0"/>
              <a:t>Voleni ve </a:t>
            </a:r>
            <a:r>
              <a:rPr lang="cs-CZ" b="1" dirty="0"/>
              <a:t>všeobecných a přímých </a:t>
            </a:r>
            <a:r>
              <a:rPr lang="cs-CZ" dirty="0"/>
              <a:t>volbách </a:t>
            </a:r>
            <a:r>
              <a:rPr lang="cs-CZ" b="1" dirty="0"/>
              <a:t>na 5 let</a:t>
            </a:r>
          </a:p>
          <a:p>
            <a:pPr lvl="1"/>
            <a:r>
              <a:rPr lang="cs-CZ" dirty="0"/>
              <a:t>Každá země si volí způsob, jakým volby probíhají</a:t>
            </a:r>
          </a:p>
          <a:p>
            <a:pPr lvl="1"/>
            <a:r>
              <a:rPr lang="cs-CZ" dirty="0"/>
              <a:t>Počet křesel je přidělován </a:t>
            </a:r>
            <a:r>
              <a:rPr lang="cs-CZ" b="1" dirty="0"/>
              <a:t>podle počtu obyvatel </a:t>
            </a:r>
            <a:r>
              <a:rPr lang="cs-CZ" dirty="0"/>
              <a:t>každého členského státu</a:t>
            </a:r>
          </a:p>
          <a:p>
            <a:pPr lvl="1"/>
            <a:endParaRPr lang="cs-CZ" dirty="0"/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5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EFA22C-EF8A-4A1B-B41C-58D9CBC2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1124744"/>
            <a:ext cx="8686801" cy="5400600"/>
          </a:xfrm>
        </p:spPr>
        <p:txBody>
          <a:bodyPr>
            <a:normAutofit/>
          </a:bodyPr>
          <a:lstStyle/>
          <a:p>
            <a:r>
              <a:rPr lang="cs-CZ" b="1" u="sng" dirty="0"/>
              <a:t>Politické skupiny</a:t>
            </a:r>
          </a:p>
          <a:p>
            <a:pPr lvl="1"/>
            <a:r>
              <a:rPr lang="cs-CZ" dirty="0"/>
              <a:t>Viz. snímek 5, 6</a:t>
            </a:r>
          </a:p>
          <a:p>
            <a:r>
              <a:rPr lang="cs-CZ" b="1" u="sng" dirty="0"/>
              <a:t>Výbory</a:t>
            </a:r>
          </a:p>
          <a:p>
            <a:pPr lvl="1"/>
            <a:r>
              <a:rPr lang="cs-CZ" dirty="0"/>
              <a:t>poslanci jsou rozděleni do několika </a:t>
            </a:r>
            <a:r>
              <a:rPr lang="cs-CZ" b="1" dirty="0"/>
              <a:t>specializovaných stálých výborů</a:t>
            </a:r>
            <a:r>
              <a:rPr lang="cs-CZ" dirty="0"/>
              <a:t>, aby mohli provádět přípravné práce pro plenární zasedání Parlamentu</a:t>
            </a:r>
          </a:p>
          <a:p>
            <a:pPr lvl="1"/>
            <a:r>
              <a:rPr lang="cs-CZ" dirty="0"/>
              <a:t>výborů je 20</a:t>
            </a:r>
          </a:p>
          <a:p>
            <a:pPr lvl="1"/>
            <a:r>
              <a:rPr lang="cs-CZ" dirty="0"/>
              <a:t>výbor sestává z 25 až 81 poslanců EP a má svého předsedu, předsednictvo a sekretariát</a:t>
            </a:r>
          </a:p>
          <a:p>
            <a:pPr lvl="1"/>
            <a:r>
              <a:rPr lang="cs-CZ" dirty="0"/>
              <a:t>vypracovávají </a:t>
            </a:r>
            <a:r>
              <a:rPr lang="cs-CZ" b="1" dirty="0"/>
              <a:t>legislativní návrhy a zprávy z vlastního podnětu, předkládají k nim pozměňovací návrhy a hlasují o nich</a:t>
            </a:r>
          </a:p>
          <a:p>
            <a:pPr lvl="1"/>
            <a:r>
              <a:rPr lang="cs-CZ" b="1" dirty="0"/>
              <a:t>Příklady výborů: </a:t>
            </a:r>
            <a:r>
              <a:rPr lang="cs-CZ" dirty="0"/>
              <a:t>Zahraniční věci, Lidská práva, Bezpečnost a obrana, Rozvoj, Mezinárodní obchod, Rozpočet, Hospodářství a měna, Zaměstnanost a sociální věci, Regionální rozvoj, Rybolov, Kultura a vzdělání,..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2B102E-4106-4D88-86BE-427CC767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" t="27945" r="52363" b="34246"/>
          <a:stretch/>
        </p:blipFill>
        <p:spPr>
          <a:xfrm>
            <a:off x="6310436" y="182851"/>
            <a:ext cx="4081536" cy="18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rastní firemní prezentace 16 × 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244_TF02895266.potx" id="{39D173A9-AA17-4BE1-A1C1-70C9F3F2CE61}" vid="{2716B572-A209-44A3-B9E6-D2F6738DDF1E}"/>
    </a:ext>
  </a:extLst>
</a:theme>
</file>

<file path=ppt/theme/theme2.xml><?xml version="1.0" encoding="utf-8"?>
<a:theme xmlns:a="http://schemas.openxmlformats.org/drawingml/2006/main" name="Motiv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701</Words>
  <Application>Microsoft Office PowerPoint</Application>
  <PresentationFormat>Vlastní</PresentationFormat>
  <Paragraphs>79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Kontrastní firemní prezentace 16 × 9</vt:lpstr>
      <vt:lpstr>Natálie Kundelová, 481147</vt:lpstr>
      <vt:lpstr>Základní informace</vt:lpstr>
      <vt:lpstr>Prezentace aplikace PowerPoint</vt:lpstr>
      <vt:lpstr>Prezentace aplikace PowerPoint</vt:lpstr>
      <vt:lpstr>Politické skupiny v Evropském parlamentu</vt:lpstr>
      <vt:lpstr>7 politických skupin:</vt:lpstr>
      <vt:lpstr>Pravomoci Evropského parlamentu</vt:lpstr>
      <vt:lpstr>Struktura Evropského parlamentu</vt:lpstr>
      <vt:lpstr>Prezentace aplikace PowerPoint</vt:lpstr>
      <vt:lpstr>Prezentace aplikace PowerPoint</vt:lpstr>
      <vt:lpstr>Mnohojazyčnost v Evropském parlamentu</vt:lpstr>
      <vt:lpstr>Poslanci za Českou republiku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Natálie Kundelová, 481147</dc:title>
  <dc:creator>Natálie Kundelová</dc:creator>
  <cp:lastModifiedBy>Marta Goňcová</cp:lastModifiedBy>
  <cp:revision>16</cp:revision>
  <dcterms:created xsi:type="dcterms:W3CDTF">2020-10-21T11:51:19Z</dcterms:created>
  <dcterms:modified xsi:type="dcterms:W3CDTF">2021-05-15T19:28:21Z</dcterms:modified>
</cp:coreProperties>
</file>