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2D01-ACC8-4890-A592-44F0E70D23FC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FB6-9CC0-48E1-AA8D-33704359AE6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7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2D01-ACC8-4890-A592-44F0E70D23FC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FB6-9CC0-48E1-AA8D-33704359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0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2D01-ACC8-4890-A592-44F0E70D23FC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FB6-9CC0-48E1-AA8D-33704359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70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2D01-ACC8-4890-A592-44F0E70D23FC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FB6-9CC0-48E1-AA8D-33704359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6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2D01-ACC8-4890-A592-44F0E70D23FC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FB6-9CC0-48E1-AA8D-33704359AE6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30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2D01-ACC8-4890-A592-44F0E70D23FC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FB6-9CC0-48E1-AA8D-33704359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6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2D01-ACC8-4890-A592-44F0E70D23FC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FB6-9CC0-48E1-AA8D-33704359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53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2D01-ACC8-4890-A592-44F0E70D23FC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FB6-9CC0-48E1-AA8D-33704359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87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2D01-ACC8-4890-A592-44F0E70D23FC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FB6-9CC0-48E1-AA8D-33704359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83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A112D01-ACC8-4890-A592-44F0E70D23FC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BCFB6-9CC0-48E1-AA8D-33704359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17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2D01-ACC8-4890-A592-44F0E70D23FC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CFB6-9CC0-48E1-AA8D-33704359A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44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112D01-ACC8-4890-A592-44F0E70D23FC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9BCFB6-9CC0-48E1-AA8D-33704359AE6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30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ostrifikace@msmt.cz" TargetMode="External"/><Relationship Id="rId2" Type="http://schemas.openxmlformats.org/officeDocument/2006/relationships/hyperlink" Target="mailto:posta@msmt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regvssp.msmt.cz/registrvssp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nisprava.cz/rstsp/ciselniky.nsf/i/d004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nisprava.cz/rstsp/ciselniky.nsf/i/d004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info.cz/formulare/uznani-odborne-kvalifikac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ures/portal/jv-se?app=1.8.1-build-0&amp;pageCode=find_a_job" TargetMode="External"/><Relationship Id="rId3" Type="http://schemas.openxmlformats.org/officeDocument/2006/relationships/hyperlink" Target="https://europass.cz/co-je-europass/zivotopis" TargetMode="External"/><Relationship Id="rId7" Type="http://schemas.openxmlformats.org/officeDocument/2006/relationships/hyperlink" Target="https://www.vzp.cz/pojistenci/cestovani-a-pobyt-v-zahranici/dlouhodoby-pobyt-v-zahranici" TargetMode="External"/><Relationship Id="rId12" Type="http://schemas.openxmlformats.org/officeDocument/2006/relationships/hyperlink" Target="http://www.cambridgecenter.cz/" TargetMode="External"/><Relationship Id="rId2" Type="http://schemas.openxmlformats.org/officeDocument/2006/relationships/hyperlink" Target="https://europa.eu/europass/en/create-europass-c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ncelarzp.cz/cs/pojistenci/prava-naroky-eu/zdr-poj-pece-eu/kde-byt-pojisten" TargetMode="External"/><Relationship Id="rId11" Type="http://schemas.openxmlformats.org/officeDocument/2006/relationships/hyperlink" Target="https://www.msmt.cz/mezinarodni-vztahy/uznani-odborne-kvalifikace" TargetMode="External"/><Relationship Id="rId5" Type="http://schemas.openxmlformats.org/officeDocument/2006/relationships/hyperlink" Target="https://ec.europa.eu/eures/public/cs/homepage" TargetMode="External"/><Relationship Id="rId10" Type="http://schemas.openxmlformats.org/officeDocument/2006/relationships/hyperlink" Target="https://www.cssz.cz/web/cz/mezinarodni-smlouvy" TargetMode="External"/><Relationship Id="rId4" Type="http://schemas.openxmlformats.org/officeDocument/2006/relationships/hyperlink" Target="https://www.uradprace.cz/web/cz/vzory-zivotopisu" TargetMode="External"/><Relationship Id="rId9" Type="http://schemas.openxmlformats.org/officeDocument/2006/relationships/hyperlink" Target="https://www.idnes.cz/finance/prace-a-podnikani/prace-v-cizine-a-dane-odvody-a-penze.A170912_074351_podnikani_s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zivotopi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opass.cz/co-je-europass/zivotopi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radprace.cz/web/cz/vzory-zivotopis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kancelarzp.cz/c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EURES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životopis, jazykový certifikát, uznávání diplomů, sociální a zdravotní pojištění pro práci v zahraničí, hledání místa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Lucie Zvěřinová, UČO: 481950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Vinš,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470435</a:t>
            </a:r>
          </a:p>
        </p:txBody>
      </p:sp>
    </p:spTree>
    <p:extLst>
      <p:ext uri="{BB962C8B-B14F-4D97-AF65-F5344CB8AC3E}">
        <p14:creationId xmlns:p14="http://schemas.microsoft.com/office/powerpoint/2010/main" val="329822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B264E-9E9D-4DAD-A966-C9BAC632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Jazykové certifikáty – Ceny zkoušek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A9815-6FE4-4366-B96C-E6D36526C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YLE – úroveň A1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Nejnižší cena – 1 490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cena – 1 550 Kč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KET – úroveň A2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Nejnižší cena – 2 750 Kč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cena – 2 990 Kč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PET – úroveň B1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Nejnižší cena – 2 850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cena – 3 090 Kč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FCE – úroveň B2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Nejnižší cena – 4 450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cena – 5 390 Kč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CAE – úroveň C1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Nejnižší cena – 4 550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cena – 5 590 Kč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CPE – úroveň C2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Nejnižší cena – 4 650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cena –  4 990 Kč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Nejnižší cena – 2 990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cena – 5 100 Kč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Rozdíl v cenách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registrace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Různá místa = Různé ceny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Zkoušky Cambridge English – Katedra anglického jazyka – Vysoká škola  ekonomická v Praze">
            <a:extLst>
              <a:ext uri="{FF2B5EF4-FFF2-40B4-BE49-F238E27FC236}">
                <a16:creationId xmlns:a16="http://schemas.microsoft.com/office/drawing/2014/main" id="{A15E2C45-2BAE-41B1-AD2B-1835B4548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94336"/>
            <a:ext cx="4282981" cy="15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4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D437B-08BE-48AA-84FD-3DFC0027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Jazykové certifikáty – Místa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4B03D3-A4A1-4290-AC37-1B7127CB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636462-8B05-41C8-BC6B-18276B0E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0" y="1717881"/>
            <a:ext cx="8374318" cy="45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F945B-F5BB-4213-8EB8-031A49EA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Uznávání diplomů – vysokoškolské diplomy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1F5FB-843D-402D-9B08-8B458ADE4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Nostrifikace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proces uznávání zahraničního oprávnění (nebo jeho části) a  kvalifikace jako rovnocenného s oprávněním získaným v České republice</a:t>
            </a:r>
            <a:endParaRPr lang="cs-CZ" sz="3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Nyní možné zaslat diplomy k uznání pouze PÍSEMNĚ / ELEKTRONICKY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originál / úředně ověřená kopie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vyžádání: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Úřední překlad dokumentů do českého jazyka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Oprávnění instituce k poskytování vzdělání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školství, mládeže a tělovýchovy</a:t>
            </a:r>
            <a:br>
              <a:rPr lang="cs-CZ" sz="25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Odbor vysokých škol (NVS)</a:t>
            </a:r>
            <a:br>
              <a:rPr lang="cs-CZ" sz="25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Karmelitská 529/5</a:t>
            </a:r>
            <a:br>
              <a:rPr lang="cs-CZ" sz="25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118 12 Praha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 na e-mail: </a:t>
            </a:r>
            <a:r>
              <a:rPr lang="cs-CZ" sz="2500" b="0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posta@msmt.cz</a:t>
            </a:r>
            <a:r>
              <a:rPr lang="cs-CZ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cs-CZ" sz="25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500" b="0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nostrifikace@msmt.cz</a:t>
            </a:r>
            <a:endParaRPr lang="cs-CZ" sz="2500" b="0" i="0" u="sng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 do datové schránky: </a:t>
            </a:r>
            <a:r>
              <a:rPr lang="cs-CZ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vidaawt</a:t>
            </a:r>
            <a:endParaRPr lang="cs-CZ" sz="2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4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Studium na zahraniční vysoké škole – Veřejné vysoké školy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https://regvssp.msmt.cz/registrvssp/</a:t>
            </a:r>
            <a:r>
              <a:rPr lang="cs-CZ" sz="3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Odvolat se případně dá na MŠMT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obrany – uznává vzdělání v oblasti vojenství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vnitra – uznává vzdělání v oblasti bezpečnostních služeb</a:t>
            </a:r>
            <a:endParaRPr lang="cs-CZ" sz="2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Ministerstvo školství, mládeže a tělovýchovy (MŠMT) | LinkedIn">
            <a:extLst>
              <a:ext uri="{FF2B5EF4-FFF2-40B4-BE49-F238E27FC236}">
                <a16:creationId xmlns:a16="http://schemas.microsoft.com/office/drawing/2014/main" id="{381E099B-FC49-4D91-A7DE-A6C67C7D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30" y="2636912"/>
            <a:ext cx="2327084" cy="17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422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CF368-E674-4B63-903E-961A9B28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Uznávání diplomů – vzdělání nižší než vysoká škola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0CB07-2808-4D25-8F30-A2A481F19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ekvivalenční dohody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Maďarsko, Německo, Polsko a Slovensko + Slovinsko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Vzdělání není nutné uznávat na MŠMT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neplatí mezi státy ekvivalenční dohoda, je nutná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nostrifikace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Průběh nostrifikace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nostrifikaci dokladu o získání základního / středního / vyššího odborného vzdělání se dá zažádat na krajském úřadě – podle pobytu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podání žádosti využít formuláře -&gt;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https://www.statnisprava.cz/rstsp/ciselniky.nsf/i/d0049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Připojené doklady: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Originál zahraničního vysvědčení / ÚOK, doklad rozsahu a obsahu vzdělávání v zahraniční škole, doklad o uznání školy státem, ve kterém leží, úředně ověřený překlad dokumentů do češtiny (tlumočník zapsaný v ČR do seznamu znalců a tlumočníků), pravost podpisů a razítek, doklad prokazující místo pobytu žadatele v ČR, doklad o zaplacení správního poplatku – 1 000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1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A8BAB-E60D-4867-B0E0-77BD51C5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Uznávání diplomů – vzdělání nižší než vysoká škola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1DF85-DB48-42FD-A298-2E666244C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Průběh nostrifikace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Předložit žádost příslušnému krajskému úřadu -&gt;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https://www.statnisprava.cz/rstsp/ciselniky.nsf/i/d0049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Krajský úřad posoudí obsah a rozsah vzdělání v zahraniční škole v porovnání s ČR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Nostrifikační doložka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Nostrifikační zkouška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Nostrifikační doložka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Zamítnutí nostrifikační doložky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Případné odvolání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 se odvolat prostřednictvím krajského úřadu k Ministerstvu školství do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dnů ode dne doručení rozhodnutí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84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FF588-DFED-4956-9244-D1F65134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Uznávání diplomů – odborné kvalifikace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887421-D730-4AA4-BE41-485797C76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první je nutné si opatřit žádost o uznání odborné kvalifikace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https://www.businessinfo.cz/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formulare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uznani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odborne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-kvalifikace/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 žádost musí člověk vyplnit a přiložit požadované doklady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Jméno a příjmení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 narození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Trvalá adresa (doručovací adresa)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Regulovaná činnost, kterou hodlá v ČR vykonávat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Zamýšlená forma výkonu regulované činnosti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Doklady: průkaz totožnosti, doklad o odborné kvalifikaci, doklad o způsobilosti, doklad o zaplacení správního poplatku (2 000 Kč)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Doklad o odborné kvalifikaci zahrnuje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Doklad o vzdělání a odborné přípravě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(musí určit délku a obsah vzdělání / přípravy)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doklad o výkonu předmětné činnosti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(musí obsahovat hlavně údaje o délce, obsahu a formě výkonu předmětné činnosti)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47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DA7A2-6645-4C44-9AF8-9A7147D5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Uznávání diplomů – odborné kvalifikace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A699EE-DF2F-44F4-97AA-F85B3A500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Předložení žádosti s přílohami odpovídající uznávacímu orgánu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školství, mládeže a tělovýchovy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průmyslu a obchodu – pokud chce člověk provádět činnost jako podnikatel ve formě živnosti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Rozhodnutí o žádosti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Uznání odborné kvalifikace / zamítnutí žádosti o uznání odborné kvalifikace / kompenzační opatření v případě velkých rozdílech mezi podmínkami, následuje kompenzační období nebo rozdílová zkouška (zkouška, určující znalosti a schopnosti)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Odvolání proti rozhodnutí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5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https://europa.eu/europass/en/create-europass-cv</a:t>
            </a:r>
            <a:r>
              <a:rPr lang="cs-C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portál </a:t>
            </a:r>
            <a:r>
              <a:rPr lang="cs-CZ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Europass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https://europass.cz/co-je-europass/zivotopis</a:t>
            </a:r>
            <a:r>
              <a:rPr lang="cs-C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portál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Europass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https://www.uradprace.cz/web/cz/vzory-zivotopisu</a:t>
            </a:r>
            <a:r>
              <a:rPr lang="cs-C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Úřad práce ČR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https://ec.europa.eu/eures/public/cs/homepage</a:t>
            </a:r>
            <a:r>
              <a:rPr lang="cs-C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portál EURES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https://www.kancelarzp.cz/cs/pojistenci/prava-naroky-eu/zdr-poj-pece-eu/kde-byt-pojisten</a:t>
            </a:r>
            <a:r>
              <a:rPr lang="cs-C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Kancelář zdravotního pojištění</a:t>
            </a:r>
          </a:p>
          <a:p>
            <a:pPr marL="0" indent="0">
              <a:buNone/>
            </a:pPr>
            <a:r>
              <a:rPr lang="cs-CZ" sz="2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https://www.vzp.cz/pojistenci/cestovani-a-pobyt-v-zahranici/dlouhodoby-pobyt-v-zahranici</a:t>
            </a:r>
            <a: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Všeobecná zdravotní pojišťovna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https://ec.europa.eu/eures/portal/jv-se?app=1.8.1-build-0&amp;pageCode=find_a_job</a:t>
            </a:r>
            <a: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Portál EURES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https://www.idnes.cz/finance/prace-a-podnikani/prace-v-cizine-a-dane-odvody-a-penze.A170912_074351_podnikani_sov</a:t>
            </a:r>
            <a:r>
              <a:rPr lang="cs-C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článek o pojištění v zahraničí (idnes.cz)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https://www.cssz.cz/web/cz/mezinarodni-smlouvy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Česká správa sociálního zabezpečení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https://www.msmt.cz/mezinarodni-vztahy/uznani-odborne-kvalifikace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MŠMT - Ministerstvo školství, mládeže a tělovýchovy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http://www.cambridgecenter.cz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Cambridge Center – certifikáty AJ</a:t>
            </a:r>
            <a:endParaRPr lang="cs-CZ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1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 anglického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mployment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ervice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Evropský portál pracovní mobility nebo také Evropské služby zaměstnanosti</a:t>
            </a:r>
          </a:p>
          <a:p>
            <a:pPr lvl="0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informací o pracovních a vzdělávacích příležitostech v zahraničí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členských států, dále Norsko, Island, Lichtenštejnsko a Švýcarsko</a:t>
            </a:r>
          </a:p>
          <a:p>
            <a:pPr lvl="0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zřízen v rámci Generálního ředitelství Evropské komise</a:t>
            </a:r>
          </a:p>
          <a:p>
            <a:pPr lvl="0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nás zajišťuje Úřad práce ČR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cíl: usnadňovat mezinárodní mobilitu pracovních sil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E8E0D-E2DC-440D-B7D5-428E1DD6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33" y="4149080"/>
            <a:ext cx="1988167" cy="22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7"/>
            <a:ext cx="5486969" cy="58326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55776" y="6227629"/>
            <a:ext cx="437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https://europass.cz/co-je-europass/zivotopis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0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Životopis – jak ho napsat správně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portál EURES nabízí možnost vytvoření účtu uchazeče o zaměstnání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pomocí webové stránky </a:t>
            </a:r>
            <a:r>
              <a:rPr lang="cs-CZ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europass</a:t>
            </a: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můžete zdarma sestavit portfolio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přehledný, jasný a strukturovaný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maximálně dvě A4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osobní údaje: jméno, ostatní uvádět nemusíme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kontakty: telefonní číslo, e-mail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fotka? ano/ne?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pracovní zkušenosti: pozice, zaměstnavatel, časové rozmezí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vzdělání: nejvyšší dosažené, jméno školy a obor, rekvalifikace a kurzy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osobní dovednosti: charakteristika, odborné, IT a jazykové zkušenosti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doplňující údaje</a:t>
            </a:r>
          </a:p>
          <a:p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58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2" y="692696"/>
            <a:ext cx="3621450" cy="50851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2696"/>
            <a:ext cx="3611138" cy="508518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5576" y="6021288"/>
            <a:ext cx="4281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https://europass.cz/co-je-europass/zivotopis/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0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Žádost o zaměstnání, hledání místa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pokud chcete úspěšně žádat o zaměstnání, měli byste znát zvyklosti daného státu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Žádost o volné místo se v každé zemi liší, a to jak typem životopisu, tak způsobem podání žádostí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https://www.uradprace.cz/web/cz/vzory-zivotopisu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stránkách EURES – nabídka pracovních míst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můžeme hledat podle zadání klíčového slova, státu, odvětví, zaměstnání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místa pro učitele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angličtina, matematika, fyzika, historie, zeměpis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hlavně plný úvazek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plat není často uveden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nutnost ovládat daný cizí jazyk na úrovni C1</a:t>
            </a:r>
          </a:p>
        </p:txBody>
      </p:sp>
    </p:spTree>
    <p:extLst>
      <p:ext uri="{BB962C8B-B14F-4D97-AF65-F5344CB8AC3E}">
        <p14:creationId xmlns:p14="http://schemas.microsoft.com/office/powerpoint/2010/main" val="192519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Zdravotní pojištění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 jednoho pojištění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oznamovací povinnost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odevzdání průkazu zdravotní pojišťovny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potřeba dokladů o zaměstnání a pojištění při návratu do ČR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výjimky: brigádníci, au-pair – nadále jsou účastníky českého zdravotního pojištění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placení pojistného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2"/>
              </a:rPr>
              <a:t>https://www.kancelarzp.cz/cs/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050" name="Picture 2" descr="Kancelář ZP - Kancelář Z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57089"/>
            <a:ext cx="2530971" cy="17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69395" y="5867980"/>
            <a:ext cx="300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Kancelář zdravotního pojištění</a:t>
            </a:r>
          </a:p>
        </p:txBody>
      </p:sp>
    </p:spTree>
    <p:extLst>
      <p:ext uri="{BB962C8B-B14F-4D97-AF65-F5344CB8AC3E}">
        <p14:creationId xmlns:p14="http://schemas.microsoft.com/office/powerpoint/2010/main" val="110117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DFD6A-1F99-4B87-937D-4D5D1DA7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pojištění při práci v zahraničí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955785-D276-48B5-9825-E3841CFC4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v zemích EU se započítává do pojištění v ČR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získání starobního důchodu – aspoň 33 placených 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Země EU – institut sčítání doby pojištění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Vyplácený důchod se poměrově rozděluje a je vyplácen ze zemí EU, kde člověk pracoval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Nemá vliv na celkovou výši důchodu – člověk dostává důchod podle toho v jaké zemi žije – důchod je pouze vyplácen z několika různých zdrojů</a:t>
            </a:r>
          </a:p>
        </p:txBody>
      </p:sp>
    </p:spTree>
    <p:extLst>
      <p:ext uri="{BB962C8B-B14F-4D97-AF65-F5344CB8AC3E}">
        <p14:creationId xmlns:p14="http://schemas.microsoft.com/office/powerpoint/2010/main" val="652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EC178-8DDD-4032-99E0-4CEE75C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Jazykové školy připravující na zkoušky z angličtiny - Brno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8F0AE-3905-4787-A2D2-E64108AD0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MKM – Jazyková škola Překladatelská agentura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Denní pomaturitní studium anglického jazyka – roční (2 semestry) – 700 hodin – 21 999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Zkouška není v ceně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ILC – International House Brno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Pomaturitní studium angličtiny – příprava na zkoušku Cambridge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(FCE) – roční (2 semestry) – 5x4h týdně – 23 999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Zkouška není v ceně (zahrnuje zkoušky „na nečisto“)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SJŠ Brno – Jazyková škola s právem státní jazykové zkoušky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Pomaturitní studium angličtiny – kurzy různých pokročilostí (kromě začátečníků) – roční (2 semestry) – 720 hodin – 25 990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Zkouška není v ceně</a:t>
            </a:r>
            <a:endParaRPr lang="cs-CZ" sz="1800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98B5144F-3628-4F76-86DD-D6E27C8B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14287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">
            <a:extLst>
              <a:ext uri="{FF2B5EF4-FFF2-40B4-BE49-F238E27FC236}">
                <a16:creationId xmlns:a16="http://schemas.microsoft.com/office/drawing/2014/main" id="{B940D0F3-1A32-43B6-9CC4-6F2EB93D9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6" y="3933056"/>
            <a:ext cx="14573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ogo">
            <a:extLst>
              <a:ext uri="{FF2B5EF4-FFF2-40B4-BE49-F238E27FC236}">
                <a16:creationId xmlns:a16="http://schemas.microsoft.com/office/drawing/2014/main" id="{1573D31C-0989-442E-9CE9-3728D382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6" y="5229200"/>
            <a:ext cx="13525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862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338</TotalTime>
  <Words>1492</Words>
  <Application>Microsoft Office PowerPoint</Application>
  <PresentationFormat>Předvádění na obrazovce (4:3)</PresentationFormat>
  <Paragraphs>152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Retrospektiva</vt:lpstr>
      <vt:lpstr>EURES životopis, jazykový certifikát, uznávání diplomů, sociální a zdravotní pojištění pro práci v zahraničí, hledání místa</vt:lpstr>
      <vt:lpstr>EURES</vt:lpstr>
      <vt:lpstr>Prezentace aplikace PowerPoint</vt:lpstr>
      <vt:lpstr>Životopis – jak ho napsat správně</vt:lpstr>
      <vt:lpstr>Prezentace aplikace PowerPoint</vt:lpstr>
      <vt:lpstr>Žádost o zaměstnání, hledání místa</vt:lpstr>
      <vt:lpstr>Zdravotní pojištění</vt:lpstr>
      <vt:lpstr>Sociální pojištění při práci v zahraničí</vt:lpstr>
      <vt:lpstr>Jazykové školy připravující na zkoušky z angličtiny - Brno</vt:lpstr>
      <vt:lpstr>Jazykové certifikáty – Ceny zkoušek</vt:lpstr>
      <vt:lpstr>Jazykové certifikáty – Místa</vt:lpstr>
      <vt:lpstr>Uznávání diplomů – vysokoškolské diplomy</vt:lpstr>
      <vt:lpstr>Uznávání diplomů – vzdělání nižší než vysoká škola</vt:lpstr>
      <vt:lpstr>Uznávání diplomů – vzdělání nižší než vysoká škola</vt:lpstr>
      <vt:lpstr>Uznávání diplomů – odborné kvalifikace</vt:lpstr>
      <vt:lpstr>Uznávání diplomů – odborné kvalifikace</vt:lpstr>
      <vt:lpstr>Zdroje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EURES životopis, jazykový certifikát, uznávání diplomů, sociální a zdravotní pojištění pro práci v zahraničí, hledání místa</dc:title>
  <dc:creator>lucik.zverinova@seznam.cz</dc:creator>
  <cp:lastModifiedBy>Marta Goňcová</cp:lastModifiedBy>
  <cp:revision>23</cp:revision>
  <dcterms:created xsi:type="dcterms:W3CDTF">2020-11-04T14:04:43Z</dcterms:created>
  <dcterms:modified xsi:type="dcterms:W3CDTF">2021-05-15T19:32:38Z</dcterms:modified>
</cp:coreProperties>
</file>