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6" r:id="rId3"/>
    <p:sldId id="270" r:id="rId4"/>
    <p:sldId id="271" r:id="rId5"/>
    <p:sldId id="257" r:id="rId6"/>
    <p:sldId id="261" r:id="rId7"/>
    <p:sldId id="259" r:id="rId8"/>
    <p:sldId id="269" r:id="rId9"/>
    <p:sldId id="258" r:id="rId10"/>
    <p:sldId id="273" r:id="rId11"/>
    <p:sldId id="272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F77088D-4057-4183-A26D-22C1BD0436A7}">
          <p14:sldIdLst>
            <p14:sldId id="256"/>
            <p14:sldId id="266"/>
            <p14:sldId id="270"/>
            <p14:sldId id="271"/>
            <p14:sldId id="257"/>
            <p14:sldId id="261"/>
            <p14:sldId id="259"/>
            <p14:sldId id="269"/>
            <p14:sldId id="258"/>
            <p14:sldId id="273"/>
            <p14:sldId id="272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40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38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30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9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15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59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6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17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30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24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81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7EBCF28-5947-4259-85E4-EC5605FB437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3C98736-C62A-4CDC-B1D2-657FCB008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24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institutions-bodies/european-council_cs" TargetMode="External"/><Relationship Id="rId3" Type="http://schemas.openxmlformats.org/officeDocument/2006/relationships/hyperlink" Target="https://europa.eu/european-union/about-eu/easy-to-read_cs" TargetMode="External"/><Relationship Id="rId7" Type="http://schemas.openxmlformats.org/officeDocument/2006/relationships/hyperlink" Target="https://www.consilium.europa.eu/cs/policies/coronavirus/" TargetMode="External"/><Relationship Id="rId2" Type="http://schemas.openxmlformats.org/officeDocument/2006/relationships/hyperlink" Target="https://www.schengenvisainfo.com/eu-count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Ursula_von_der_Leyenov%C3%A1" TargetMode="External"/><Relationship Id="rId5" Type="http://schemas.openxmlformats.org/officeDocument/2006/relationships/hyperlink" Target="https://www.euroskop.cz/90/sekce/evropska-rada/" TargetMode="External"/><Relationship Id="rId4" Type="http://schemas.openxmlformats.org/officeDocument/2006/relationships/hyperlink" Target="https://sl.wikipedia.org/wiki/Slika:Justus_Lipsius_EU_Council_489_Wide.jpg" TargetMode="External"/><Relationship Id="rId9" Type="http://schemas.openxmlformats.org/officeDocument/2006/relationships/hyperlink" Target="https://www.consilium.europa.eu/c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ilium.europa.eu/cs/history/?filters=20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ideo.consilium.europa.eu/home/en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AD0B7-B1F3-4FAD-812D-74FE54DCE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" y="1795073"/>
            <a:ext cx="10601325" cy="2166723"/>
          </a:xfrm>
        </p:spPr>
        <p:txBody>
          <a:bodyPr>
            <a:normAutofit/>
          </a:bodyPr>
          <a:lstStyle/>
          <a:p>
            <a:pPr algn="ctr"/>
            <a:r>
              <a:rPr lang="cs-CZ" sz="8000" dirty="0">
                <a:latin typeface="Bodoni MT" panose="02070603080606020203" pitchFamily="18" charset="0"/>
              </a:rPr>
              <a:t>EVROPSKÁ RADA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9157B8-D02A-437B-A45D-71A961EBB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3338" y="5806820"/>
            <a:ext cx="10601325" cy="1144884"/>
          </a:xfrm>
        </p:spPr>
        <p:txBody>
          <a:bodyPr>
            <a:normAutofit/>
          </a:bodyPr>
          <a:lstStyle/>
          <a:p>
            <a:r>
              <a:rPr lang="cs-CZ" dirty="0"/>
              <a:t>Lenka Korečková 481266</a:t>
            </a:r>
          </a:p>
        </p:txBody>
      </p:sp>
    </p:spTree>
    <p:extLst>
      <p:ext uri="{BB962C8B-B14F-4D97-AF65-F5344CB8AC3E}">
        <p14:creationId xmlns:p14="http://schemas.microsoft.com/office/powerpoint/2010/main" val="393312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D730-3C53-4D5C-8DEB-0983A0D4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+mn-lt"/>
              </a:rPr>
              <a:t>Výsledky Posledních jednání</a:t>
            </a:r>
          </a:p>
        </p:txBody>
      </p:sp>
      <p:sp>
        <p:nvSpPr>
          <p:cNvPr id="6" name="AutoShape 6" descr="Šíření onemocnění COVID-19 a reakce EU - Consilium">
            <a:extLst>
              <a:ext uri="{FF2B5EF4-FFF2-40B4-BE49-F238E27FC236}">
                <a16:creationId xmlns:a16="http://schemas.microsoft.com/office/drawing/2014/main" id="{2E117C48-29B6-48CE-8B6B-C83CBC41064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069847" y="1752600"/>
            <a:ext cx="6482419" cy="441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b="1" dirty="0"/>
              <a:t>10. a 11. 12. 2020 </a:t>
            </a:r>
          </a:p>
          <a:p>
            <a:pPr lvl="1"/>
            <a:r>
              <a:rPr lang="cs-CZ" b="0" i="0" dirty="0">
                <a:effectLst/>
                <a:latin typeface="Open Sans"/>
              </a:rPr>
              <a:t>S vakcínami proti covidu-19 by se mělo zacházet jako s globálním veřejným statkem</a:t>
            </a:r>
            <a:endParaRPr lang="cs-CZ" i="0" dirty="0">
              <a:effectLst/>
              <a:latin typeface="Open Sans"/>
            </a:endParaRPr>
          </a:p>
          <a:p>
            <a:pPr lvl="1"/>
            <a:r>
              <a:rPr lang="cs-CZ" i="0" dirty="0">
                <a:effectLst/>
                <a:latin typeface="Open Sans"/>
              </a:rPr>
              <a:t>cíl EU je dosažení snížení emisí skleníkových plynů do roku 2030 alespoň o 55 % oproti roku 1990</a:t>
            </a:r>
            <a:endParaRPr lang="cs-CZ" dirty="0">
              <a:latin typeface="Open Sans"/>
            </a:endParaRPr>
          </a:p>
          <a:p>
            <a:pPr lvl="1"/>
            <a:r>
              <a:rPr lang="pt-BR" i="0" dirty="0">
                <a:effectLst/>
                <a:latin typeface="Open Sans"/>
              </a:rPr>
              <a:t>zdůrazn</a:t>
            </a:r>
            <a:r>
              <a:rPr lang="cs-CZ" dirty="0">
                <a:latin typeface="Open Sans"/>
              </a:rPr>
              <a:t>ě</a:t>
            </a:r>
            <a:r>
              <a:rPr lang="cs-CZ" i="0" dirty="0">
                <a:effectLst/>
                <a:latin typeface="Open Sans"/>
              </a:rPr>
              <a:t>ní</a:t>
            </a:r>
            <a:r>
              <a:rPr lang="pt-BR" i="0" dirty="0">
                <a:effectLst/>
                <a:latin typeface="Open Sans"/>
              </a:rPr>
              <a:t> význam</a:t>
            </a:r>
            <a:r>
              <a:rPr lang="cs-CZ" i="0" dirty="0">
                <a:effectLst/>
                <a:latin typeface="Open Sans"/>
              </a:rPr>
              <a:t>u</a:t>
            </a:r>
            <a:r>
              <a:rPr lang="pt-BR" i="0" dirty="0">
                <a:effectLst/>
                <a:latin typeface="Open Sans"/>
              </a:rPr>
              <a:t> boje proti podněcování k nenávisti, násilí a netoleranci</a:t>
            </a:r>
            <a:endParaRPr lang="cs-CZ" i="0" dirty="0">
              <a:effectLst/>
              <a:latin typeface="Open Sans"/>
            </a:endParaRPr>
          </a:p>
          <a:p>
            <a:pPr lvl="1"/>
            <a:r>
              <a:rPr lang="cs-CZ" dirty="0">
                <a:latin typeface="Open Sans"/>
              </a:rPr>
              <a:t>Připravenost k diskuzi o společných prioritách s novým prezidentem USA</a:t>
            </a:r>
          </a:p>
          <a:p>
            <a:r>
              <a:rPr lang="cs-CZ" b="1" dirty="0">
                <a:latin typeface="Open Sans"/>
              </a:rPr>
              <a:t>Videokonference 19. 11. 2020</a:t>
            </a:r>
          </a:p>
          <a:p>
            <a:pPr lvl="1"/>
            <a:r>
              <a:rPr lang="cs-CZ" i="0" dirty="0">
                <a:effectLst/>
                <a:latin typeface="Open Sans"/>
              </a:rPr>
              <a:t>je třeba usilovat o vzájemné uznávání testů na přítomnost koronaviru a jejich výsledků</a:t>
            </a:r>
            <a:endParaRPr lang="cs-CZ" dirty="0">
              <a:latin typeface="Open Sans"/>
            </a:endParaRPr>
          </a:p>
          <a:p>
            <a:pPr lvl="1"/>
            <a:r>
              <a:rPr lang="cs-CZ" dirty="0">
                <a:latin typeface="Open Sans"/>
              </a:rPr>
              <a:t>Vyjádření solidarity s Francií a Rakouskem. Pokračování </a:t>
            </a:r>
            <a:r>
              <a:rPr lang="cs-CZ" i="0" dirty="0">
                <a:effectLst/>
                <a:latin typeface="Open Sans"/>
              </a:rPr>
              <a:t>v boji proti ideologii nenávisti</a:t>
            </a:r>
            <a:endParaRPr lang="cs-CZ" dirty="0">
              <a:latin typeface="Open Sans"/>
            </a:endParaRPr>
          </a:p>
        </p:txBody>
      </p:sp>
      <p:pic>
        <p:nvPicPr>
          <p:cNvPr id="6152" name="Picture 8" descr="Šíření onemocnění COVID-19 a reakce EU - Consilium">
            <a:extLst>
              <a:ext uri="{FF2B5EF4-FFF2-40B4-BE49-F238E27FC236}">
                <a16:creationId xmlns:a16="http://schemas.microsoft.com/office/drawing/2014/main" id="{44AA2183-4FF2-4688-935D-A17950173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r="9944" b="4"/>
          <a:stretch/>
        </p:blipFill>
        <p:spPr bwMode="auto">
          <a:xfrm>
            <a:off x="7872307" y="2193036"/>
            <a:ext cx="3261974" cy="36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Šíření onemocnění COVID-19 a reakce EU - Consilium">
            <a:extLst>
              <a:ext uri="{FF2B5EF4-FFF2-40B4-BE49-F238E27FC236}">
                <a16:creationId xmlns:a16="http://schemas.microsoft.com/office/drawing/2014/main" id="{317B8C4D-E205-4A89-A32D-0707DB039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AutoShape 4" descr="Šíření onemocnění COVID-19 a reakce EU - Consilium">
            <a:extLst>
              <a:ext uri="{FF2B5EF4-FFF2-40B4-BE49-F238E27FC236}">
                <a16:creationId xmlns:a16="http://schemas.microsoft.com/office/drawing/2014/main" id="{B4CA3634-913A-4E2E-AFEF-DFD5AAB8D5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EE6AE70-8AC3-4627-A8D9-27676C0432E4}"/>
              </a:ext>
            </a:extLst>
          </p:cNvPr>
          <p:cNvSpPr txBox="1"/>
          <p:nvPr/>
        </p:nvSpPr>
        <p:spPr>
          <a:xfrm>
            <a:off x="8343253" y="5931968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i="0" dirty="0">
                <a:effectLst/>
                <a:latin typeface="Open Sans"/>
              </a:rPr>
              <a:t>Charles Michel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75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142D09-1384-4A65-B101-BC43275F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41" y="454583"/>
            <a:ext cx="576292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200" dirty="0">
                <a:latin typeface="+mn-lt"/>
              </a:rPr>
              <a:t>Plánovaná</a:t>
            </a:r>
            <a:r>
              <a:rPr lang="cs-CZ" sz="4000" dirty="0">
                <a:latin typeface="+mn-lt"/>
              </a:rPr>
              <a:t> jednání</a:t>
            </a:r>
          </a:p>
        </p:txBody>
      </p:sp>
      <p:pic>
        <p:nvPicPr>
          <p:cNvPr id="5122" name="Picture 2" descr="Ursula von der Leyenová – Wikipedie">
            <a:extLst>
              <a:ext uri="{FF2B5EF4-FFF2-40B4-BE49-F238E27FC236}">
                <a16:creationId xmlns:a16="http://schemas.microsoft.com/office/drawing/2014/main" id="{F03C69D8-83DD-472D-984A-2435AC81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692" y="640080"/>
            <a:ext cx="4191075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FE7585-FACB-49CE-8932-71C724A2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cs-CZ" b="1" dirty="0">
                <a:latin typeface="Open Sans"/>
              </a:rPr>
              <a:t>21. 1. 2021 </a:t>
            </a:r>
            <a:r>
              <a:rPr lang="cs-CZ" dirty="0">
                <a:latin typeface="Open Sans"/>
              </a:rPr>
              <a:t>– plánovaná videokonference</a:t>
            </a:r>
          </a:p>
          <a:p>
            <a:pPr lvl="1"/>
            <a:r>
              <a:rPr lang="cs-CZ" sz="2000" i="0" dirty="0">
                <a:effectLst/>
                <a:latin typeface="Open Sans"/>
              </a:rPr>
              <a:t>koordinace reakce na pandemii covid-19</a:t>
            </a:r>
          </a:p>
          <a:p>
            <a:pPr lvl="1"/>
            <a:r>
              <a:rPr lang="cs-CZ" sz="2000" i="0" dirty="0">
                <a:effectLst/>
                <a:latin typeface="Open Sans"/>
              </a:rPr>
              <a:t>rozsáhlé zavádění vakcín a uplatňování všech dostupných nástrojů k omezení šíření viru</a:t>
            </a:r>
            <a:endParaRPr lang="cs-CZ" sz="2000" dirty="0">
              <a:latin typeface="Open Sans"/>
            </a:endParaRPr>
          </a:p>
          <a:p>
            <a:pPr lvl="1"/>
            <a:endParaRPr lang="cs-CZ" sz="2000" dirty="0">
              <a:latin typeface="Open Sans"/>
            </a:endParaRPr>
          </a:p>
          <a:p>
            <a:r>
              <a:rPr lang="cs-CZ" b="1" dirty="0">
                <a:latin typeface="Open Sans"/>
              </a:rPr>
              <a:t>25. a 26. 3. 2021</a:t>
            </a:r>
            <a:r>
              <a:rPr lang="cs-CZ" dirty="0">
                <a:latin typeface="Open Sans"/>
              </a:rPr>
              <a:t> – zatím nejsou známy žádné  informace </a:t>
            </a:r>
            <a:endParaRPr lang="cs-CZ" dirty="0"/>
          </a:p>
        </p:txBody>
      </p:sp>
      <p:grpSp>
        <p:nvGrpSpPr>
          <p:cNvPr id="5125" name="Group 72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26" name="Oval 74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72577F-94C0-4798-8ED4-4D1DF15201CB}"/>
              </a:ext>
            </a:extLst>
          </p:cNvPr>
          <p:cNvSpPr txBox="1"/>
          <p:nvPr/>
        </p:nvSpPr>
        <p:spPr>
          <a:xfrm>
            <a:off x="1881419" y="6258874"/>
            <a:ext cx="23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0" dirty="0">
                <a:effectLst/>
                <a:latin typeface="Open Sans"/>
              </a:rPr>
              <a:t>Ursula von der Leyen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35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8197A-BDD2-4AEA-9406-C1145635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doni MT" panose="02070603080606020203" pitchFamily="18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EFF2E-53EE-457A-9C68-884C94FC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OBRÁZKOVÉ</a:t>
            </a:r>
          </a:p>
          <a:p>
            <a:r>
              <a:rPr lang="cs-CZ" dirty="0">
                <a:latin typeface="Open Sans"/>
              </a:rPr>
              <a:t>Mapa členských zemí: </a:t>
            </a:r>
            <a:r>
              <a:rPr lang="cs-CZ" dirty="0">
                <a:latin typeface="Open Sans"/>
                <a:hlinkClick r:id="rId2"/>
              </a:rPr>
              <a:t>https://www.schengenvisainfo.com/eu-countries/</a:t>
            </a:r>
            <a:endParaRPr lang="cs-CZ" dirty="0">
              <a:latin typeface="Open Sans"/>
            </a:endParaRPr>
          </a:p>
          <a:p>
            <a:r>
              <a:rPr lang="cs-CZ" dirty="0">
                <a:latin typeface="Open Sans"/>
              </a:rPr>
              <a:t>Logo: </a:t>
            </a:r>
            <a:r>
              <a:rPr lang="cs-CZ" dirty="0">
                <a:latin typeface="Open Sans"/>
                <a:hlinkClick r:id="rId3"/>
              </a:rPr>
              <a:t>https://europa.eu/european-union/about-eu/easy-to-read_cs</a:t>
            </a:r>
            <a:endParaRPr lang="cs-CZ" dirty="0">
              <a:latin typeface="Open Sans"/>
            </a:endParaRPr>
          </a:p>
          <a:p>
            <a:r>
              <a:rPr lang="cs-CZ" dirty="0">
                <a:latin typeface="Open Sans"/>
              </a:rPr>
              <a:t>Budova </a:t>
            </a:r>
            <a:r>
              <a:rPr lang="cs-CZ" b="0" dirty="0" err="1">
                <a:effectLst/>
                <a:latin typeface="Open Sans"/>
              </a:rPr>
              <a:t>Justus</a:t>
            </a:r>
            <a:r>
              <a:rPr lang="cs-CZ" b="0" dirty="0">
                <a:effectLst/>
                <a:latin typeface="Open Sans"/>
              </a:rPr>
              <a:t> </a:t>
            </a:r>
            <a:r>
              <a:rPr lang="cs-CZ" b="0" dirty="0" err="1">
                <a:effectLst/>
                <a:latin typeface="Open Sans"/>
              </a:rPr>
              <a:t>Lipsius</a:t>
            </a:r>
            <a:r>
              <a:rPr lang="cs-CZ" dirty="0">
                <a:latin typeface="Open Sans"/>
              </a:rPr>
              <a:t>: </a:t>
            </a:r>
            <a:r>
              <a:rPr lang="cs-CZ" dirty="0">
                <a:latin typeface="Open Sans"/>
                <a:hlinkClick r:id="rId4"/>
              </a:rPr>
              <a:t>https://sl.wikipedia.org/wiki/Slika:Justus_Lipsius_EU_Council_489_Wide.jpg</a:t>
            </a:r>
            <a:endParaRPr lang="cs-CZ" b="0" dirty="0">
              <a:effectLst/>
              <a:latin typeface="Open Sans"/>
            </a:endParaRPr>
          </a:p>
          <a:p>
            <a:r>
              <a:rPr lang="cs-CZ" b="0" dirty="0">
                <a:effectLst/>
                <a:latin typeface="Open Sans"/>
              </a:rPr>
              <a:t>Budova Europa: </a:t>
            </a:r>
            <a:r>
              <a:rPr lang="cs-CZ" dirty="0">
                <a:latin typeface="Open Sans"/>
              </a:rPr>
              <a:t> </a:t>
            </a:r>
            <a:r>
              <a:rPr lang="cs-CZ" dirty="0">
                <a:latin typeface="Open Sans"/>
                <a:hlinkClick r:id="rId5"/>
              </a:rPr>
              <a:t>https://www.euroskop.cz/90/sekce/evropska-rada/</a:t>
            </a:r>
            <a:endParaRPr lang="cs-CZ" dirty="0">
              <a:latin typeface="Open Sans"/>
            </a:endParaRPr>
          </a:p>
          <a:p>
            <a:r>
              <a:rPr lang="cs-CZ" i="0" dirty="0">
                <a:effectLst/>
                <a:latin typeface="Open Sans"/>
              </a:rPr>
              <a:t>Ursula von der Leyen: </a:t>
            </a:r>
            <a:r>
              <a:rPr lang="cs-CZ" dirty="0">
                <a:latin typeface="Open Sans"/>
                <a:hlinkClick r:id="rId6"/>
              </a:rPr>
              <a:t>https://cs.wikipedia.org/wiki/Ursula_von_der_Leyenov%C3%A1</a:t>
            </a:r>
            <a:endParaRPr lang="cs-CZ" dirty="0">
              <a:latin typeface="Open Sans"/>
            </a:endParaRPr>
          </a:p>
          <a:p>
            <a:r>
              <a:rPr lang="cs-CZ" dirty="0">
                <a:latin typeface="Open Sans"/>
              </a:rPr>
              <a:t>Charles Michel: </a:t>
            </a:r>
            <a:r>
              <a:rPr lang="cs-CZ" dirty="0">
                <a:latin typeface="Open Sans"/>
                <a:hlinkClick r:id="rId7"/>
              </a:rPr>
              <a:t>https://www.consilium.europa.eu/cs/policies/coronavirus/</a:t>
            </a:r>
            <a:endParaRPr lang="cs-CZ" dirty="0">
              <a:latin typeface="Open Sans"/>
            </a:endParaRP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TEXTOVÉ</a:t>
            </a:r>
          </a:p>
          <a:p>
            <a:r>
              <a:rPr lang="cs-CZ" dirty="0">
                <a:hlinkClick r:id="rId8"/>
              </a:rPr>
              <a:t>https://europa.eu/european-union/about-eu/istitutions-bodies/european-council_cs</a:t>
            </a:r>
            <a:endParaRPr lang="cs-CZ" dirty="0"/>
          </a:p>
          <a:p>
            <a:r>
              <a:rPr lang="cs-CZ" dirty="0">
                <a:hlinkClick r:id="rId9"/>
              </a:rPr>
              <a:t>https://www.consilium.europa.eu/cs/</a:t>
            </a:r>
            <a:endParaRPr lang="cs-CZ" dirty="0"/>
          </a:p>
          <a:p>
            <a:r>
              <a:rPr lang="cs-CZ" dirty="0">
                <a:hlinkClick r:id="rId5"/>
              </a:rPr>
              <a:t>https://www.euroskop.cz/90/sekce/evropska-rada/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5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62452A-C614-465F-972C-A051FE27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cs-CZ" sz="6000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72E7F6-131F-4921-9357-2FE33B024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65199"/>
            <a:ext cx="4704419" cy="3488445"/>
          </a:xfrm>
        </p:spPr>
        <p:txBody>
          <a:bodyPr>
            <a:normAutofit/>
          </a:bodyPr>
          <a:lstStyle/>
          <a:p>
            <a:r>
              <a:rPr lang="cs-CZ" sz="1800" dirty="0"/>
              <a:t>1974 – neformální organizace se jménem Evropská rada</a:t>
            </a:r>
          </a:p>
          <a:p>
            <a:r>
              <a:rPr lang="cs-CZ" sz="1800" dirty="0"/>
              <a:t>2009 – Evropská rada se stává oficiálním orgánem EU</a:t>
            </a:r>
          </a:p>
          <a:p>
            <a:r>
              <a:rPr lang="cs-CZ" sz="1800" dirty="0"/>
              <a:t>Sídlo: Brusel </a:t>
            </a:r>
          </a:p>
          <a:p>
            <a:r>
              <a:rPr lang="cs-CZ" sz="1800" dirty="0"/>
              <a:t>Předseda: Charles Michel (od roku 2019 – volba na 2,5 roku s možností jednoho znovuzvolení)</a:t>
            </a:r>
            <a:endParaRPr lang="cs-CZ" sz="1800" dirty="0">
              <a:latin typeface="Arial" panose="020B0604020202020204" pitchFamily="34" charset="0"/>
            </a:endParaRPr>
          </a:p>
          <a:p>
            <a:r>
              <a:rPr lang="cs-CZ" sz="1800" dirty="0"/>
              <a:t>Za ČR: Andrej Babiš</a:t>
            </a:r>
          </a:p>
          <a:p>
            <a:r>
              <a:rPr lang="cs-CZ" sz="1800" dirty="0"/>
              <a:t>Členové: nyní 27 států</a:t>
            </a:r>
          </a:p>
        </p:txBody>
      </p:sp>
      <p:pic>
        <p:nvPicPr>
          <p:cNvPr id="4098" name="Picture 2" descr="Symbol Rady Evropské unie">
            <a:extLst>
              <a:ext uri="{FF2B5EF4-FFF2-40B4-BE49-F238E27FC236}">
                <a16:creationId xmlns:a16="http://schemas.microsoft.com/office/drawing/2014/main" id="{884C2CDB-3DCE-4A86-87A7-E86D2669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2" y="1454356"/>
            <a:ext cx="4761324" cy="22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12743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89581B-9BDB-4A32-ADAC-564FEEAAE219}"/>
              </a:ext>
            </a:extLst>
          </p:cNvPr>
          <p:cNvSpPr txBox="1"/>
          <p:nvPr/>
        </p:nvSpPr>
        <p:spPr>
          <a:xfrm>
            <a:off x="3129933" y="5840766"/>
            <a:ext cx="627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Open Sans"/>
              </a:rPr>
              <a:t>Budova </a:t>
            </a:r>
            <a:r>
              <a:rPr lang="cs-CZ" b="0" dirty="0">
                <a:effectLst/>
                <a:latin typeface="Open Sans"/>
              </a:rPr>
              <a:t>Justus Lipsius, kde se konají zasedání Evropsk</a:t>
            </a:r>
            <a:r>
              <a:rPr lang="cs-CZ" dirty="0">
                <a:latin typeface="Open Sans"/>
              </a:rPr>
              <a:t>é rady</a:t>
            </a:r>
            <a:r>
              <a:rPr lang="cs-CZ" b="0" dirty="0">
                <a:effectLst/>
                <a:latin typeface="Open Sans"/>
              </a:rPr>
              <a:t> </a:t>
            </a:r>
            <a:endParaRPr lang="cs-CZ" dirty="0">
              <a:latin typeface="Open San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5E0B8A4-AF34-4EC7-B753-6FEB14CC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57" y="479394"/>
            <a:ext cx="8578195" cy="536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8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A9D9DED-0DCB-41F9-B28D-B47737CA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685799"/>
            <a:ext cx="8879334" cy="499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3CD75F3-23CA-4D3F-A1A4-856D7EF8B5C6}"/>
              </a:ext>
            </a:extLst>
          </p:cNvPr>
          <p:cNvSpPr txBox="1"/>
          <p:nvPr/>
        </p:nvSpPr>
        <p:spPr>
          <a:xfrm>
            <a:off x="917637" y="5898758"/>
            <a:ext cx="101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>
                <a:effectLst/>
                <a:latin typeface="Open Sans"/>
              </a:rPr>
              <a:t>Budova Europa, kde se konají zasedání Evropské rady, Rady EU a dalších subjektů na vysoké úrovni.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98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577DA-F992-4B91-8DD2-92CB9930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doni MT" panose="02070603080606020203" pitchFamily="18" charset="0"/>
              </a:rPr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62FA2-0B17-4146-9C60-B7C0D743C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51247"/>
            <a:ext cx="10058400" cy="4811697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latin typeface="Open Sans"/>
              </a:rPr>
              <a:t>1974</a:t>
            </a:r>
            <a:r>
              <a:rPr lang="cs-CZ" dirty="0">
                <a:latin typeface="Open Sans"/>
              </a:rPr>
              <a:t> - </a:t>
            </a:r>
            <a:r>
              <a:rPr lang="cs-CZ" b="0" i="0" dirty="0">
                <a:effectLst/>
                <a:latin typeface="Open Sans"/>
              </a:rPr>
              <a:t>na summitu v Paříži je </a:t>
            </a:r>
            <a:r>
              <a:rPr lang="cs-CZ" b="1" i="0" dirty="0">
                <a:effectLst/>
                <a:latin typeface="Open Sans"/>
              </a:rPr>
              <a:t>zřízena Evropská rada.</a:t>
            </a:r>
            <a:r>
              <a:rPr lang="cs-CZ" b="0" i="0" dirty="0">
                <a:effectLst/>
                <a:latin typeface="Open Sans"/>
              </a:rPr>
              <a:t> Je vytvořena jako neformální fórum pro diskusi hlav států a předsedů vlád.</a:t>
            </a:r>
          </a:p>
          <a:p>
            <a:r>
              <a:rPr lang="cs-CZ" dirty="0">
                <a:latin typeface="Open Sans"/>
              </a:rPr>
              <a:t>11. 3. </a:t>
            </a:r>
            <a:r>
              <a:rPr lang="cs-CZ" b="1" dirty="0">
                <a:latin typeface="Open Sans"/>
              </a:rPr>
              <a:t>1975 – první zasedání Evropské rady </a:t>
            </a:r>
            <a:r>
              <a:rPr lang="cs-CZ" dirty="0">
                <a:latin typeface="Open Sans"/>
              </a:rPr>
              <a:t>v Dublinu</a:t>
            </a:r>
          </a:p>
          <a:p>
            <a:r>
              <a:rPr lang="cs-CZ" dirty="0">
                <a:latin typeface="Open Sans"/>
              </a:rPr>
              <a:t>1985 – Jednání v Lucemburku, kde </a:t>
            </a:r>
            <a:r>
              <a:rPr lang="cs-CZ" b="0" i="0" dirty="0">
                <a:effectLst/>
                <a:latin typeface="Open Sans"/>
              </a:rPr>
              <a:t>Evropská rada dosahuje politické dohody, jež otevírá cestu k přijetí Jednotného evropského aktu</a:t>
            </a:r>
          </a:p>
          <a:p>
            <a:r>
              <a:rPr lang="cs-CZ" dirty="0">
                <a:latin typeface="Open Sans"/>
              </a:rPr>
              <a:t>1. 7. 1987 - </a:t>
            </a:r>
            <a:r>
              <a:rPr lang="cs-CZ" b="0" i="0" dirty="0">
                <a:effectLst/>
                <a:latin typeface="Open Sans"/>
              </a:rPr>
              <a:t>Jednotný evropský akt poskytuje Evropské radě právní základ a formalizuje zasedání hlav států a předsedů vlád</a:t>
            </a:r>
            <a:endParaRPr lang="cs-CZ" dirty="0">
              <a:latin typeface="Open Sans"/>
            </a:endParaRPr>
          </a:p>
          <a:p>
            <a:r>
              <a:rPr lang="cs-CZ" b="1" dirty="0">
                <a:latin typeface="Open Sans"/>
              </a:rPr>
              <a:t>1993</a:t>
            </a:r>
            <a:r>
              <a:rPr lang="cs-CZ" dirty="0">
                <a:latin typeface="Open Sans"/>
              </a:rPr>
              <a:t> – v platnost vstupuje </a:t>
            </a:r>
            <a:r>
              <a:rPr lang="cs-CZ" b="0" i="0" dirty="0">
                <a:effectLst/>
                <a:latin typeface="Open Sans"/>
              </a:rPr>
              <a:t>Maastrichtská smlouva - </a:t>
            </a:r>
            <a:r>
              <a:rPr lang="cs-CZ" b="1" i="0" dirty="0">
                <a:effectLst/>
                <a:latin typeface="Open Sans"/>
              </a:rPr>
              <a:t>Evropská rada</a:t>
            </a:r>
            <a:r>
              <a:rPr lang="cs-CZ" b="0" i="0" dirty="0">
                <a:effectLst/>
                <a:latin typeface="Open Sans"/>
              </a:rPr>
              <a:t> díky ní </a:t>
            </a:r>
            <a:r>
              <a:rPr lang="cs-CZ" b="1" i="0" dirty="0">
                <a:effectLst/>
                <a:latin typeface="Open Sans"/>
              </a:rPr>
              <a:t>získává oficiální status</a:t>
            </a:r>
            <a:r>
              <a:rPr lang="cs-CZ" b="0" i="0" dirty="0">
                <a:effectLst/>
                <a:latin typeface="Open Sans"/>
              </a:rPr>
              <a:t>. Její úlohou je poskytovat podněty a vymezovat obecné politické směry pro rozvoj EU.</a:t>
            </a:r>
          </a:p>
          <a:p>
            <a:r>
              <a:rPr lang="cs-CZ" b="1" dirty="0">
                <a:latin typeface="Open Sans"/>
              </a:rPr>
              <a:t>1996 - </a:t>
            </a:r>
            <a:r>
              <a:rPr lang="cs-CZ" b="1" i="0" dirty="0">
                <a:effectLst/>
                <a:latin typeface="Open Sans"/>
              </a:rPr>
              <a:t>Evropská </a:t>
            </a:r>
            <a:r>
              <a:rPr lang="cs-CZ" b="1" dirty="0">
                <a:latin typeface="Open Sans"/>
              </a:rPr>
              <a:t>rada zasedá nejméně </a:t>
            </a:r>
            <a:r>
              <a:rPr lang="cs-CZ" b="1" i="0" dirty="0">
                <a:effectLst/>
                <a:latin typeface="Open Sans"/>
              </a:rPr>
              <a:t>čtyřikrát ročně</a:t>
            </a:r>
            <a:r>
              <a:rPr lang="cs-CZ" b="0" i="0" dirty="0">
                <a:effectLst/>
                <a:latin typeface="Open Sans"/>
              </a:rPr>
              <a:t>. Dříve byla požadována pouze dvě zasedání ročně.</a:t>
            </a:r>
            <a:endParaRPr lang="cs-CZ" dirty="0">
              <a:latin typeface="Open Sans"/>
            </a:endParaRPr>
          </a:p>
          <a:p>
            <a:r>
              <a:rPr lang="cs-CZ" dirty="0">
                <a:latin typeface="Open Sans"/>
              </a:rPr>
              <a:t>Říjen </a:t>
            </a:r>
            <a:r>
              <a:rPr lang="cs-CZ" b="1" dirty="0">
                <a:latin typeface="Open Sans"/>
              </a:rPr>
              <a:t>2003 </a:t>
            </a:r>
            <a:r>
              <a:rPr lang="cs-CZ" dirty="0">
                <a:latin typeface="Open Sans"/>
              </a:rPr>
              <a:t>- </a:t>
            </a:r>
            <a:r>
              <a:rPr lang="cs-CZ" b="0" i="0" dirty="0">
                <a:effectLst/>
                <a:latin typeface="Open Sans"/>
              </a:rPr>
              <a:t>všechna </a:t>
            </a:r>
            <a:r>
              <a:rPr lang="cs-CZ" b="1" i="0" dirty="0">
                <a:effectLst/>
                <a:latin typeface="Open Sans"/>
              </a:rPr>
              <a:t>formální zasedání </a:t>
            </a:r>
            <a:r>
              <a:rPr lang="cs-CZ" b="0" i="0" dirty="0">
                <a:effectLst/>
                <a:latin typeface="Open Sans"/>
              </a:rPr>
              <a:t>Evropské rady se od teď </a:t>
            </a:r>
            <a:r>
              <a:rPr lang="cs-CZ" b="1" i="0" dirty="0">
                <a:effectLst/>
                <a:latin typeface="Open Sans"/>
              </a:rPr>
              <a:t>konají v Bruselu</a:t>
            </a:r>
            <a:r>
              <a:rPr lang="cs-CZ" b="0" i="0" dirty="0">
                <a:effectLst/>
                <a:latin typeface="Open Sans"/>
              </a:rPr>
              <a:t>.</a:t>
            </a:r>
          </a:p>
          <a:p>
            <a:r>
              <a:rPr lang="cs-CZ" dirty="0">
                <a:latin typeface="Open Sans"/>
              </a:rPr>
              <a:t>1. 12. </a:t>
            </a:r>
            <a:r>
              <a:rPr lang="cs-CZ" b="1" dirty="0">
                <a:latin typeface="Open Sans"/>
              </a:rPr>
              <a:t>2009</a:t>
            </a:r>
            <a:r>
              <a:rPr lang="cs-CZ" dirty="0">
                <a:latin typeface="Open Sans"/>
              </a:rPr>
              <a:t> - </a:t>
            </a:r>
            <a:r>
              <a:rPr lang="cs-CZ" b="1" i="0" dirty="0">
                <a:effectLst/>
                <a:latin typeface="Open Sans"/>
              </a:rPr>
              <a:t>Evropská rada se stává jedním z orgánů EU</a:t>
            </a:r>
            <a:r>
              <a:rPr lang="cs-CZ" b="0" i="0" dirty="0">
                <a:effectLst/>
                <a:latin typeface="Open Sans"/>
              </a:rPr>
              <a:t>, v jehož čele stojí stálý předseda</a:t>
            </a:r>
          </a:p>
          <a:p>
            <a:pPr marL="0" indent="0">
              <a:buNone/>
            </a:pPr>
            <a:endParaRPr lang="cs-CZ" dirty="0">
              <a:latin typeface="Open Sans"/>
            </a:endParaRPr>
          </a:p>
          <a:p>
            <a:r>
              <a:rPr lang="cs-CZ" b="0" i="0" dirty="0">
                <a:effectLst/>
                <a:latin typeface="Open Sans"/>
              </a:rPr>
              <a:t>Film: „Od hovorů u krbu ke klíčovému rozhodovacímu orgánu“-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https://www.consilium.europa.eu/cs/history/?filters=2031</a:t>
            </a:r>
            <a:r>
              <a:rPr lang="cs-CZ" dirty="0">
                <a:latin typeface="Open Sans"/>
              </a:rPr>
              <a:t> </a:t>
            </a:r>
            <a:endParaRPr lang="cs-CZ" b="0" i="0" dirty="0">
              <a:effectLst/>
              <a:latin typeface="Open 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7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18D729-35B6-4005-81E1-4821BC08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>
                <a:latin typeface="Bodoni MT" panose="02070603080606020203" pitchFamily="18" charset="0"/>
              </a:rPr>
              <a:t>Činnost evropské rady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4728C-5E6B-48FA-9678-521AE12C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cs-CZ" sz="1900" dirty="0">
                <a:latin typeface="Open Sans"/>
              </a:rPr>
              <a:t>O</a:t>
            </a:r>
            <a:r>
              <a:rPr lang="cs-CZ" sz="1900" b="0" i="0" dirty="0">
                <a:effectLst/>
                <a:latin typeface="Open Sans"/>
              </a:rPr>
              <a:t>rgán EU, který vymezuje obecné politické směry a priority Evropské unie.</a:t>
            </a:r>
          </a:p>
          <a:p>
            <a:r>
              <a:rPr lang="cs-CZ" sz="1900" dirty="0">
                <a:latin typeface="Open Sans"/>
              </a:rPr>
              <a:t>H</a:t>
            </a:r>
            <a:r>
              <a:rPr lang="cs-CZ" sz="1900" b="0" i="0" dirty="0">
                <a:effectLst/>
                <a:latin typeface="Open Sans"/>
              </a:rPr>
              <a:t>ledání společných postojů členských států a formulace strategií dalšího vývoje Unie </a:t>
            </a:r>
          </a:p>
          <a:p>
            <a:r>
              <a:rPr lang="cs-CZ" sz="1900" dirty="0">
                <a:latin typeface="Open Sans"/>
              </a:rPr>
              <a:t>Je</a:t>
            </a:r>
            <a:r>
              <a:rPr lang="cs-CZ" sz="1900" b="0" i="0" dirty="0">
                <a:effectLst/>
                <a:latin typeface="Open Sans"/>
              </a:rPr>
              <a:t> odpovědná za základní politická rozhodnutí, řešení závažných politických problémů a určování směru vývoje evropské integrace. </a:t>
            </a:r>
          </a:p>
          <a:p>
            <a:r>
              <a:rPr lang="cs-CZ" sz="1900" dirty="0">
                <a:latin typeface="Open Sans"/>
              </a:rPr>
              <a:t>F</a:t>
            </a:r>
            <a:r>
              <a:rPr lang="cs-CZ" sz="1900" b="0" i="0" dirty="0">
                <a:effectLst/>
                <a:latin typeface="Open Sans"/>
              </a:rPr>
              <a:t>órum pro vrcholnou politickou diskuzi v krizových situacích  </a:t>
            </a:r>
          </a:p>
          <a:p>
            <a:r>
              <a:rPr lang="cs-CZ" sz="1900" dirty="0">
                <a:latin typeface="Open Sans"/>
              </a:rPr>
              <a:t>N</a:t>
            </a:r>
            <a:r>
              <a:rPr lang="cs-CZ" sz="1900" b="0" i="0" dirty="0">
                <a:effectLst/>
                <a:latin typeface="Open Sans"/>
              </a:rPr>
              <a:t>apomáhá vyřešit případné spory a neshody mezi členskými státy. </a:t>
            </a:r>
          </a:p>
          <a:p>
            <a:r>
              <a:rPr lang="cs-CZ" sz="1900" dirty="0">
                <a:latin typeface="Open Sans"/>
              </a:rPr>
              <a:t>D</a:t>
            </a:r>
            <a:r>
              <a:rPr lang="cs-CZ" sz="1900" b="0" i="0" dirty="0">
                <a:effectLst/>
                <a:latin typeface="Open Sans"/>
              </a:rPr>
              <a:t>ává podněty k úpravě zakládajících smluv, vyjadřuje se k vnějším vztahům Evropské unie a společné zahraniční a bezpečnostní politice. </a:t>
            </a:r>
          </a:p>
          <a:p>
            <a:r>
              <a:rPr lang="cs-CZ" sz="1900" b="0" i="0" dirty="0">
                <a:effectLst/>
                <a:latin typeface="Open Sans"/>
              </a:rPr>
              <a:t>Vyjadřuje se ke konkrétním tématům a problémům.</a:t>
            </a:r>
          </a:p>
          <a:p>
            <a:r>
              <a:rPr lang="cs-CZ" sz="1900" b="0" i="0" dirty="0">
                <a:effectLst/>
                <a:latin typeface="Open Sans"/>
              </a:rPr>
              <a:t>Po každém zasedání povinně předkládá Evropskému parlamentu zprávu o jednání.</a:t>
            </a:r>
          </a:p>
          <a:p>
            <a:endParaRPr lang="cs-CZ" sz="19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3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A451E-58AC-45FB-B026-9F18D0C4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doni MT" panose="02070603080606020203" pitchFamily="18" charset="0"/>
              </a:rPr>
              <a:t>Zasedání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76C907-3F98-4EC0-AC8C-76366268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0" i="0" dirty="0">
                <a:effectLst/>
                <a:latin typeface="Open Sans"/>
              </a:rPr>
              <a:t>Rada se obvykle schází </a:t>
            </a:r>
            <a:r>
              <a:rPr lang="cs-CZ" b="1" i="0" dirty="0">
                <a:effectLst/>
                <a:latin typeface="Open Sans"/>
              </a:rPr>
              <a:t>čtyřikrát ročně </a:t>
            </a:r>
            <a:r>
              <a:rPr lang="cs-CZ" i="0" dirty="0">
                <a:effectLst/>
                <a:latin typeface="Open Sans"/>
              </a:rPr>
              <a:t>na tzv. </a:t>
            </a:r>
            <a:r>
              <a:rPr lang="cs-CZ" b="1" i="0" dirty="0">
                <a:effectLst/>
                <a:latin typeface="Open Sans"/>
              </a:rPr>
              <a:t>summitech</a:t>
            </a:r>
            <a:r>
              <a:rPr lang="cs-CZ" b="0" i="0" dirty="0">
                <a:effectLst/>
                <a:latin typeface="Open Sans"/>
              </a:rPr>
              <a:t> – její předseda však může svolat zvláštní zasedání, je-li třeba projednat naléhavé otázky.</a:t>
            </a:r>
          </a:p>
          <a:p>
            <a:r>
              <a:rPr lang="cs-CZ" b="0" i="0" dirty="0">
                <a:effectLst/>
                <a:latin typeface="Open Sans"/>
              </a:rPr>
              <a:t>Zpravidla rozhoduje na základě </a:t>
            </a:r>
            <a:r>
              <a:rPr lang="cs-CZ" b="1" i="0" dirty="0">
                <a:effectLst/>
                <a:latin typeface="Open Sans"/>
              </a:rPr>
              <a:t>konsensu</a:t>
            </a:r>
            <a:r>
              <a:rPr lang="cs-CZ" b="0" i="0" dirty="0">
                <a:effectLst/>
                <a:latin typeface="Open Sans"/>
              </a:rPr>
              <a:t> – v některých případech je ale vyžadována </a:t>
            </a:r>
            <a:r>
              <a:rPr lang="cs-CZ" dirty="0">
                <a:latin typeface="Open Sans"/>
              </a:rPr>
              <a:t>jednomyslnost </a:t>
            </a:r>
            <a:r>
              <a:rPr lang="cs-CZ" b="0" i="0" dirty="0">
                <a:effectLst/>
                <a:latin typeface="Open Sans"/>
              </a:rPr>
              <a:t>nebo kvalifikovaná většina</a:t>
            </a:r>
          </a:p>
          <a:p>
            <a:pPr lvl="1"/>
            <a:r>
              <a:rPr lang="cs-CZ" b="0" i="0" dirty="0">
                <a:effectLst/>
                <a:latin typeface="Open Sans"/>
              </a:rPr>
              <a:t>Konsenzus = vzájemná shoda názorů</a:t>
            </a:r>
          </a:p>
          <a:p>
            <a:r>
              <a:rPr lang="cs-CZ" b="0" i="0" dirty="0">
                <a:effectLst/>
                <a:latin typeface="Open Sans"/>
              </a:rPr>
              <a:t>Evropská rada nemůže schvalovat právní předpisy. Neschvaluje právní normy, ale zpravidla přijímá politická rozhodnutí o prioritách budoucího vývoje. </a:t>
            </a:r>
          </a:p>
          <a:p>
            <a:r>
              <a:rPr lang="cs-CZ" b="0" i="0" dirty="0">
                <a:effectLst/>
                <a:latin typeface="Open Sans"/>
              </a:rPr>
              <a:t>Její deklarace a směrnice nejsou pro členské státy formálně právně závazné. </a:t>
            </a:r>
          </a:p>
          <a:p>
            <a:pPr lvl="1"/>
            <a:r>
              <a:rPr lang="cs-CZ" b="0" i="0" dirty="0">
                <a:effectLst/>
                <a:latin typeface="Open Sans"/>
              </a:rPr>
              <a:t>Právní závaznost získávají teprve procedurou hlasování na úrovni EU a případně i členských států. Závěry jednání jsou nicméně důležitým návodem pro činnost Evropské komise i Rady EU.</a:t>
            </a:r>
          </a:p>
          <a:p>
            <a:pPr marL="274320" lvl="1" indent="0">
              <a:buNone/>
            </a:pPr>
            <a:endParaRPr lang="cs-CZ" dirty="0">
              <a:latin typeface="Open Sans"/>
            </a:endParaRPr>
          </a:p>
          <a:p>
            <a:endParaRPr lang="cs-CZ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0761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Zasedací sál Evropské rady v budově Europa">
            <a:extLst>
              <a:ext uri="{FF2B5EF4-FFF2-40B4-BE49-F238E27FC236}">
                <a16:creationId xmlns:a16="http://schemas.microsoft.com/office/drawing/2014/main" id="{92431451-CCA0-495C-AB1E-14A0A7780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r="11130" b="-1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1B4CF-5A50-4C5A-95A6-28A31388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581025"/>
            <a:ext cx="3816774" cy="5591175"/>
          </a:xfrm>
        </p:spPr>
        <p:txBody>
          <a:bodyPr>
            <a:normAutofit/>
          </a:bodyPr>
          <a:lstStyle/>
          <a:p>
            <a:r>
              <a:rPr lang="cs-CZ" sz="1800" b="0" i="0" dirty="0">
                <a:effectLst/>
                <a:latin typeface="Open Sans"/>
              </a:rPr>
              <a:t>Zasedání řídí předseda Evropské rady. Předseda může také v případě potřeby svolávat mimořádná zasedání</a:t>
            </a:r>
          </a:p>
          <a:p>
            <a:r>
              <a:rPr lang="cs-CZ" sz="1800" b="0" i="0" dirty="0">
                <a:effectLst/>
                <a:latin typeface="Open Sans"/>
              </a:rPr>
              <a:t>Na každém zasedání je přítomen předseda Evropského parlamentu, aby Radu informoval o jeho stanoviscích. </a:t>
            </a:r>
          </a:p>
          <a:p>
            <a:r>
              <a:rPr lang="cs-CZ" sz="1800" b="0" i="0" dirty="0">
                <a:effectLst/>
                <a:latin typeface="Open Sans"/>
              </a:rPr>
              <a:t>V závislosti na projednávaných tématech mohou být k účasti na zasedání přizvány i další osoby, například prezident Evropské centrální banky</a:t>
            </a:r>
          </a:p>
          <a:p>
            <a:r>
              <a:rPr lang="cs-CZ" sz="1800" b="0" i="0" dirty="0">
                <a:effectLst/>
                <a:latin typeface="Open Sans"/>
              </a:rPr>
              <a:t>Veřejné rozpravy a jednání lze sledovat zde: </a:t>
            </a:r>
            <a:r>
              <a:rPr lang="cs-CZ" sz="18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https://video.consilium.europa.eu/home/en</a:t>
            </a:r>
            <a:endParaRPr lang="cs-CZ" sz="1800" b="0" i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Open Sans"/>
            </a:endParaRPr>
          </a:p>
          <a:p>
            <a:endParaRPr lang="cs-CZ" sz="1800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65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F14AAE-1AF4-4AD3-BF37-F395A53C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Kdo se účastní zasedání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006D4-29B0-4903-BC43-67A0B1A0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  <a:latin typeface="Open Sans"/>
              </a:rPr>
              <a:t>nejvyšší představitelé 27 členských zemí</a:t>
            </a:r>
          </a:p>
          <a:p>
            <a:r>
              <a:rPr lang="cs-CZ" dirty="0">
                <a:latin typeface="Open Sans"/>
              </a:rPr>
              <a:t>Zasedání se účastní </a:t>
            </a:r>
            <a:r>
              <a:rPr lang="cs-CZ" b="0" i="0" dirty="0">
                <a:effectLst/>
                <a:latin typeface="Open Sans"/>
              </a:rPr>
              <a:t>hlavy států nebo ministerští předsedové</a:t>
            </a:r>
          </a:p>
          <a:p>
            <a:r>
              <a:rPr lang="cs-CZ" b="0" i="0" dirty="0">
                <a:effectLst/>
                <a:latin typeface="Open Sans"/>
              </a:rPr>
              <a:t>stálý předseda Evropské rady</a:t>
            </a:r>
          </a:p>
          <a:p>
            <a:pPr lvl="1"/>
            <a:r>
              <a:rPr lang="cs-CZ" dirty="0">
                <a:latin typeface="Open Sans"/>
              </a:rPr>
              <a:t>n</a:t>
            </a:r>
            <a:r>
              <a:rPr lang="cs-CZ" b="0" i="0" dirty="0">
                <a:effectLst/>
                <a:latin typeface="Open Sans"/>
              </a:rPr>
              <a:t>yní Charles Michel (Belgie)</a:t>
            </a:r>
          </a:p>
          <a:p>
            <a:r>
              <a:rPr lang="cs-CZ" b="0" i="0" dirty="0">
                <a:effectLst/>
                <a:latin typeface="Open Sans"/>
              </a:rPr>
              <a:t>předseda Evropské komise</a:t>
            </a:r>
          </a:p>
          <a:p>
            <a:pPr lvl="1"/>
            <a:r>
              <a:rPr lang="cs-CZ" dirty="0">
                <a:latin typeface="Open Sans"/>
              </a:rPr>
              <a:t>Nyní </a:t>
            </a:r>
            <a:r>
              <a:rPr lang="cs-CZ" i="0" dirty="0">
                <a:effectLst/>
                <a:latin typeface="Open Sans"/>
              </a:rPr>
              <a:t>Ursula von der Leyen (Německo)</a:t>
            </a:r>
            <a:endParaRPr lang="cs-CZ" sz="2400" i="0" dirty="0">
              <a:effectLst/>
              <a:latin typeface="Open Sans"/>
            </a:endParaRPr>
          </a:p>
          <a:p>
            <a:pPr lvl="1"/>
            <a:endParaRPr lang="cs-CZ" sz="2200" dirty="0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30" name="Picture 6" descr="Map of EU Countries">
            <a:extLst>
              <a:ext uri="{FF2B5EF4-FFF2-40B4-BE49-F238E27FC236}">
                <a16:creationId xmlns:a16="http://schemas.microsoft.com/office/drawing/2014/main" id="{7880620F-5204-439B-BBCC-A218DB9B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1" y="283684"/>
            <a:ext cx="5843587" cy="629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20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907</Words>
  <Application>Microsoft Office PowerPoint</Application>
  <PresentationFormat>Širokoúhlá obrazovka</PresentationFormat>
  <Paragraphs>79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Bodoni MT</vt:lpstr>
      <vt:lpstr>Calibri</vt:lpstr>
      <vt:lpstr>Open Sans</vt:lpstr>
      <vt:lpstr>Rockwell</vt:lpstr>
      <vt:lpstr>Rockwell Condensed</vt:lpstr>
      <vt:lpstr>Rockwell Extra Bold</vt:lpstr>
      <vt:lpstr>Wingdings</vt:lpstr>
      <vt:lpstr>Dřevo</vt:lpstr>
      <vt:lpstr>EVROPSKÁ RADA</vt:lpstr>
      <vt:lpstr>Základní informace</vt:lpstr>
      <vt:lpstr>Prezentace aplikace PowerPoint</vt:lpstr>
      <vt:lpstr>Prezentace aplikace PowerPoint</vt:lpstr>
      <vt:lpstr>HISTORIE</vt:lpstr>
      <vt:lpstr>Činnost evropské rady </vt:lpstr>
      <vt:lpstr>Zasedání</vt:lpstr>
      <vt:lpstr>Prezentace aplikace PowerPoint</vt:lpstr>
      <vt:lpstr>Kdo se účastní zasedání</vt:lpstr>
      <vt:lpstr>Výsledky Posledních jednání</vt:lpstr>
      <vt:lpstr>Plánovaná jednání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EVROPSKÁ RADA</dc:title>
  <dc:creator>Lenka Korečková</dc:creator>
  <cp:lastModifiedBy>Marta Goňcová</cp:lastModifiedBy>
  <cp:revision>4</cp:revision>
  <dcterms:created xsi:type="dcterms:W3CDTF">2021-01-14T11:04:08Z</dcterms:created>
  <dcterms:modified xsi:type="dcterms:W3CDTF">2021-05-15T19:35:02Z</dcterms:modified>
</cp:coreProperties>
</file>