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91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43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737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0831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195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476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9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78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70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66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21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42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845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51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685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024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927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5239F79-54A5-448A-B5E1-B7266BB93238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A3DDB-CEB1-42F5-B000-9A2954E3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9580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vedenieura.cz/cs/euro/eurozona/maastrichtska-kriteria" TargetMode="External"/><Relationship Id="rId2" Type="http://schemas.openxmlformats.org/officeDocument/2006/relationships/hyperlink" Target="https://www.europarl.europa.eu/about-parliament/cs/in-the-past/the-parliament-and-the-treaties/maastricht-treat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6A222EB-A81E-4238-B08D-AAB1828C8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14676C-074B-475A-8346-9C901C86C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79C4C8E-197B-4679-AE96-B5147F971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>
                <a:alpha val="7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dnadpis 2">
            <a:extLst>
              <a:ext uri="{FF2B5EF4-FFF2-40B4-BE49-F238E27FC236}">
                <a16:creationId xmlns:a16="http://schemas.microsoft.com/office/drawing/2014/main" id="{3EECB9A0-9740-42B9-99BD-48CB86A41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1266958"/>
            <a:ext cx="2904124" cy="4528457"/>
          </a:xfrm>
        </p:spPr>
        <p:txBody>
          <a:bodyPr anchor="ctr">
            <a:normAutofit/>
          </a:bodyPr>
          <a:lstStyle/>
          <a:p>
            <a:pPr algn="r"/>
            <a:r>
              <a:rPr lang="cs-CZ" dirty="0">
                <a:solidFill>
                  <a:schemeClr val="tx2"/>
                </a:solidFill>
              </a:rPr>
              <a:t>Adriana Baštýřová 481223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0B54D62-B548-47DF-BA2A-BEFD2968D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295" y="1266958"/>
            <a:ext cx="6808362" cy="4528457"/>
          </a:xfrm>
        </p:spPr>
        <p:txBody>
          <a:bodyPr anchor="ctr">
            <a:normAutofit/>
          </a:bodyPr>
          <a:lstStyle/>
          <a:p>
            <a:r>
              <a:rPr lang="cs-CZ" dirty="0"/>
              <a:t>Maastrichtská smlouva </a:t>
            </a:r>
          </a:p>
        </p:txBody>
      </p:sp>
    </p:spTree>
    <p:extLst>
      <p:ext uri="{BB962C8B-B14F-4D97-AF65-F5344CB8AC3E}">
        <p14:creationId xmlns:p14="http://schemas.microsoft.com/office/powerpoint/2010/main" val="4091772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84BAC-77B5-45BF-819F-0E78227DC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KRITÉRIUM CENOVÉ STABILITY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39C45E-F135-4973-B690-2C555240B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Průměrná míra inflace (v průběhu 1 roku před šetřením) nesmí přesahovat o více než 1,5 procentního bodu míru inflace nejvýše 3 členských států, které mají v oblasti cenové stability nejlepší výsledky </a:t>
            </a:r>
            <a:r>
              <a:rPr lang="cs-CZ" dirty="0">
                <a:sym typeface="Wingdings" panose="05000000000000000000" pitchFamily="2" charset="2"/>
              </a:rPr>
              <a:t> schopnost se obejít bez kurzu národní měny po vstupu do eurozóny</a:t>
            </a:r>
            <a:endParaRPr lang="cs-CZ" dirty="0"/>
          </a:p>
          <a:p>
            <a:r>
              <a:rPr lang="cs-CZ" dirty="0"/>
              <a:t>Nejlepší výsledky = tři nejnižší inflace</a:t>
            </a:r>
          </a:p>
          <a:p>
            <a:r>
              <a:rPr lang="cs-CZ" dirty="0"/>
              <a:t>Cenová stabilita musí být dlouhodobě udržitelná 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628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524CF6-6BD4-48D7-9D2D-337622DE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KRITÉRIUM DLOUHODOBÝCH ÚROKOVÝCH SAZEB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A2B19B-5207-4417-A6FF-04DE0B52F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je posoudit trvalost konvergence a předcházení nárazové změně v cenách dluhopisu </a:t>
            </a:r>
          </a:p>
          <a:p>
            <a:r>
              <a:rPr lang="cs-CZ" dirty="0"/>
              <a:t>V průběhu jednoho roku před šetřením musí uchazečská země splňovat podmínku, že její průměrná dlouhodobá nominální úroková sazba nepřekročí o více jak 2 procentní body úrokovou sazbu nejvýše tří členských států, které mají v oblasti cenové stability nejlepší výsledky</a:t>
            </a:r>
          </a:p>
          <a:p>
            <a:r>
              <a:rPr lang="cs-CZ" dirty="0"/>
              <a:t>Úrokové sazby se zjišťují u desetiletých státních dluhopisů (pokud nejsou – srovnatelné cenné papíry)</a:t>
            </a:r>
          </a:p>
          <a:p>
            <a:r>
              <a:rPr lang="cs-CZ" dirty="0"/>
              <a:t>Dlouhodobá úroková sazba – aritmetický průměr 12 měsíců </a:t>
            </a:r>
          </a:p>
        </p:txBody>
      </p:sp>
    </p:spTree>
    <p:extLst>
      <p:ext uri="{BB962C8B-B14F-4D97-AF65-F5344CB8AC3E}">
        <p14:creationId xmlns:p14="http://schemas.microsoft.com/office/powerpoint/2010/main" val="1931270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5AD85-F171-4380-B937-A7AC5349C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KRITÉRIUM KURZOVÉ STABILITY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2819DE-F9DE-4BC9-9275-E6A0DE01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Vytváří jistotu, že fixace směnného kurzu národní měny se nestane zdrojem makroekonomických nerovnováh</a:t>
            </a:r>
          </a:p>
          <a:p>
            <a:r>
              <a:rPr lang="cs-CZ" dirty="0"/>
              <a:t>Uchazečská země se musí alespoň po dobu 2 let před šetřením účastnit mechanismu ERM II </a:t>
            </a:r>
          </a:p>
          <a:p>
            <a:r>
              <a:rPr lang="cs-CZ" dirty="0"/>
              <a:t>V této době nesmí být kurz vystavován silným tlakům</a:t>
            </a:r>
          </a:p>
          <a:p>
            <a:pPr lvl="1"/>
            <a:r>
              <a:rPr lang="cs-CZ" dirty="0"/>
              <a:t>Jak moc je vystavován se posuzuje pomocí ukazatelů</a:t>
            </a:r>
          </a:p>
          <a:p>
            <a:pPr lvl="2"/>
            <a:r>
              <a:rPr lang="cs-CZ" dirty="0"/>
              <a:t>Míra odchylování od středního kurzu</a:t>
            </a:r>
          </a:p>
          <a:p>
            <a:pPr lvl="2"/>
            <a:r>
              <a:rPr lang="cs-CZ" dirty="0"/>
              <a:t>Vývoj krátkodobých úrokových diferenciálů</a:t>
            </a:r>
          </a:p>
          <a:p>
            <a:pPr lvl="2"/>
            <a:r>
              <a:rPr lang="cs-CZ" dirty="0"/>
              <a:t>Posuzování úlohy devizových intervencí</a:t>
            </a:r>
          </a:p>
          <a:p>
            <a:pPr lvl="2"/>
            <a:r>
              <a:rPr lang="cs-CZ" dirty="0"/>
              <a:t>Zohlednění mezinárodní finanční pomoci při stabilizaci měny</a:t>
            </a:r>
          </a:p>
        </p:txBody>
      </p:sp>
    </p:spTree>
    <p:extLst>
      <p:ext uri="{BB962C8B-B14F-4D97-AF65-F5344CB8AC3E}">
        <p14:creationId xmlns:p14="http://schemas.microsoft.com/office/powerpoint/2010/main" val="3618919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B448D4-672A-49B7-AD14-5FEE1D2FC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KRITÉRIUM UDRŽITELNOSTI VEŘEJNÝCH FINANCÍ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3B45E4-7854-4876-AC85-9D638BABD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Kritérium veřejného deficitu (vysoké povzbuzují poptávkově taženou inflaci a vytlačují investice ze soukromého sektoru)</a:t>
            </a:r>
          </a:p>
          <a:p>
            <a:r>
              <a:rPr lang="cs-CZ" dirty="0"/>
              <a:t>Kritérium hrubého veřejného dluhu (může vyvolat krizi vládních financí </a:t>
            </a:r>
            <a:r>
              <a:rPr lang="cs-CZ" dirty="0">
                <a:sym typeface="Wingdings" panose="05000000000000000000" pitchFamily="2" charset="2"/>
              </a:rPr>
              <a:t> poškození důvěryhodnosti eura)</a:t>
            </a:r>
          </a:p>
          <a:p>
            <a:r>
              <a:rPr lang="cs-CZ" dirty="0"/>
              <a:t>Ustanovení, které zakazuje členských zemím EU hospodařit s nadměrnými schodky:</a:t>
            </a:r>
          </a:p>
          <a:p>
            <a:pPr lvl="1"/>
            <a:r>
              <a:rPr lang="cs-CZ" dirty="0"/>
              <a:t>Poměr plánovaného nebo skutečného schodku veřejných financí k HDP překračuje referenční hodnotu 3% (</a:t>
            </a:r>
          </a:p>
          <a:p>
            <a:pPr lvl="1"/>
            <a:r>
              <a:rPr lang="cs-CZ" dirty="0"/>
              <a:t>Poměr veřejného zadlužení k HDP  překračuje referenční hodnotu 60%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723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DB54D-2E13-4712-8B70-57E5274B4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SOCIÁLNÍ PROTOKOL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60BFFF-ABC7-43F8-8E80-4D18C4936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Rozšiřuje odpovědnost EU </a:t>
            </a:r>
          </a:p>
          <a:p>
            <a:r>
              <a:rPr lang="cs-CZ" dirty="0"/>
              <a:t>Podpora nezaměstnanosti</a:t>
            </a:r>
          </a:p>
          <a:p>
            <a:r>
              <a:rPr lang="cs-CZ" dirty="0"/>
              <a:t>Zlepšování životních a pracovních podmínek</a:t>
            </a:r>
          </a:p>
          <a:p>
            <a:r>
              <a:rPr lang="cs-CZ" dirty="0"/>
              <a:t>Poskytování přiměřené sociální ochrany</a:t>
            </a:r>
          </a:p>
          <a:p>
            <a:r>
              <a:rPr lang="cs-CZ" dirty="0"/>
              <a:t>Vedení sociálního dialogu</a:t>
            </a:r>
          </a:p>
          <a:p>
            <a:r>
              <a:rPr lang="cs-CZ" dirty="0"/>
              <a:t>Rozvoj lidských zdrojů </a:t>
            </a:r>
            <a:r>
              <a:rPr lang="cs-CZ" dirty="0">
                <a:sym typeface="Wingdings" panose="05000000000000000000" pitchFamily="2" charset="2"/>
              </a:rPr>
              <a:t> cíl trvale vysoká zaměstnanost</a:t>
            </a:r>
          </a:p>
          <a:p>
            <a:r>
              <a:rPr lang="cs-CZ" dirty="0">
                <a:sym typeface="Wingdings" panose="05000000000000000000" pitchFamily="2" charset="2"/>
              </a:rPr>
              <a:t>Začleňování osob vyloučených z trhu práce</a:t>
            </a:r>
          </a:p>
          <a:p>
            <a:r>
              <a:rPr lang="cs-CZ" dirty="0">
                <a:sym typeface="Wingdings" panose="05000000000000000000" pitchFamily="2" charset="2"/>
              </a:rPr>
              <a:t>Z tohoto protokolu má výjimku Spojené království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151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21D13C-C176-404F-BA76-687285359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NOVÉ POLITIKY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58E372-6E70-4583-BF2D-74F981B23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Transevropské sítě (TEN) – vytvořit moderní a efektivní infrastrukturu napojenou na evropské regiony a národní sítě</a:t>
            </a:r>
          </a:p>
          <a:p>
            <a:r>
              <a:rPr lang="cs-CZ" dirty="0"/>
              <a:t>Průmyslová politika – investovat do průmyslu – vytvořit moderní a férovou ekonomiku – konkurenceschopnost, růst produktivity, postavení občanů, inovace</a:t>
            </a:r>
          </a:p>
          <a:p>
            <a:r>
              <a:rPr lang="cs-CZ" dirty="0"/>
              <a:t>Ochrana spotřebitele – podporovat zdraví, bezpečí a hospodářský zájem spotřebitelů, jejich správná informovanost, vzdělanost na ochranu jejich zájmů</a:t>
            </a:r>
          </a:p>
          <a:p>
            <a:r>
              <a:rPr lang="cs-CZ" dirty="0"/>
              <a:t>Vzdělávání a odborná příprava – rozvoj kvalitního vzdělávání, podpora spolupráce mezi zeměmi EU, přístup k odbornému vzdělávání</a:t>
            </a:r>
          </a:p>
          <a:p>
            <a:r>
              <a:rPr lang="cs-CZ" dirty="0"/>
              <a:t>Otázka mládeže – rozvoj výměnných pobytů, podpora interakce a zájmu účasti na demokratickém životě v Evropě </a:t>
            </a:r>
          </a:p>
          <a:p>
            <a:r>
              <a:rPr lang="cs-CZ" dirty="0"/>
              <a:t>Kultura – respektovat odlišnosti, rozmanitost, podporovat tvořivost </a:t>
            </a:r>
          </a:p>
        </p:txBody>
      </p:sp>
    </p:spTree>
    <p:extLst>
      <p:ext uri="{BB962C8B-B14F-4D97-AF65-F5344CB8AC3E}">
        <p14:creationId xmlns:p14="http://schemas.microsoft.com/office/powerpoint/2010/main" val="1762719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900FFA-6668-4CDC-96A6-3AD29943E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OBČANSTVÍ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3B66C1-ACA7-4E75-8B64-808C69E00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občan členské země EU má právo:</a:t>
            </a:r>
          </a:p>
          <a:p>
            <a:pPr lvl="1"/>
            <a:r>
              <a:rPr lang="cs-CZ" dirty="0"/>
              <a:t>Cestovat a žít kdekoliv v EU</a:t>
            </a:r>
          </a:p>
          <a:p>
            <a:pPr lvl="1"/>
            <a:r>
              <a:rPr lang="cs-CZ" dirty="0"/>
              <a:t>Volit a být volen v evropských a místních volbách v zemi, kde žijí</a:t>
            </a:r>
          </a:p>
          <a:p>
            <a:pPr lvl="1"/>
            <a:r>
              <a:rPr lang="cs-CZ" dirty="0"/>
              <a:t>Na diplomatickou pomoc a ochranu (velvyslanectví, konzulát)</a:t>
            </a:r>
          </a:p>
          <a:p>
            <a:pPr lvl="1"/>
            <a:r>
              <a:rPr lang="cs-CZ" dirty="0"/>
              <a:t>Překládat petice Evropskému parlamentu, podávat stížnosti na nesprávný administrativní postup EU k evropskému veřejnému ochránci lidských práv</a:t>
            </a:r>
          </a:p>
        </p:txBody>
      </p:sp>
    </p:spTree>
    <p:extLst>
      <p:ext uri="{BB962C8B-B14F-4D97-AF65-F5344CB8AC3E}">
        <p14:creationId xmlns:p14="http://schemas.microsoft.com/office/powerpoint/2010/main" val="3725995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2333A-71FC-4C73-9EC6-8295AD11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INSTITUCIONÁLNÍ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BDD8EC-7438-4002-A015-0C6DB68B2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Rozšířena legislativní pravomoc Evropského parlamentu</a:t>
            </a:r>
          </a:p>
          <a:p>
            <a:pPr lvl="1"/>
            <a:r>
              <a:rPr lang="cs-CZ" dirty="0"/>
              <a:t>Schvaluje komisi </a:t>
            </a:r>
          </a:p>
          <a:p>
            <a:pPr lvl="1"/>
            <a:r>
              <a:rPr lang="cs-CZ" dirty="0"/>
              <a:t>Jmenuje evropského veřejného ochránce práv = evropský ombudsman</a:t>
            </a:r>
          </a:p>
          <a:p>
            <a:pPr lvl="2"/>
            <a:r>
              <a:rPr lang="cs-CZ" dirty="0"/>
              <a:t>Setření na instituce EU – stížnost od občana EU</a:t>
            </a:r>
          </a:p>
          <a:p>
            <a:pPr lvl="2"/>
            <a:r>
              <a:rPr lang="cs-CZ" dirty="0"/>
              <a:t>Volí ho Evropský parlament po každých evropských volbách</a:t>
            </a:r>
          </a:p>
          <a:p>
            <a:pPr lvl="2"/>
            <a:r>
              <a:rPr lang="cs-CZ" dirty="0"/>
              <a:t>Zlepšit ochranu občanů EU, otevřenost a demokratická kontrola rozhodovacích postupů a správy orgánů EU</a:t>
            </a:r>
          </a:p>
          <a:p>
            <a:r>
              <a:rPr lang="cs-CZ" dirty="0"/>
              <a:t>Hlasování kvalifikovanou většinou (při přijímání právních předpisů vlád EU)</a:t>
            </a:r>
          </a:p>
          <a:p>
            <a:r>
              <a:rPr lang="cs-CZ" dirty="0"/>
              <a:t>Zřízen Výbor regionů</a:t>
            </a:r>
          </a:p>
          <a:p>
            <a:r>
              <a:rPr lang="cs-CZ" dirty="0"/>
              <a:t>Zásady subsidiarity </a:t>
            </a:r>
          </a:p>
        </p:txBody>
      </p:sp>
    </p:spTree>
    <p:extLst>
      <p:ext uri="{BB962C8B-B14F-4D97-AF65-F5344CB8AC3E}">
        <p14:creationId xmlns:p14="http://schemas.microsoft.com/office/powerpoint/2010/main" val="3445279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1F72E-5BF0-4ECE-AC18-677DACFA4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VÝBOR REGIONŮ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101046-2A86-4723-9686-78E571FA3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Vytvořen v roce 1992 a zřízen v roce 1994</a:t>
            </a:r>
          </a:p>
          <a:p>
            <a:r>
              <a:rPr lang="cs-CZ" dirty="0"/>
              <a:t>Poradní orgán Evropské unie – zástupci evropských regionálních a místních orgánů (350 členů)</a:t>
            </a:r>
          </a:p>
          <a:p>
            <a:r>
              <a:rPr lang="cs-CZ" dirty="0"/>
              <a:t>Členy jmenuje Rada EU na dobu pěti let</a:t>
            </a:r>
          </a:p>
          <a:p>
            <a:r>
              <a:rPr lang="cs-CZ" dirty="0"/>
              <a:t>Sídlo v Bruselu</a:t>
            </a:r>
          </a:p>
          <a:p>
            <a:r>
              <a:rPr lang="cs-CZ" dirty="0"/>
              <a:t>Schází se 5x ročně + dvě mimořádné schůze v některém v členských států</a:t>
            </a:r>
          </a:p>
          <a:p>
            <a:r>
              <a:rPr lang="cs-CZ" dirty="0"/>
              <a:t>Nemá rozhodovací funkce – pouze konzultace</a:t>
            </a:r>
          </a:p>
          <a:p>
            <a:r>
              <a:rPr lang="cs-CZ" dirty="0"/>
              <a:t>Témata ke konzultaci: hospodářská a sociální soudržnost, zaměstnanost, sociální politika, energetika, telekomunikace, odborná příprava, změna klimatu a civilní ochrana</a:t>
            </a:r>
          </a:p>
        </p:txBody>
      </p:sp>
    </p:spTree>
    <p:extLst>
      <p:ext uri="{BB962C8B-B14F-4D97-AF65-F5344CB8AC3E}">
        <p14:creationId xmlns:p14="http://schemas.microsoft.com/office/powerpoint/2010/main" val="478826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6723AA-73E5-4B5A-BA26-064854192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PRINCIP SUBSIDIARITY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FFC6AE-23D0-4B08-B6DC-1A55AE8C5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Zajistit, aby se rozhodnutí o evropských záležitostech dělala co nejblíže k občanům</a:t>
            </a:r>
          </a:p>
          <a:p>
            <a:r>
              <a:rPr lang="cs-CZ" dirty="0"/>
              <a:t>Neustálé kontroly, které mají ověřit, že opatření EU jsou oprávněná</a:t>
            </a:r>
          </a:p>
          <a:p>
            <a:r>
              <a:rPr lang="cs-CZ" dirty="0"/>
              <a:t>Prohloubení myšlenky demokracie</a:t>
            </a:r>
          </a:p>
          <a:p>
            <a:r>
              <a:rPr lang="cs-CZ" dirty="0"/>
              <a:t>vhodná míra intervence – pravomoci sdílené mezi EU a členskými státy – pokud je zásah EU účinnější než zásah regionálních a místních rozměrů členské země</a:t>
            </a:r>
          </a:p>
          <a:p>
            <a:r>
              <a:rPr lang="cs-CZ" dirty="0"/>
              <a:t>Zásada svěření pravomocí a proporcionality (žádné opatření EU nejde nad rámec toho, co je nezbytné k dosažení cílů ve smlouvách)</a:t>
            </a:r>
          </a:p>
        </p:txBody>
      </p:sp>
    </p:spTree>
    <p:extLst>
      <p:ext uri="{BB962C8B-B14F-4D97-AF65-F5344CB8AC3E}">
        <p14:creationId xmlns:p14="http://schemas.microsoft.com/office/powerpoint/2010/main" val="2130163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21303-8D88-441B-A096-DB4070354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VZNIK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476579-4425-4220-8718-9A696F472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Smlouva o Evropské unii</a:t>
            </a:r>
          </a:p>
          <a:p>
            <a:r>
              <a:rPr lang="cs-CZ" dirty="0"/>
              <a:t>Základy fungování Evropské unie, společná měna (euro), upevnění vztahů mezi zeměmi, posílení evropské integrace, vznik nových oblastí spolupráce mezi členskými zeměmi, posílení pravomocí Evropského parlamentu, občanství EU</a:t>
            </a:r>
          </a:p>
          <a:p>
            <a:r>
              <a:rPr lang="cs-CZ" dirty="0"/>
              <a:t>Schválena Evropskou radou na summitu 9.-10.12.1991 v Maastrichtu v Nizozemsku</a:t>
            </a:r>
          </a:p>
          <a:p>
            <a:r>
              <a:rPr lang="cs-CZ" dirty="0"/>
              <a:t>7.2.1992 smlouva podepsána ministry zahraničních věcí, hospodářství a financí 12 členských zemí za přítomnosti předsedy Evropského parlamentu Egona </a:t>
            </a:r>
            <a:r>
              <a:rPr lang="cs-CZ" dirty="0" err="1"/>
              <a:t>Klepsche</a:t>
            </a:r>
            <a:r>
              <a:rPr lang="cs-CZ" dirty="0"/>
              <a:t> </a:t>
            </a:r>
          </a:p>
          <a:p>
            <a:r>
              <a:rPr lang="cs-CZ" dirty="0"/>
              <a:t>Smlouva vstoupila v platnost 1.11.1993</a:t>
            </a:r>
          </a:p>
        </p:txBody>
      </p:sp>
    </p:spTree>
    <p:extLst>
      <p:ext uri="{BB962C8B-B14F-4D97-AF65-F5344CB8AC3E}">
        <p14:creationId xmlns:p14="http://schemas.microsoft.com/office/powerpoint/2010/main" val="2384798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4C1BF-A3D4-43A9-8E15-44A2DA30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DC54B1-FA7F-4A0F-9F9B-6903CA303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5800" dirty="0"/>
              <a:t>BAŤA, Igor. Maastrichtská smlouva a vznik Evropské unie : bakalářská práce. Znojmo : Soukromá vysoká škola Znojmo s .r. o., 2011. 55 l. Vedoucí bakalářské práce Mgr. Jan Hodač. </a:t>
            </a:r>
          </a:p>
          <a:p>
            <a:r>
              <a:rPr lang="cs-CZ" sz="5800" b="0" i="0" dirty="0">
                <a:effectLst/>
              </a:rPr>
              <a:t>Smlouva o Evropské unii / Maastrichtská smlouva. O Parlamentu. </a:t>
            </a:r>
            <a:r>
              <a:rPr lang="cs-CZ" sz="5800" dirty="0"/>
              <a:t>Evropský parlament.</a:t>
            </a:r>
            <a:r>
              <a:rPr lang="cs-CZ" sz="5800" b="0" i="0" dirty="0">
                <a:effectLst/>
              </a:rPr>
              <a:t> </a:t>
            </a:r>
            <a:r>
              <a:rPr lang="cs-CZ" sz="5800" dirty="0"/>
              <a:t>[online]. Copyright © [cit. 29.10.2020]. Dostupné z: </a:t>
            </a:r>
            <a:r>
              <a:rPr lang="cs-CZ" sz="5800" dirty="0">
                <a:solidFill>
                  <a:schemeClr val="bg2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https://www.europarl.europa.eu/about-parliament/cs/in-the-past/the-parliament-and-the-treaties/maastricht-treaty</a:t>
            </a:r>
            <a:endParaRPr lang="cs-CZ" sz="5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r>
              <a:rPr lang="nl-NL" sz="5800" b="0" i="0" dirty="0">
                <a:effectLst/>
              </a:rPr>
              <a:t>Maastrichtská smlouva a Amsterodamská smlouva</a:t>
            </a:r>
            <a:r>
              <a:rPr lang="cs-CZ" sz="5800" dirty="0"/>
              <a:t>. Fakta a čísla o Evropské unii. Evropský parlament. [online]. Copyright © [cit. 29.10.2020]. Dostupné z: </a:t>
            </a:r>
            <a:r>
              <a:rPr lang="cs-CZ" sz="5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https://www.europarl.europa.eu/factsheets/cs/sheet/3/maastrichtska-smlouva-a-amsterodamska-smlouva</a:t>
            </a:r>
          </a:p>
          <a:p>
            <a:r>
              <a:rPr lang="cs-CZ" sz="5800" i="0" dirty="0">
                <a:effectLst/>
              </a:rPr>
              <a:t>Hospodářská a měnová unie (HMU). Evropská centrální banka. </a:t>
            </a:r>
            <a:r>
              <a:rPr lang="cs-CZ" sz="5800" i="0" dirty="0" err="1">
                <a:effectLst/>
              </a:rPr>
              <a:t>Eurosystém</a:t>
            </a:r>
            <a:r>
              <a:rPr lang="cs-CZ" sz="5800" b="1" dirty="0"/>
              <a:t>. </a:t>
            </a:r>
            <a:r>
              <a:rPr lang="cs-CZ" sz="5800" dirty="0"/>
              <a:t>[online]. Copyright © [cit. 29.10.2020]. Dostupné z: </a:t>
            </a:r>
            <a:r>
              <a:rPr lang="cs-CZ" sz="5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https://www.ecb.europa.eu/ecb/history/emu/html/index.cs.html</a:t>
            </a:r>
          </a:p>
          <a:p>
            <a:r>
              <a:rPr lang="cs-CZ" sz="5800" i="0" dirty="0">
                <a:effectLst/>
              </a:rPr>
              <a:t>Maastrichtská kritéria. Ministerstvo financí Česká republika</a:t>
            </a:r>
            <a:r>
              <a:rPr lang="cs-CZ" sz="5800" b="1" i="0" dirty="0">
                <a:effectLst/>
              </a:rPr>
              <a:t>. </a:t>
            </a:r>
            <a:r>
              <a:rPr lang="cs-CZ" sz="5800" dirty="0"/>
              <a:t>[online]. Copyright © [cit. 29.10.2020]. Dostupné z:</a:t>
            </a:r>
            <a:r>
              <a:rPr lang="cs-CZ" sz="5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5800" dirty="0">
                <a:solidFill>
                  <a:schemeClr val="bg2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https://www.zavedenieura.cz/cs/euro/eurozona/maastrichtska-kriteria</a:t>
            </a:r>
            <a:endParaRPr lang="cs-CZ" sz="5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r>
              <a:rPr lang="cs-CZ" sz="5800" b="0" i="0" dirty="0">
                <a:effectLst/>
              </a:rPr>
              <a:t>Maastrichtská smlouva o Evropské unii. EUR-Lex Přístup k právu Evropské unie. </a:t>
            </a:r>
            <a:r>
              <a:rPr lang="cs-CZ" sz="5800" dirty="0"/>
              <a:t>[online]. Copyright © [cit. 29.10.2020]. Dostupné z: </a:t>
            </a:r>
            <a:r>
              <a:rPr lang="cs-CZ" sz="5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https://eur-lex.europa.eu/legal-content/CS/ALL/?uri=LEGISSUM:xy0026</a:t>
            </a:r>
            <a:endParaRPr lang="cs-CZ" sz="5800" b="1" i="0" dirty="0">
              <a:solidFill>
                <a:schemeClr val="bg2">
                  <a:lumMod val="60000"/>
                  <a:lumOff val="40000"/>
                </a:schemeClr>
              </a:solidFill>
              <a:effectLst/>
            </a:endParaRPr>
          </a:p>
          <a:p>
            <a:endParaRPr lang="cs-CZ" sz="5800" b="1" i="0" dirty="0">
              <a:solidFill>
                <a:schemeClr val="bg2">
                  <a:lumMod val="60000"/>
                  <a:lumOff val="40000"/>
                </a:schemeClr>
              </a:solidFill>
              <a:effectLst/>
              <a:latin typeface="droid_sans"/>
            </a:endParaRPr>
          </a:p>
          <a:p>
            <a:endParaRPr lang="nl-NL" b="0" i="0" dirty="0">
              <a:solidFill>
                <a:srgbClr val="1E1E1F"/>
              </a:solidFill>
              <a:effectLst/>
              <a:latin typeface="Georgia" panose="02040502050405020303" pitchFamily="18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387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B4AAD3FD-83A5-4B89-9F8F-01B887086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5097BAB-D722-4BD5-8181-0AF885AB7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1" y="629266"/>
            <a:ext cx="4166510" cy="1622321"/>
          </a:xfrm>
        </p:spPr>
        <p:txBody>
          <a:bodyPr>
            <a:normAutofit/>
          </a:bodyPr>
          <a:lstStyle/>
          <a:p>
            <a:r>
              <a:rPr lang="cs-CZ" sz="3900" dirty="0">
                <a:solidFill>
                  <a:srgbClr val="EBEBEB"/>
                </a:solidFill>
              </a:rPr>
              <a:t>MAASTRICHTSKÝ CHRÁM </a:t>
            </a:r>
          </a:p>
        </p:txBody>
      </p:sp>
      <p:sp>
        <p:nvSpPr>
          <p:cNvPr id="75" name="Freeform 31">
            <a:extLst>
              <a:ext uri="{FF2B5EF4-FFF2-40B4-BE49-F238E27FC236}">
                <a16:creationId xmlns:a16="http://schemas.microsoft.com/office/drawing/2014/main" id="{61752F1D-FC0F-4103-9584-630E643CCD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9402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7" name="Freeform: Shape 76">
            <a:extLst>
              <a:ext uri="{FF2B5EF4-FFF2-40B4-BE49-F238E27FC236}">
                <a16:creationId xmlns:a16="http://schemas.microsoft.com/office/drawing/2014/main" id="{70151CB7-E7DE-4917-B831-01DF9CE01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270819" y="-63600"/>
            <a:ext cx="6858001" cy="6985200"/>
          </a:xfrm>
          <a:custGeom>
            <a:avLst/>
            <a:gdLst>
              <a:gd name="connsiteX0" fmla="*/ 6858001 w 6858001"/>
              <a:gd name="connsiteY0" fmla="*/ 1177 h 6985200"/>
              <a:gd name="connsiteX1" fmla="*/ 6858001 w 6858001"/>
              <a:gd name="connsiteY1" fmla="*/ 1344715 h 6985200"/>
              <a:gd name="connsiteX2" fmla="*/ 6858000 w 6858001"/>
              <a:gd name="connsiteY2" fmla="*/ 1344715 h 6985200"/>
              <a:gd name="connsiteX3" fmla="*/ 6858000 w 6858001"/>
              <a:gd name="connsiteY3" fmla="*/ 6985200 h 6985200"/>
              <a:gd name="connsiteX4" fmla="*/ 0 w 6858001"/>
              <a:gd name="connsiteY4" fmla="*/ 6985199 h 6985200"/>
              <a:gd name="connsiteX5" fmla="*/ 0 w 6858001"/>
              <a:gd name="connsiteY5" fmla="*/ 886772 h 6985200"/>
              <a:gd name="connsiteX6" fmla="*/ 1 w 6858001"/>
              <a:gd name="connsiteY6" fmla="*/ 886772 h 6985200"/>
              <a:gd name="connsiteX7" fmla="*/ 1 w 6858001"/>
              <a:gd name="connsiteY7" fmla="*/ 0 h 6985200"/>
              <a:gd name="connsiteX8" fmla="*/ 40463 w 6858001"/>
              <a:gd name="connsiteY8" fmla="*/ 5883 h 6985200"/>
              <a:gd name="connsiteX9" fmla="*/ 159107 w 6858001"/>
              <a:gd name="connsiteY9" fmla="*/ 23196 h 6985200"/>
              <a:gd name="connsiteX10" fmla="*/ 245518 w 6858001"/>
              <a:gd name="connsiteY10" fmla="*/ 35299 h 6985200"/>
              <a:gd name="connsiteX11" fmla="*/ 348388 w 6858001"/>
              <a:gd name="connsiteY11" fmla="*/ 48073 h 6985200"/>
              <a:gd name="connsiteX12" fmla="*/ 470460 w 6858001"/>
              <a:gd name="connsiteY12" fmla="*/ 63369 h 6985200"/>
              <a:gd name="connsiteX13" fmla="*/ 605563 w 6858001"/>
              <a:gd name="connsiteY13" fmla="*/ 79506 h 6985200"/>
              <a:gd name="connsiteX14" fmla="*/ 757810 w 6858001"/>
              <a:gd name="connsiteY14" fmla="*/ 96483 h 6985200"/>
              <a:gd name="connsiteX15" fmla="*/ 923774 w 6858001"/>
              <a:gd name="connsiteY15" fmla="*/ 114469 h 6985200"/>
              <a:gd name="connsiteX16" fmla="*/ 1104139 w 6858001"/>
              <a:gd name="connsiteY16" fmla="*/ 132454 h 6985200"/>
              <a:gd name="connsiteX17" fmla="*/ 1296163 w 6858001"/>
              <a:gd name="connsiteY17" fmla="*/ 150776 h 6985200"/>
              <a:gd name="connsiteX18" fmla="*/ 1503275 w 6858001"/>
              <a:gd name="connsiteY18" fmla="*/ 167753 h 6985200"/>
              <a:gd name="connsiteX19" fmla="*/ 1719988 w 6858001"/>
              <a:gd name="connsiteY19" fmla="*/ 184058 h 6985200"/>
              <a:gd name="connsiteX20" fmla="*/ 1949045 w 6858001"/>
              <a:gd name="connsiteY20" fmla="*/ 198849 h 6985200"/>
              <a:gd name="connsiteX21" fmla="*/ 2187703 w 6858001"/>
              <a:gd name="connsiteY21" fmla="*/ 212969 h 6985200"/>
              <a:gd name="connsiteX22" fmla="*/ 2436649 w 6858001"/>
              <a:gd name="connsiteY22" fmla="*/ 226248 h 6985200"/>
              <a:gd name="connsiteX23" fmla="*/ 2564208 w 6858001"/>
              <a:gd name="connsiteY23" fmla="*/ 230955 h 6985200"/>
              <a:gd name="connsiteX24" fmla="*/ 2694509 w 6858001"/>
              <a:gd name="connsiteY24" fmla="*/ 236165 h 6985200"/>
              <a:gd name="connsiteX25" fmla="*/ 2826869 w 6858001"/>
              <a:gd name="connsiteY25" fmla="*/ 241040 h 6985200"/>
              <a:gd name="connsiteX26" fmla="*/ 2959914 w 6858001"/>
              <a:gd name="connsiteY26" fmla="*/ 244234 h 6985200"/>
              <a:gd name="connsiteX27" fmla="*/ 3095702 w 6858001"/>
              <a:gd name="connsiteY27" fmla="*/ 247091 h 6985200"/>
              <a:gd name="connsiteX28" fmla="*/ 3232862 w 6858001"/>
              <a:gd name="connsiteY28" fmla="*/ 250117 h 6985200"/>
              <a:gd name="connsiteX29" fmla="*/ 3372766 w 6858001"/>
              <a:gd name="connsiteY29" fmla="*/ 252134 h 6985200"/>
              <a:gd name="connsiteX30" fmla="*/ 3514040 w 6858001"/>
              <a:gd name="connsiteY30" fmla="*/ 252134 h 6985200"/>
              <a:gd name="connsiteX31" fmla="*/ 3656686 w 6858001"/>
              <a:gd name="connsiteY31" fmla="*/ 253142 h 6985200"/>
              <a:gd name="connsiteX32" fmla="*/ 3800705 w 6858001"/>
              <a:gd name="connsiteY32" fmla="*/ 252134 h 6985200"/>
              <a:gd name="connsiteX33" fmla="*/ 3946780 w 6858001"/>
              <a:gd name="connsiteY33" fmla="*/ 250117 h 6985200"/>
              <a:gd name="connsiteX34" fmla="*/ 4092856 w 6858001"/>
              <a:gd name="connsiteY34" fmla="*/ 248268 h 6985200"/>
              <a:gd name="connsiteX35" fmla="*/ 4240988 w 6858001"/>
              <a:gd name="connsiteY35" fmla="*/ 244234 h 6985200"/>
              <a:gd name="connsiteX36" fmla="*/ 4390492 w 6858001"/>
              <a:gd name="connsiteY36" fmla="*/ 240032 h 6985200"/>
              <a:gd name="connsiteX37" fmla="*/ 4539997 w 6858001"/>
              <a:gd name="connsiteY37" fmla="*/ 235157 h 6985200"/>
              <a:gd name="connsiteX38" fmla="*/ 4690873 w 6858001"/>
              <a:gd name="connsiteY38" fmla="*/ 228266 h 6985200"/>
              <a:gd name="connsiteX39" fmla="*/ 4843120 w 6858001"/>
              <a:gd name="connsiteY39" fmla="*/ 220029 h 6985200"/>
              <a:gd name="connsiteX40" fmla="*/ 4996054 w 6858001"/>
              <a:gd name="connsiteY40" fmla="*/ 212129 h 6985200"/>
              <a:gd name="connsiteX41" fmla="*/ 5148987 w 6858001"/>
              <a:gd name="connsiteY41" fmla="*/ 202044 h 6985200"/>
              <a:gd name="connsiteX42" fmla="*/ 5303978 w 6858001"/>
              <a:gd name="connsiteY42" fmla="*/ 189941 h 6985200"/>
              <a:gd name="connsiteX43" fmla="*/ 5456911 w 6858001"/>
              <a:gd name="connsiteY43" fmla="*/ 177839 h 6985200"/>
              <a:gd name="connsiteX44" fmla="*/ 5612588 w 6858001"/>
              <a:gd name="connsiteY44" fmla="*/ 163887 h 6985200"/>
              <a:gd name="connsiteX45" fmla="*/ 5768950 w 6858001"/>
              <a:gd name="connsiteY45" fmla="*/ 148591 h 6985200"/>
              <a:gd name="connsiteX46" fmla="*/ 5923255 w 6858001"/>
              <a:gd name="connsiteY46" fmla="*/ 132455 h 6985200"/>
              <a:gd name="connsiteX47" fmla="*/ 6079618 w 6858001"/>
              <a:gd name="connsiteY47" fmla="*/ 113629 h 6985200"/>
              <a:gd name="connsiteX48" fmla="*/ 6235294 w 6858001"/>
              <a:gd name="connsiteY48" fmla="*/ 93458 h 6985200"/>
              <a:gd name="connsiteX49" fmla="*/ 6391657 w 6858001"/>
              <a:gd name="connsiteY49" fmla="*/ 73455 h 6985200"/>
              <a:gd name="connsiteX50" fmla="*/ 6547333 w 6858001"/>
              <a:gd name="connsiteY50" fmla="*/ 50091 h 6985200"/>
              <a:gd name="connsiteX51" fmla="*/ 6702324 w 6858001"/>
              <a:gd name="connsiteY51" fmla="*/ 26222 h 698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6985200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6985200"/>
                </a:lnTo>
                <a:lnTo>
                  <a:pt x="0" y="6985199"/>
                </a:lnTo>
                <a:lnTo>
                  <a:pt x="0" y="886772"/>
                </a:lnTo>
                <a:lnTo>
                  <a:pt x="1" y="886772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pic>
        <p:nvPicPr>
          <p:cNvPr id="1028" name="Picture 4" descr="Euroskop.cz - Schémata rozhodovacích procesů - Schémata rozhodovacích  procesů v EU">
            <a:extLst>
              <a:ext uri="{FF2B5EF4-FFF2-40B4-BE49-F238E27FC236}">
                <a16:creationId xmlns:a16="http://schemas.microsoft.com/office/drawing/2014/main" id="{EAA72D5A-AE5D-41EC-9F25-C3B3316D4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64439" y="647698"/>
            <a:ext cx="4908995" cy="556260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A92A1116-1C84-41DF-B803-1F7B0883E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CD683D-B3CB-4896-9A03-225EEBB9C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4166509" cy="378541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EBEBEB"/>
                </a:solidFill>
              </a:rPr>
              <a:t>Založen na 3 pilířích:</a:t>
            </a:r>
          </a:p>
          <a:p>
            <a:pPr lvl="1"/>
            <a:r>
              <a:rPr lang="cs-CZ" dirty="0">
                <a:solidFill>
                  <a:srgbClr val="EBEBEB"/>
                </a:solidFill>
              </a:rPr>
              <a:t>Evropská společenství</a:t>
            </a:r>
          </a:p>
          <a:p>
            <a:pPr lvl="1"/>
            <a:r>
              <a:rPr lang="cs-CZ" dirty="0">
                <a:solidFill>
                  <a:srgbClr val="EBEBEB"/>
                </a:solidFill>
              </a:rPr>
              <a:t>Společná zahraniční a bezpečnostní politika</a:t>
            </a:r>
          </a:p>
          <a:p>
            <a:pPr lvl="1"/>
            <a:r>
              <a:rPr lang="cs-CZ" dirty="0">
                <a:solidFill>
                  <a:srgbClr val="EBEBEB"/>
                </a:solidFill>
              </a:rPr>
              <a:t>Spolupráce v oblasti vnitřní bezpečnosti a justice </a:t>
            </a:r>
          </a:p>
        </p:txBody>
      </p:sp>
    </p:spTree>
    <p:extLst>
      <p:ext uri="{BB962C8B-B14F-4D97-AF65-F5344CB8AC3E}">
        <p14:creationId xmlns:p14="http://schemas.microsoft.com/office/powerpoint/2010/main" val="3706505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6CAFBC-A871-4EFB-8366-0F3F00187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PRVNÍ PILÍŘ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91F455-9570-48D0-934B-89C201496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Evropské společenství</a:t>
            </a:r>
          </a:p>
          <a:p>
            <a:r>
              <a:rPr lang="cs-CZ" dirty="0"/>
              <a:t>Zahrnuje podporu fungování společného, jednotného trhu, politiku na ochranu hospodářské soutěže, společnou zemědělskou politika, sociální ochranu, rovnost mužů a žen</a:t>
            </a:r>
          </a:p>
          <a:p>
            <a:r>
              <a:rPr lang="cs-CZ" dirty="0"/>
              <a:t>Zahrnuje hospodářskou a měnovou unii, Evropskou centrální banku, jednotná měna, a zároveň opatření a pravidla jejího užívání </a:t>
            </a:r>
          </a:p>
          <a:p>
            <a:r>
              <a:rPr lang="cs-CZ" dirty="0"/>
              <a:t>Shromažďuje činnosti a postupy původních organizací EU: Evropského hospodářského společenství, Evropského společenství uhlí a oceli</a:t>
            </a:r>
            <a:r>
              <a:rPr lang="cs-CZ"/>
              <a:t>, Euratomu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871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794C87-16C5-4827-969C-A8B114F1B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DRUHÝ PILÍŘ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B1A2BC-8297-42F6-B78C-4C895CAED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EBEBEB"/>
                </a:solidFill>
              </a:rPr>
              <a:t>Společná zahraniční a bezpečnostní politika</a:t>
            </a:r>
          </a:p>
          <a:p>
            <a:r>
              <a:rPr lang="cs-CZ" dirty="0"/>
              <a:t>Problémy tykající se bezpečnosti Unie</a:t>
            </a:r>
          </a:p>
          <a:p>
            <a:r>
              <a:rPr lang="cs-CZ" dirty="0"/>
              <a:t>Záležitosti mezinárodních vztahů, lidských práv, ozbrojených konfliktů</a:t>
            </a:r>
          </a:p>
          <a:p>
            <a:r>
              <a:rPr lang="cs-CZ" dirty="0"/>
              <a:t>Duch loajality a solidarity</a:t>
            </a:r>
          </a:p>
          <a:p>
            <a:r>
              <a:rPr lang="cs-CZ" dirty="0"/>
              <a:t>Cíle:</a:t>
            </a:r>
          </a:p>
          <a:p>
            <a:pPr lvl="1"/>
            <a:r>
              <a:rPr lang="cs-CZ" dirty="0"/>
              <a:t>Zabezpečit společné hodnoty, základní zájmy a zajistit nezávist Unie</a:t>
            </a:r>
          </a:p>
          <a:p>
            <a:pPr lvl="1"/>
            <a:r>
              <a:rPr lang="cs-CZ" dirty="0"/>
              <a:t>Posilovat bezpečnost jak Unie, tak samotných členských států</a:t>
            </a:r>
          </a:p>
          <a:p>
            <a:pPr lvl="1"/>
            <a:r>
              <a:rPr lang="cs-CZ" dirty="0"/>
              <a:t>Zachovat mír, posilovat mezinárodní bezpečnost v souladu s Chartou OSN</a:t>
            </a:r>
          </a:p>
          <a:p>
            <a:pPr lvl="1"/>
            <a:r>
              <a:rPr lang="cs-CZ" dirty="0"/>
              <a:t>Podporovat mezinárodní spolupráci, upevňovat a rozvíjet demokracii a právní stát, respektovat základní lidská práva a svobody</a:t>
            </a:r>
          </a:p>
        </p:txBody>
      </p:sp>
    </p:spTree>
    <p:extLst>
      <p:ext uri="{BB962C8B-B14F-4D97-AF65-F5344CB8AC3E}">
        <p14:creationId xmlns:p14="http://schemas.microsoft.com/office/powerpoint/2010/main" val="3946361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A98EB2-559F-4591-B7BD-37CF58487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TŘETÍ PILÍŘ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69B9A5-9799-4DFB-9438-CCF3B4DAE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09700"/>
            <a:ext cx="10088563" cy="5276850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EBEBEB"/>
                </a:solidFill>
              </a:rPr>
              <a:t>Spolupráce v oblasti vnitřní bezpečnosti a justice </a:t>
            </a:r>
          </a:p>
          <a:p>
            <a:r>
              <a:rPr lang="cs-CZ" dirty="0"/>
              <a:t>Princip mezivládní spolupráce – zásada jednomyslnosti (kdokoliv může cokoliv zablokovat svým nesouhlasem)</a:t>
            </a:r>
          </a:p>
          <a:p>
            <a:r>
              <a:rPr lang="cs-CZ" dirty="0"/>
              <a:t>Žádost na založení Evropské policejní spolupráce (Europol) </a:t>
            </a:r>
            <a:r>
              <a:rPr lang="cs-CZ" dirty="0">
                <a:sym typeface="Wingdings" panose="05000000000000000000" pitchFamily="2" charset="2"/>
              </a:rPr>
              <a:t> 27.6.1995 smlouva uzavřena  1.10.1998 vstup v platnost</a:t>
            </a:r>
          </a:p>
          <a:p>
            <a:pPr lvl="1"/>
            <a:r>
              <a:rPr lang="cs-CZ" dirty="0"/>
              <a:t>Sídlo Europolu v Haagu – členy pouze členské země </a:t>
            </a:r>
            <a:r>
              <a:rPr lang="cs-CZ" dirty="0">
                <a:sym typeface="Wingdings" panose="05000000000000000000" pitchFamily="2" charset="2"/>
              </a:rPr>
              <a:t> vysílají národní styčné důstojníky</a:t>
            </a:r>
            <a:endParaRPr lang="cs-CZ" dirty="0"/>
          </a:p>
          <a:p>
            <a:r>
              <a:rPr lang="cs-CZ" dirty="0"/>
              <a:t>Cíle:</a:t>
            </a:r>
          </a:p>
          <a:p>
            <a:pPr lvl="1"/>
            <a:r>
              <a:rPr lang="cs-CZ" dirty="0"/>
              <a:t>Společná azylová politika</a:t>
            </a:r>
          </a:p>
          <a:p>
            <a:pPr lvl="1"/>
            <a:r>
              <a:rPr lang="cs-CZ" dirty="0"/>
              <a:t>Boj proti drogové závislosti, obchodům s drogami</a:t>
            </a:r>
          </a:p>
          <a:p>
            <a:pPr lvl="1"/>
            <a:r>
              <a:rPr lang="cs-CZ" dirty="0"/>
              <a:t>Pravidla pro překračování hranic a kontrola na hranicích EU </a:t>
            </a:r>
          </a:p>
          <a:p>
            <a:pPr lvl="1"/>
            <a:r>
              <a:rPr lang="cs-CZ" dirty="0"/>
              <a:t>Politika přistěhovalectví a státních příslušníků třetích zemí</a:t>
            </a:r>
          </a:p>
          <a:p>
            <a:pPr lvl="1"/>
            <a:r>
              <a:rPr lang="cs-CZ" dirty="0"/>
              <a:t>Boj proti podvodům (mezinárodní) a mezinárodnímu zločinu</a:t>
            </a:r>
          </a:p>
          <a:p>
            <a:pPr lvl="1"/>
            <a:r>
              <a:rPr lang="cs-CZ" dirty="0"/>
              <a:t>Spolupráce soudů (občanskoprávní a trestněprávní záležitosti)</a:t>
            </a:r>
          </a:p>
          <a:p>
            <a:pPr lvl="1"/>
            <a:r>
              <a:rPr lang="cs-CZ" dirty="0"/>
              <a:t>Celní spolupráce, boj proti terorismu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 vysoká úroveň ochrany svobody, bezpečnosti a spravedlnosti pro své občany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770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69C39-86BB-44E6-8762-087F391E5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MĚNOVÁ A HOSPODÁŘSKÁ UNIE</a:t>
            </a:r>
            <a:br>
              <a:rPr lang="cs-CZ" dirty="0"/>
            </a:br>
            <a:r>
              <a:rPr lang="cs-CZ" dirty="0"/>
              <a:t>EURO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AC356A-0768-44AD-A908-0CA73ACE6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Snaha o co nejrychlejší dosažení společné měny </a:t>
            </a:r>
            <a:r>
              <a:rPr lang="cs-CZ" dirty="0">
                <a:sym typeface="Wingdings" panose="05000000000000000000" pitchFamily="2" charset="2"/>
              </a:rPr>
              <a:t> euro</a:t>
            </a:r>
          </a:p>
          <a:p>
            <a:r>
              <a:rPr lang="cs-CZ" dirty="0">
                <a:sym typeface="Wingdings" panose="05000000000000000000" pitchFamily="2" charset="2"/>
              </a:rPr>
              <a:t>Neudává, kdy musí členská země přijmou euro</a:t>
            </a:r>
          </a:p>
          <a:p>
            <a:r>
              <a:rPr lang="cs-CZ" dirty="0">
                <a:sym typeface="Wingdings" panose="05000000000000000000" pitchFamily="2" charset="2"/>
              </a:rPr>
              <a:t>Země používající euro (19 z 27 členů)  eurozóna</a:t>
            </a:r>
          </a:p>
          <a:p>
            <a:r>
              <a:rPr lang="cs-CZ" dirty="0">
                <a:sym typeface="Wingdings" panose="05000000000000000000" pitchFamily="2" charset="2"/>
              </a:rPr>
              <a:t>Členské země bez společné měny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Dánsko (žádost o výjimku – ponechání své měny)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Česká republika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Bulharsko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Chorvatsko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Polsko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Maďarsko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Rumunsko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940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A41DC-D36B-465F-B463-E4652CB8F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ETAPY ZAVÁDĚNÍ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5FCA53-45CC-442D-BA6D-458CFFE08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Společná měna zaváděna ve 3 etapách:</a:t>
            </a:r>
          </a:p>
          <a:p>
            <a:pPr lvl="1"/>
            <a:r>
              <a:rPr lang="cs-CZ" dirty="0"/>
              <a:t>1. etapa od 1.1.1990</a:t>
            </a:r>
          </a:p>
          <a:p>
            <a:pPr lvl="2"/>
            <a:r>
              <a:rPr lang="cs-CZ" dirty="0"/>
              <a:t>Liberalizace kapitálových obchodů (volný pohyb kapitálu mezi členskými zeměmi), užší spolupráce mezi centrálními bankami</a:t>
            </a:r>
          </a:p>
          <a:p>
            <a:pPr lvl="1"/>
            <a:r>
              <a:rPr lang="cs-CZ" dirty="0"/>
              <a:t>2. etapa od 1.1.1994</a:t>
            </a:r>
          </a:p>
          <a:p>
            <a:pPr lvl="2"/>
            <a:r>
              <a:rPr lang="cs-CZ" dirty="0"/>
              <a:t>Založení Evropského měnového institutu (EMI), sjednocení vnitrostátních hospodářských politik, proces vedoucí k nezávislosti národních centrálních bank</a:t>
            </a:r>
          </a:p>
          <a:p>
            <a:pPr lvl="1"/>
            <a:r>
              <a:rPr lang="cs-CZ" dirty="0"/>
              <a:t>3. etapa od 1.1.1999</a:t>
            </a:r>
          </a:p>
          <a:p>
            <a:pPr lvl="2"/>
            <a:r>
              <a:rPr lang="cs-CZ" dirty="0"/>
              <a:t>Zavedení eura, jednotná měnová politika a Evropský systém centrálních bank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591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FB0C72-175D-438F-891F-1BE90341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MAASTRICHTSKÁ KRITÉRIA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3B37A5-A7CD-45FD-BFB7-B4929BF43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Také známá jaké maastrichtská konvergenční kritéria </a:t>
            </a:r>
          </a:p>
          <a:p>
            <a:r>
              <a:rPr lang="cs-CZ" dirty="0"/>
              <a:t>Kritéria, která musí splňovat členské země pro vstup do hospodářské a měnové unie </a:t>
            </a:r>
          </a:p>
          <a:p>
            <a:r>
              <a:rPr lang="cs-CZ" dirty="0"/>
              <a:t>Jedná se o ekonomická kritéria, která posuzují připravenost uchazečské země</a:t>
            </a:r>
          </a:p>
          <a:p>
            <a:r>
              <a:rPr lang="cs-CZ" dirty="0"/>
              <a:t>Posoudit mírů ekonomické konvergence – schopnost země se integrovat plynule do měnového režimu (bez nestability jak pro zemi, tak pro eurozónu)</a:t>
            </a:r>
          </a:p>
          <a:p>
            <a:r>
              <a:rPr lang="cs-CZ" dirty="0"/>
              <a:t>Provádí Evropská komise a Evropská centrální banka – Konvergenční zpráva + pravidelné dvouleté intervaly </a:t>
            </a:r>
          </a:p>
          <a:p>
            <a:r>
              <a:rPr lang="cs-CZ" dirty="0"/>
              <a:t>Pro vstup do eurozóny je nutné splňovat všechna kritéria </a:t>
            </a:r>
          </a:p>
          <a:p>
            <a:r>
              <a:rPr lang="cs-CZ" dirty="0"/>
              <a:t>Mimo ekonomická kritéria je zohledňována i slučitelnost národní legislativy s legislativou EU (respektování nezávislosti centrální banky)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157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1567</Words>
  <Application>Microsoft Office PowerPoint</Application>
  <PresentationFormat>Širokoúhlá obrazovka</PresentationFormat>
  <Paragraphs>149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Century Gothic</vt:lpstr>
      <vt:lpstr>droid_sans</vt:lpstr>
      <vt:lpstr>Georgia</vt:lpstr>
      <vt:lpstr>Wingdings 3</vt:lpstr>
      <vt:lpstr>Ion</vt:lpstr>
      <vt:lpstr>Maastrichtská smlouva </vt:lpstr>
      <vt:lpstr>VZNIK</vt:lpstr>
      <vt:lpstr>MAASTRICHTSKÝ CHRÁM </vt:lpstr>
      <vt:lpstr>PRVNÍ PILÍŘ</vt:lpstr>
      <vt:lpstr>DRUHÝ PILÍŘ</vt:lpstr>
      <vt:lpstr>TŘETÍ PILÍŘ</vt:lpstr>
      <vt:lpstr>MĚNOVÁ A HOSPODÁŘSKÁ UNIE EURO</vt:lpstr>
      <vt:lpstr>ETAPY ZAVÁDĚNÍ</vt:lpstr>
      <vt:lpstr>MAASTRICHTSKÁ KRITÉRIA </vt:lpstr>
      <vt:lpstr>KRITÉRIUM CENOVÉ STABILITY</vt:lpstr>
      <vt:lpstr>KRITÉRIUM DLOUHODOBÝCH ÚROKOVÝCH SAZEB</vt:lpstr>
      <vt:lpstr>KRITÉRIUM KURZOVÉ STABILITY</vt:lpstr>
      <vt:lpstr>KRITÉRIUM UDRŽITELNOSTI VEŘEJNÝCH FINANCÍ</vt:lpstr>
      <vt:lpstr>SOCIÁLNÍ PROTOKOL </vt:lpstr>
      <vt:lpstr>NOVÉ POLITIKY</vt:lpstr>
      <vt:lpstr>OBČANSTVÍ EU</vt:lpstr>
      <vt:lpstr>INSTITUCIONÁLNÍ ZMĚNY</vt:lpstr>
      <vt:lpstr>VÝBOR REGIONŮ</vt:lpstr>
      <vt:lpstr>PRINCIP SUBSIDIARITY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Maastrichtská smlouva</dc:title>
  <dc:creator>Adriana Baštýřová</dc:creator>
  <cp:lastModifiedBy>Marta Goňcová</cp:lastModifiedBy>
  <cp:revision>2</cp:revision>
  <dcterms:created xsi:type="dcterms:W3CDTF">2021-01-02T17:35:29Z</dcterms:created>
  <dcterms:modified xsi:type="dcterms:W3CDTF">2021-05-15T19:41:26Z</dcterms:modified>
</cp:coreProperties>
</file>