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5" r:id="rId5"/>
    <p:sldId id="258" r:id="rId6"/>
    <p:sldId id="269" r:id="rId7"/>
    <p:sldId id="270" r:id="rId8"/>
    <p:sldId id="259" r:id="rId9"/>
    <p:sldId id="260" r:id="rId10"/>
    <p:sldId id="261" r:id="rId11"/>
    <p:sldId id="272" r:id="rId12"/>
    <p:sldId id="274" r:id="rId13"/>
    <p:sldId id="275" r:id="rId14"/>
    <p:sldId id="273" r:id="rId15"/>
    <p:sldId id="276" r:id="rId16"/>
    <p:sldId id="262" r:id="rId17"/>
    <p:sldId id="263" r:id="rId18"/>
    <p:sldId id="266" r:id="rId19"/>
    <p:sldId id="267" r:id="rId20"/>
    <p:sldId id="264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249" autoAdjust="0"/>
  </p:normalViewPr>
  <p:slideViewPr>
    <p:cSldViewPr snapToGrid="0">
      <p:cViewPr varScale="1">
        <p:scale>
          <a:sx n="51" d="100"/>
          <a:sy n="51" d="100"/>
        </p:scale>
        <p:origin x="950" y="38"/>
      </p:cViewPr>
      <p:guideLst/>
    </p:cSldViewPr>
  </p:slideViewPr>
  <p:outlineViewPr>
    <p:cViewPr>
      <p:scale>
        <a:sx n="33" d="100"/>
        <a:sy n="33" d="100"/>
      </p:scale>
      <p:origin x="0" y="-212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C3652-88BA-4D1D-9F09-A9196CEB9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3BCBCE-C5A3-44D5-9D6C-6A35CDDB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C99505-CD47-4CE4-BE47-B72BD9B5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D8625C-5E81-4779-B7A5-660B3AC5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AE4114-3D27-4D02-BC3B-005ED47E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75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FEB36-4C45-450C-86A5-A9D96441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07E873-58DD-4C04-8E8E-6DA76C6CE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78B04E-85DE-47E0-830E-9D07527C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B1311-22F1-42A0-82A5-6DFB7382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7384F4-FDAA-4FED-882B-27066D65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85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2EAF80-7D90-469F-998C-F2F26A104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537554-A181-47D6-AE25-9C7646F79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644BA6-A234-402B-A368-518C4ED3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7ECA72-99EB-46D9-97D2-C472DADE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6242D5-507C-4D09-AD91-822A8038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526CD-8106-4900-9462-B843615E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A076EB-082E-484C-9ACD-DD7E98D7B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5546B2-5FDD-4436-B8E9-9A377CAB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046330-0F80-4957-954B-F000FDB0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01008E-5CC5-4ABF-9CD4-62AB40CB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425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A77F8-318D-4628-A290-8B5B5573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A7697E-6608-4311-B6A7-14778133C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46C200-C161-45B6-8314-79504390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5C81EE-14ED-45DF-8A9B-6ACE93A0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488BDB-A8C0-4D15-8829-787D34A8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95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64FA2-4EC3-4427-9CF3-432EA1F9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45750F-6BC5-4F4A-B4CB-38DCB5B53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7E3F1C-C06F-46C5-BE7E-B5BAB1E49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318763-82E8-4D7D-95C0-D7107B49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9B9155-E70E-48DE-BF51-C3782173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1525BC-AB2B-4F1A-8567-61EA1D08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40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AE802-0694-4C5E-AE6C-FFFC7F45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7C5E8D-4290-46FB-A3FC-4DA030E5F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8D6E78-DC59-40A3-A9DA-38E7F1A59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C90D01-4FAD-4188-BB7B-A8933E4FE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1886B54-4932-42CF-BF5E-23918B4B7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C4A850-8321-4346-90B3-57CB221D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4FEEC1-1C84-404D-BE2E-5026B523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A1A415-7E57-48FD-B8B3-4464D685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935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93E24-7F93-4933-AACC-064B382A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8337E53-6297-4F7E-8582-541B7BFA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C56EA5-E123-4C57-BD62-1AF38087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AF133F-5E0D-42DF-8FB1-6304F618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6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CD3DC5-1503-4D95-A672-C1BC5D00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148F89-5A73-41B5-AFCC-650C4EE9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9EE295-FFB9-4C3E-AB53-AB6FB1C8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77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8CC6C-04D4-47EB-936D-A51CF038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70AC2-5D87-4833-92FA-CA95C9CCA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D4DCFB-9D5B-4E65-8664-CA28E018B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86CAC0-2D82-4E96-9B1D-6736893E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A6F78A-FA07-471D-9915-F527E4FE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3D08ED-FCAF-4E4F-8755-1FA19819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12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87284-4A86-4680-A64F-2CE120F3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CB6463-59B1-410A-A37F-B61E9080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64F0B47-D800-448A-A7E1-C51643762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F9BE6B-7F0F-462C-A818-BBAAC298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04DA31-F8D8-4709-8AC1-863EED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0549C0-818B-4C66-ABCF-4ADA4552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86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B5FBA9-9C8B-4ED0-BE0B-F7860F39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8FA14E-9842-4443-BF94-DA694C9C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F331B8-8B33-41A1-B1E2-018C1E4AD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1A499-324C-4B19-A6ED-50648778C661}" type="datetimeFigureOut">
              <a:rPr lang="cs-CZ" smtClean="0"/>
              <a:t>15.05.2021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D5F4DD-71B7-4DF9-A2CF-C31DD7CCC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D80A6C-7455-4924-B0B7-6001DFE2B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58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skop.cz/9139/sekce/mercosur/" TargetMode="External"/><Relationship Id="rId3" Type="http://schemas.openxmlformats.org/officeDocument/2006/relationships/hyperlink" Target="https://en.wikipedia.org/wiki/North_American_Free_Trade_Agreement" TargetMode="External"/><Relationship Id="rId7" Type="http://schemas.openxmlformats.org/officeDocument/2006/relationships/hyperlink" Target="https://ustr.gov/trade-agreements/free-trade-agreements/united-states-mexico-canada-agreement" TargetMode="External"/><Relationship Id="rId2" Type="http://schemas.openxmlformats.org/officeDocument/2006/relationships/hyperlink" Target="http://www.cojeco.cz/index.php?id_desc=388648&amp;s_lang=2&amp;detail=1&amp;title=Dohoda+o+severoamerick%E9+z%F3n%EC+voln%E9ho+obcho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9/9a/Flag_of_Mercosur.svg/1200px-Flag_of_Mercosur.svg.png" TargetMode="External"/><Relationship Id="rId5" Type="http://schemas.openxmlformats.org/officeDocument/2006/relationships/hyperlink" Target="https://www.dockmaster.com/wp-content/uploads/2018/05/Nafta.jpg" TargetMode="External"/><Relationship Id="rId10" Type="http://schemas.openxmlformats.org/officeDocument/2006/relationships/hyperlink" Target="https://www.mercosur.int/en/about-mercosur/mercosur-in-brief/" TargetMode="External"/><Relationship Id="rId4" Type="http://schemas.openxmlformats.org/officeDocument/2006/relationships/hyperlink" Target="https://www.hoover.org/sites/default/files/uploads/images/nafta_logo20131208.jpg" TargetMode="External"/><Relationship Id="rId9" Type="http://schemas.openxmlformats.org/officeDocument/2006/relationships/hyperlink" Target="https://en.wikipedia.org/wiki/Mercosur#Member_stat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4F480C-A022-47CD-9A35-EF2C30C74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910" y="2960431"/>
            <a:ext cx="3510355" cy="2321781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FFFFFF"/>
                </a:solidFill>
                <a:latin typeface="+mn-lt"/>
              </a:rPr>
              <a:t>NAFTA</a:t>
            </a:r>
            <a:br>
              <a:rPr lang="cs-CZ" dirty="0">
                <a:solidFill>
                  <a:srgbClr val="FFFFFF"/>
                </a:solidFill>
                <a:latin typeface="+mn-lt"/>
              </a:rPr>
            </a:br>
            <a:r>
              <a:rPr lang="cs-CZ" dirty="0">
                <a:solidFill>
                  <a:srgbClr val="FFFFFF"/>
                </a:solidFill>
                <a:latin typeface="+mn-lt"/>
              </a:rPr>
              <a:t>USMCA</a:t>
            </a:r>
            <a:br>
              <a:rPr lang="cs-CZ" dirty="0">
                <a:solidFill>
                  <a:srgbClr val="FFFFFF"/>
                </a:solidFill>
                <a:latin typeface="+mn-lt"/>
              </a:rPr>
            </a:br>
            <a:r>
              <a:rPr lang="cs-CZ" b="1" dirty="0">
                <a:solidFill>
                  <a:srgbClr val="FFFFFF"/>
                </a:solidFill>
                <a:latin typeface="+mn-lt"/>
              </a:rPr>
              <a:t>MERCOSUR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9FAD2B-C4D4-4D66-B3CA-33CAB66C5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6047" y="4751950"/>
            <a:ext cx="3802736" cy="758843"/>
          </a:xfrm>
        </p:spPr>
        <p:txBody>
          <a:bodyPr anchor="t">
            <a:normAutofit/>
          </a:bodyPr>
          <a:lstStyle/>
          <a:p>
            <a:pPr algn="r"/>
            <a:r>
              <a:rPr lang="cs-CZ" sz="1300" dirty="0"/>
              <a:t>OVp022 Seminář k evropské integraci a desintegraci</a:t>
            </a:r>
          </a:p>
          <a:p>
            <a:pPr algn="r"/>
            <a:r>
              <a:rPr lang="cs-CZ" sz="1300" dirty="0"/>
              <a:t>Lucie Šaldová, 481203</a:t>
            </a:r>
          </a:p>
        </p:txBody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3F9FA3-9BF6-4781-8F3A-688DBA4A6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9"/>
          <a:stretch/>
        </p:blipFill>
        <p:spPr>
          <a:xfrm>
            <a:off x="811353" y="1126736"/>
            <a:ext cx="6083997" cy="35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6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10B286E-2991-4B6E-962A-9B198E73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Southern Common Market (MERCOSUR)</a:t>
            </a:r>
            <a:br>
              <a:rPr lang="cs-CZ" sz="3200" b="1" dirty="0">
                <a:solidFill>
                  <a:srgbClr val="FFFFFF"/>
                </a:solidFill>
                <a:latin typeface="+mn-lt"/>
              </a:rPr>
            </a:br>
            <a:r>
              <a:rPr lang="cs-CZ" sz="3200" b="1" u="sng" dirty="0">
                <a:solidFill>
                  <a:srgbClr val="FFFFFF"/>
                </a:solidFill>
                <a:latin typeface="+mn-lt"/>
              </a:rPr>
              <a:t>Společný trh jihu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27127-EBE7-4311-9A05-48176D2F8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04" y="2494450"/>
            <a:ext cx="4301714" cy="3727835"/>
          </a:xfrm>
        </p:spPr>
        <p:txBody>
          <a:bodyPr>
            <a:normAutofit/>
          </a:bodyPr>
          <a:lstStyle/>
          <a:p>
            <a:pPr lvl="0" algn="just"/>
            <a:r>
              <a:rPr lang="cs-CZ" sz="2200" dirty="0"/>
              <a:t>Dohoda je v účinnosti od roku 1991 </a:t>
            </a:r>
          </a:p>
          <a:p>
            <a:pPr lvl="0" algn="just"/>
            <a:r>
              <a:rPr lang="cs-CZ" sz="2200" dirty="0"/>
              <a:t>Státy organizace: Argentina, Brazílie, Paraguay, Uruguay, Venezuela (suspendována)</a:t>
            </a:r>
          </a:p>
          <a:p>
            <a:pPr lvl="0" algn="just"/>
            <a:r>
              <a:rPr lang="cs-CZ" sz="2200" dirty="0"/>
              <a:t>Přidružené státy: Bolívie, Chile, Kolumbie, Ekvádor, Peru, Surinam, Guyana</a:t>
            </a:r>
          </a:p>
          <a:p>
            <a:pPr lvl="0" algn="just"/>
            <a:r>
              <a:rPr lang="cs-CZ" sz="2200" dirty="0"/>
              <a:t>Mexiko a Nový Zéland působí jako pozorovatelské členy</a:t>
            </a:r>
          </a:p>
          <a:p>
            <a:pPr lvl="0"/>
            <a:endParaRPr lang="cs-CZ" sz="2200" dirty="0"/>
          </a:p>
          <a:p>
            <a:pPr lvl="0"/>
            <a:endParaRPr lang="cs-CZ" sz="2200" dirty="0"/>
          </a:p>
          <a:p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A02C4E-E644-4DA1-9BF9-9082AA5BF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1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0281C7-425F-4FC2-BDFE-83D37D9A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Historie vzniku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53221-338A-4E1B-87F2-248CFFA3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403311"/>
            <a:ext cx="9708995" cy="4032448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cs-CZ" altLang="cs-CZ" sz="2200" dirty="0"/>
              <a:t>Počátky jsou spojeny se smlouvou , která v roce  1960 založila Latinskoamerické sdružení volného obchodu.</a:t>
            </a:r>
          </a:p>
          <a:p>
            <a:pPr algn="just"/>
            <a:r>
              <a:rPr lang="cs-CZ" altLang="cs-CZ" sz="2200" dirty="0"/>
              <a:t>Sdružení volného obchodu bylo v 80. letech následováno Latinskoamerickým integračním sdružením.</a:t>
            </a:r>
          </a:p>
          <a:p>
            <a:pPr algn="just"/>
            <a:r>
              <a:rPr lang="cs-CZ" altLang="cs-CZ" sz="2200" dirty="0"/>
              <a:t>Argentina a Brazílie dosáhly pokroku v této oblasti, když v roce 1985 podepsaly deklaraci z Iguaçu zřizující bilaterální komisi. </a:t>
            </a:r>
          </a:p>
          <a:p>
            <a:pPr algn="just"/>
            <a:r>
              <a:rPr lang="cs-CZ" altLang="cs-CZ" sz="2200" dirty="0"/>
              <a:t>Po ní následovala v následujícím roce řada obchodních dohod. </a:t>
            </a:r>
          </a:p>
          <a:p>
            <a:pPr algn="just"/>
            <a:r>
              <a:rPr lang="cs-CZ" altLang="cs-CZ" sz="2200" dirty="0"/>
              <a:t>Smlouva o integraci, spolupráci a rozvoji, podepsaná mezi těmito zeměmi v roce 1988, stanovila vytvoření společného trhu, ke kterému by se mohly připojit další latinskoamerické země. </a:t>
            </a:r>
          </a:p>
          <a:p>
            <a:pPr algn="just"/>
            <a:r>
              <a:rPr lang="cs-CZ" altLang="cs-CZ" sz="2200" dirty="0"/>
              <a:t>Do procesu se zapojily Paraguay a Uruguay a tyto čtyři země se staly signatáři Asunciónské smlouvy v roce 1991, která založila Společný trh jihu.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1731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BCA02CE-11D9-43E8-8F63-20DFFAE43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60" y="355451"/>
            <a:ext cx="3229803" cy="5050146"/>
          </a:xfrm>
        </p:spPr>
        <p:txBody>
          <a:bodyPr>
            <a:normAutofit/>
          </a:bodyPr>
          <a:lstStyle/>
          <a:p>
            <a:pPr algn="r"/>
            <a:r>
              <a:rPr lang="cs-CZ" sz="2800" b="1" dirty="0">
                <a:solidFill>
                  <a:srgbClr val="FFFFFF"/>
                </a:solidFill>
                <a:latin typeface="+mn-lt"/>
              </a:rPr>
              <a:t>  </a:t>
            </a:r>
            <a:r>
              <a:rPr lang="cs-CZ" sz="3200" b="1" dirty="0">
                <a:solidFill>
                  <a:srgbClr val="FFFFFF"/>
                </a:solidFill>
                <a:latin typeface="+mn-lt"/>
              </a:rPr>
              <a:t>Chronologie</a:t>
            </a:r>
            <a:r>
              <a:rPr lang="cs-CZ" sz="2400" b="1" dirty="0">
                <a:solidFill>
                  <a:srgbClr val="FFFFFF"/>
                </a:solidFill>
                <a:latin typeface="+mn-lt"/>
              </a:rPr>
              <a:t>     </a:t>
            </a:r>
            <a:br>
              <a:rPr lang="cs-CZ" sz="2400" b="1" dirty="0">
                <a:solidFill>
                  <a:srgbClr val="FFFFFF"/>
                </a:solidFill>
                <a:latin typeface="+mn-lt"/>
              </a:rPr>
            </a:br>
            <a:br>
              <a:rPr lang="cs-CZ" sz="2700" b="1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1991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1994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1998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1998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2002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2003</a:t>
            </a:r>
            <a:br>
              <a:rPr lang="cs-CZ" sz="2400" dirty="0">
                <a:solidFill>
                  <a:srgbClr val="FFFFFF"/>
                </a:solidFill>
                <a:latin typeface="+mn-lt"/>
              </a:rPr>
            </a:br>
            <a:br>
              <a:rPr lang="cs-CZ" sz="2400" dirty="0">
                <a:solidFill>
                  <a:srgbClr val="FFFFFF"/>
                </a:solidFill>
                <a:latin typeface="+mn-lt"/>
              </a:rPr>
            </a:br>
            <a:r>
              <a:rPr lang="cs-CZ" sz="2400" dirty="0">
                <a:solidFill>
                  <a:srgbClr val="FFFFFF"/>
                </a:solidFill>
                <a:latin typeface="+mn-lt"/>
              </a:rPr>
              <a:t>2005</a:t>
            </a:r>
            <a:endParaRPr lang="cs-CZ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68A6C-E723-4C70-AE72-B95176F0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863" y="1448417"/>
            <a:ext cx="6525220" cy="4477264"/>
          </a:xfrm>
        </p:spPr>
        <p:txBody>
          <a:bodyPr anchor="ctr">
            <a:normAutofit/>
          </a:bodyPr>
          <a:lstStyle/>
          <a:p>
            <a:pPr algn="just"/>
            <a:r>
              <a:rPr lang="cs-CZ" sz="2200" dirty="0"/>
              <a:t>Asunciónská smlouva: zrod MERCOSUR</a:t>
            </a:r>
          </a:p>
          <a:p>
            <a:pPr algn="just"/>
            <a:r>
              <a:rPr lang="cs-CZ" sz="2200" dirty="0"/>
              <a:t>Protokol Ouro Petro: institucionální založení MERCOSUR</a:t>
            </a:r>
          </a:p>
          <a:p>
            <a:pPr algn="just"/>
            <a:r>
              <a:rPr lang="cs-CZ" sz="2200" dirty="0"/>
              <a:t>Protokol Ushuaia: Demokratický závazek</a:t>
            </a:r>
          </a:p>
          <a:p>
            <a:pPr algn="just"/>
            <a:r>
              <a:rPr lang="cs-CZ" sz="2400" dirty="0"/>
              <a:t>  </a:t>
            </a:r>
            <a:r>
              <a:rPr lang="cs-CZ" sz="2200" dirty="0"/>
              <a:t>Deklarace MERCOSUR jako zóny míru a bez zbraní hromadného ničení</a:t>
            </a:r>
          </a:p>
          <a:p>
            <a:pPr algn="just"/>
            <a:r>
              <a:rPr lang="cs-CZ" sz="2200" dirty="0"/>
              <a:t>Olivoský protokol: Řešení sporů</a:t>
            </a:r>
          </a:p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Nařízení Protokolu z Olivosu: Zřízení stálého hodnotícího soudu (TPR) </a:t>
            </a:r>
            <a:endParaRPr lang="cs-CZ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Vytvoření Fondu pro strukturální konvergenci (FOCEM)</a:t>
            </a:r>
          </a:p>
          <a:p>
            <a:endParaRPr lang="cs-CZ" sz="2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0AC5CE-36D9-4A09-9077-F820108C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15A92DD-A737-4379-B483-1F5ECE2C3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951"/>
            <a:ext cx="65" cy="3032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609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7365CAE-C2FE-4BCA-AB8C-9289676D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849" y="1137021"/>
            <a:ext cx="3229803" cy="3756074"/>
          </a:xfrm>
        </p:spPr>
        <p:txBody>
          <a:bodyPr>
            <a:normAutofit/>
          </a:bodyPr>
          <a:lstStyle/>
          <a:p>
            <a:pPr algn="r"/>
            <a:r>
              <a:rPr lang="cs-CZ" sz="2700" dirty="0">
                <a:solidFill>
                  <a:srgbClr val="FFFFFF"/>
                </a:solidFill>
                <a:latin typeface="+mn-lt"/>
              </a:rPr>
              <a:t>2005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2006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2007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2009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2010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2015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2017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32B590-18C3-443B-A59B-35250B8D8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683" y="1016200"/>
            <a:ext cx="6525220" cy="4616849"/>
          </a:xfrm>
        </p:spPr>
        <p:txBody>
          <a:bodyPr anchor="ctr">
            <a:normAutofit/>
          </a:bodyPr>
          <a:lstStyle/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Konstitutivní protokol parlamentu MERCOSUR (PARLASUR) 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Venezuela dodržuje MERCOSUR</a:t>
            </a:r>
          </a:p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Zřízení sociálního institutu MERCOSUR (ISM) 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Zřízení Institutu veřejných politik v oblasti lidských práv (IPPDH)</a:t>
            </a:r>
          </a:p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Vytvoření jednotky sociální účasti (UPS)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Bolívie dodržuje MERCOSUR</a:t>
            </a:r>
          </a:p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Investiční protokol pro spolupráci a usnadnění v rámci MERCOSURU </a:t>
            </a:r>
          </a:p>
          <a:p>
            <a:endParaRPr lang="cs-CZ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4301FD-0673-44AA-BB1B-BAAA4F4D7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A0E0053-2DC9-43FF-976F-019662D1F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E3CB42-B4B2-4FD6-BE83-7EE0B112E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8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1F5E544-924F-46A0-9EA9-EEF47F22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Struktura</a:t>
            </a: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9149E-092E-4008-9BA2-CA3FF4C3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964" y="885650"/>
            <a:ext cx="6610939" cy="5656881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cs-CZ" sz="2400" u="sng" dirty="0"/>
              <a:t>Společná rada pro trh: </a:t>
            </a:r>
            <a:r>
              <a:rPr lang="cs-CZ" sz="2400" dirty="0"/>
              <a:t>agentura nejvyšší úrovně, členy jsou ministři zahraničních věcí a hospodářství, rada má </a:t>
            </a:r>
            <a:r>
              <a:rPr lang="cs-CZ" altLang="cs-CZ" sz="2400" dirty="0"/>
              <a:t>provádět Mercosur politiku a má odpovědnost za dodržování cílů a stanovených časových rámců</a:t>
            </a:r>
          </a:p>
          <a:p>
            <a:pPr algn="just"/>
            <a:r>
              <a:rPr lang="cs-CZ" altLang="cs-CZ" sz="2400" u="sng" dirty="0"/>
              <a:t>Společná skupina trhu:</a:t>
            </a:r>
            <a:r>
              <a:rPr lang="cs-CZ" altLang="cs-CZ" sz="2400" dirty="0"/>
              <a:t> výkonný orgán, je koordinován ministerstvy zahraničních věcí, zajišťuje soulad s Asunciónskou smlouvou a přijímá usnesení potřebná k provádění rozhodnutí Rady.</a:t>
            </a:r>
          </a:p>
          <a:p>
            <a:pPr algn="just"/>
            <a:r>
              <a:rPr lang="cs-CZ" altLang="cs-CZ" sz="2400" u="sng" dirty="0"/>
              <a:t>Správní úřad:</a:t>
            </a:r>
            <a:r>
              <a:rPr lang="cs-CZ" altLang="cs-CZ" sz="2400" dirty="0"/>
              <a:t> uchovává dokumenty a vydává úřední věstník, komunikuje o činnostech společné skupiny trhů.</a:t>
            </a:r>
          </a:p>
          <a:p>
            <a:pPr algn="just"/>
            <a:r>
              <a:rPr lang="cs-CZ" altLang="cs-CZ" sz="2400" u="sng" dirty="0"/>
              <a:t>Socioekonomické poradní fórum:</a:t>
            </a:r>
            <a:r>
              <a:rPr lang="cs-CZ" altLang="cs-CZ" sz="2400" dirty="0"/>
              <a:t> zastupuje různé socioekonomické sektory členských zemí. </a:t>
            </a:r>
          </a:p>
          <a:p>
            <a:pPr algn="just"/>
            <a:r>
              <a:rPr lang="cs-CZ" altLang="cs-CZ" sz="2400" u="sng" dirty="0"/>
              <a:t>Smíšený parlamentní výbor:</a:t>
            </a:r>
            <a:r>
              <a:rPr lang="cs-CZ" altLang="cs-CZ" sz="2400" dirty="0"/>
              <a:t> poradní i rozhodovací povaha s pravomocemi předkládat návrhy, složen z max. 64 zastupujících členů parlamentu (16 za každý stát)</a:t>
            </a:r>
          </a:p>
          <a:p>
            <a:pPr algn="just"/>
            <a:r>
              <a:rPr lang="cs-CZ" altLang="cs-CZ" sz="2400" u="sng" dirty="0"/>
              <a:t>Obchodní komise:</a:t>
            </a:r>
            <a:r>
              <a:rPr lang="cs-CZ" altLang="cs-CZ" sz="2400" dirty="0"/>
              <a:t> sleduje záležitosti obchodu</a:t>
            </a:r>
            <a:endParaRPr lang="cs-CZ" altLang="cs-CZ" sz="1700" dirty="0"/>
          </a:p>
          <a:p>
            <a:r>
              <a:rPr lang="cs-CZ" altLang="cs-CZ" sz="2400" u="sng" dirty="0"/>
              <a:t>Pracovní skupiny </a:t>
            </a:r>
          </a:p>
          <a:p>
            <a:endParaRPr lang="cs-CZ" altLang="cs-CZ" sz="1700" dirty="0"/>
          </a:p>
          <a:p>
            <a:endParaRPr lang="cs-CZ" altLang="cs-CZ" sz="1700" u="sng" dirty="0">
              <a:latin typeface="inherit"/>
            </a:endParaRPr>
          </a:p>
          <a:p>
            <a:endParaRPr lang="cs-CZ" sz="17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3F17D3-06D0-43F2-972C-B35793DB2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23424D-472C-4401-A76C-AD31CCFB3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7F36A6A-6E01-4315-AA5A-4C82D398A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62EBD2B-4F77-43B6-BF1A-73BFC981B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6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489823-5EDC-4AF7-8B7F-80EEB52E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Pracovní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845356-6754-40F1-98FD-6D8DD5A3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354089"/>
            <a:ext cx="10103881" cy="3567173"/>
          </a:xfrm>
        </p:spPr>
        <p:txBody>
          <a:bodyPr numCol="2" spcCol="360000" anchor="ctr">
            <a:normAutofit/>
          </a:bodyPr>
          <a:lstStyle/>
          <a:p>
            <a:pPr algn="just"/>
            <a:r>
              <a:rPr lang="cs-CZ" altLang="cs-CZ" sz="2200" dirty="0"/>
              <a:t>Obchodní záležitosti 		</a:t>
            </a:r>
          </a:p>
          <a:p>
            <a:pPr algn="just"/>
            <a:r>
              <a:rPr lang="cs-CZ" altLang="cs-CZ" sz="2200" dirty="0"/>
              <a:t>Celní záležitosti </a:t>
            </a:r>
          </a:p>
          <a:p>
            <a:pPr algn="just"/>
            <a:r>
              <a:rPr lang="cs-CZ" altLang="cs-CZ" sz="2200" dirty="0"/>
              <a:t>Technické normy </a:t>
            </a:r>
          </a:p>
          <a:p>
            <a:pPr algn="just"/>
            <a:r>
              <a:rPr lang="cs-CZ" altLang="cs-CZ" sz="2200" dirty="0"/>
              <a:t>Daňová a měnová politika vztahující se k obchodu </a:t>
            </a:r>
          </a:p>
          <a:p>
            <a:pPr algn="just"/>
            <a:r>
              <a:rPr lang="cs-CZ" altLang="cs-CZ" sz="2200" dirty="0"/>
              <a:t>Pozemní doprava </a:t>
            </a:r>
          </a:p>
          <a:p>
            <a:pPr algn="just"/>
            <a:r>
              <a:rPr lang="cs-CZ" altLang="cs-CZ" sz="2200" dirty="0"/>
              <a:t>Námořní doprava </a:t>
            </a:r>
          </a:p>
          <a:p>
            <a:pPr algn="just"/>
            <a:endParaRPr lang="cs-CZ" altLang="cs-CZ" sz="2200" dirty="0"/>
          </a:p>
          <a:p>
            <a:pPr algn="just"/>
            <a:r>
              <a:rPr lang="cs-CZ" altLang="cs-CZ" sz="2200" dirty="0"/>
              <a:t>Průmyslová a technologická politika </a:t>
            </a:r>
          </a:p>
          <a:p>
            <a:pPr algn="just"/>
            <a:r>
              <a:rPr lang="cs-CZ" altLang="cs-CZ" sz="2200" dirty="0"/>
              <a:t>Zemědělská politika </a:t>
            </a:r>
          </a:p>
          <a:p>
            <a:pPr algn="just"/>
            <a:r>
              <a:rPr lang="cs-CZ" altLang="cs-CZ" sz="2200" dirty="0"/>
              <a:t>Energetická politika </a:t>
            </a:r>
          </a:p>
          <a:p>
            <a:pPr algn="just"/>
            <a:r>
              <a:rPr lang="cs-CZ" altLang="cs-CZ" sz="2200" dirty="0"/>
              <a:t>Koordinace makroekonomických politik </a:t>
            </a:r>
          </a:p>
          <a:p>
            <a:pPr algn="just"/>
            <a:r>
              <a:rPr lang="cs-CZ" altLang="cs-CZ" sz="2200" dirty="0"/>
              <a:t>Práce, zaměstnanost a záležitosti sociálního zabezpečení 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6821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89B539-6144-45A6-A7D5-E3B1DA36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E32265-9F30-47CD-B63A-90FEF53F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543175"/>
            <a:ext cx="9708995" cy="3658479"/>
          </a:xfrm>
        </p:spPr>
        <p:txBody>
          <a:bodyPr anchor="ctr">
            <a:normAutofit/>
          </a:bodyPr>
          <a:lstStyle/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Hlavním cílem je  podporovat společný prostor, který generuje obchodní a investiční příležitosti prostřednictvím konkurenční integrace národních ekonomik na mezinárodní trh. </a:t>
            </a:r>
            <a:endParaRPr lang="cs-CZ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Dále se zaměřuje na podporu regionální politiky, pohyb zboží, pracovní síly a kapitálu.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Vytváří zónu volného obchodu, kde členské země nezdaňují a neomezují dovoz.</a:t>
            </a:r>
          </a:p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 roku 1995 je tato oblast celní unií s společným vnějším tarifem, v níž si všichni signatáři mohou účtovat stejné kvóty na dovoz z jiných zemí. </a:t>
            </a:r>
          </a:p>
          <a:p>
            <a:pPr algn="just"/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cs-CZ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F28C65-8733-4A7C-B94A-F682319C1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EF77D19-49A5-4F56-8619-451A15DDD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0D23F9C-B69B-4317-B16B-21FB03A9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9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82B7AD-DBB6-4324-B53C-C3E41EFF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MERCOSUR a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CAE5B6-1113-4A5C-B2A4-7189255FF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341848"/>
            <a:ext cx="9549192" cy="3715761"/>
          </a:xfrm>
        </p:spPr>
        <p:txBody>
          <a:bodyPr anchor="ctr">
            <a:normAutofit/>
          </a:bodyPr>
          <a:lstStyle/>
          <a:p>
            <a:pPr algn="just"/>
            <a:r>
              <a:rPr lang="cs-CZ" sz="2200" dirty="0"/>
              <a:t>První smlouvou mezi ES a Mercosur je </a:t>
            </a:r>
            <a:r>
              <a:rPr lang="cs-CZ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Meziregionální rámcová dohoda o spolupráci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sjednaná v roce 1995 a uvedená v platnost v roce 1999, která je považována za základ budoucí zóny volného obchody mezi EU a Latinskou Amerikou.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roce 2000 došlo k vyjednáváním o </a:t>
            </a:r>
            <a:r>
              <a:rPr lang="cs-CZ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Asociační dohodě,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která měla vnést větší politický aspekt, kooperaci a obchod. 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Jednání byla přerušena kvůli neshodám a obnovena byla až v roce 2010.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Mezitím v r. 2008 byla podepsána </a:t>
            </a:r>
            <a:r>
              <a:rPr lang="cs-CZ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Dohoda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pojednávající o otázkách </a:t>
            </a:r>
            <a:r>
              <a:rPr lang="pl-PL" sz="2200" dirty="0"/>
              <a:t>vědy a technologií, infrastruktury a obnovitelných zdrojů.</a:t>
            </a:r>
            <a:endParaRPr lang="cs-CZ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FA95AA-6239-4E38-AE33-46091092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13877" r="5181" b="13877"/>
          <a:stretch/>
        </p:blipFill>
        <p:spPr>
          <a:xfrm>
            <a:off x="6583028" y="635715"/>
            <a:ext cx="3737317" cy="15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7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A7095F-6333-4CFC-8670-35FD56E0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MERCOSUR a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56D1B-8B4D-4FED-9560-78266CA49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Autofit/>
          </a:bodyPr>
          <a:lstStyle/>
          <a:p>
            <a:pPr algn="just"/>
            <a:r>
              <a:rPr lang="cs-CZ" sz="2200" dirty="0"/>
              <a:t>EU vytvořila </a:t>
            </a:r>
            <a:r>
              <a:rPr lang="cs-CZ" sz="2200" i="1" dirty="0"/>
              <a:t>Latinskoamerický regionální program</a:t>
            </a:r>
            <a:r>
              <a:rPr lang="cs-CZ" sz="2200" dirty="0"/>
              <a:t> pro strategický rámec pro rozvoj vztahů.</a:t>
            </a:r>
          </a:p>
          <a:p>
            <a:pPr algn="just"/>
            <a:r>
              <a:rPr lang="cs-CZ" sz="2200" dirty="0"/>
              <a:t>Bylo pro něj vyčleněno celkem 50 milionů eur na prohloubení a rozšíření spolupráce s Mercosur, redukování chudoby a sociálních nerovností, podporu regionální integrace</a:t>
            </a:r>
          </a:p>
          <a:p>
            <a:pPr algn="just"/>
            <a:r>
              <a:rPr lang="cs-CZ" sz="2200" dirty="0"/>
              <a:t>Rozvíjí se jak politická spolupráce, tak obchodní vztahy mezi oběma celky. </a:t>
            </a:r>
          </a:p>
          <a:p>
            <a:pPr algn="just"/>
            <a:r>
              <a:rPr lang="cs-CZ" sz="2200" dirty="0"/>
              <a:t>Pro EU je významný především import zemědělských, rostlinných a živočišných produktů</a:t>
            </a:r>
          </a:p>
          <a:p>
            <a:pPr algn="just"/>
            <a:r>
              <a:rPr lang="cs-CZ" sz="2200" dirty="0"/>
              <a:t>Export do Mercosur zahrnuje strojní zařízení, dopravní prostředky, chemické látky či farmaceutické výrobky.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D01FC96-6FF5-44C1-9DAB-471CD1B2D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246" y="634750"/>
            <a:ext cx="3737172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8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507545-9245-4B65-976E-D55A72E6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MERCOSUR a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B4CB5-2835-4C29-8A21-58E41FAD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356" y="2341848"/>
            <a:ext cx="9708995" cy="2643598"/>
          </a:xfrm>
        </p:spPr>
        <p:txBody>
          <a:bodyPr anchor="ctr">
            <a:normAutofit/>
          </a:bodyPr>
          <a:lstStyle/>
          <a:p>
            <a:pPr algn="just"/>
            <a:r>
              <a:rPr lang="cs-CZ" sz="2200" dirty="0"/>
              <a:t>Nejdůležitější je nyní debata o zóně volného obchodu, která byla zahájena v roce 1999 a pozastavena v r 2004 kvůli nedostatečné nabídce ze strany Mercosuru.</a:t>
            </a:r>
          </a:p>
          <a:p>
            <a:pPr algn="just"/>
            <a:r>
              <a:rPr lang="cs-CZ" sz="2200" dirty="0"/>
              <a:t>Jednání byla znovu obnovena v roce 2015. Dohoda potvrzena v roce 2019, musí však být ještě ratifikována .</a:t>
            </a:r>
          </a:p>
          <a:p>
            <a:pPr algn="just"/>
            <a:r>
              <a:rPr lang="cs-CZ" sz="2200" dirty="0"/>
              <a:t>Tato dvoustranná dohoda otevírá 100% obchodu EU a 90% obchodu Mercosur.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ED7802-4F6C-4181-9D4F-FFC357786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246" y="635715"/>
            <a:ext cx="3737172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6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6B59F03-39A9-44AC-91FE-66591D6F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89" y="1000274"/>
            <a:ext cx="10306520" cy="1154822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FFFF"/>
                </a:solidFill>
                <a:latin typeface="+mn-lt"/>
              </a:rPr>
              <a:t>NAFTA (North American Free Trade Agreement)</a:t>
            </a: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r>
              <a:rPr lang="cs-CZ" sz="3600" b="1" u="sng" dirty="0">
                <a:solidFill>
                  <a:srgbClr val="FFFFFF"/>
                </a:solidFill>
                <a:latin typeface="+mn-lt"/>
              </a:rPr>
              <a:t>Severoamerická dohoda o volném obchodu </a:t>
            </a:r>
            <a:br>
              <a:rPr lang="cs-CZ" sz="2800" dirty="0">
                <a:solidFill>
                  <a:srgbClr val="FFFFFF"/>
                </a:solidFill>
              </a:rPr>
            </a:br>
            <a:endParaRPr lang="cs-CZ" sz="28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164DBB-FCBD-48D3-8998-80C7381B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378076"/>
            <a:ext cx="4172208" cy="36795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2400" dirty="0"/>
              <a:t>Dohoda mezi  Kanadou, Spojenými státy a Mexikem</a:t>
            </a:r>
          </a:p>
          <a:p>
            <a:pPr algn="just"/>
            <a:r>
              <a:rPr lang="pl-PL" sz="2400" dirty="0"/>
              <a:t>Trvala od roku 1994 do roku 2020, kdy ji nahradila nová dohoda - USA-Mexiko-Kanada</a:t>
            </a:r>
          </a:p>
          <a:p>
            <a:pPr algn="just"/>
            <a:r>
              <a:rPr lang="cs-CZ" sz="2400" dirty="0"/>
              <a:t>Sídlo: Washington, Ottawa, Mexiko City</a:t>
            </a:r>
          </a:p>
          <a:p>
            <a:pPr algn="just"/>
            <a:r>
              <a:rPr lang="cs-CZ" sz="2400" dirty="0"/>
              <a:t>Dohoda je reakcí na vznik společného trhu v Evropě</a:t>
            </a:r>
          </a:p>
          <a:p>
            <a:pPr lvl="0" algn="just"/>
            <a:r>
              <a:rPr lang="cs-CZ" sz="2400" dirty="0"/>
              <a:t>Jedena z největších obchodních zón podle HDP - $24.8 triliónu.</a:t>
            </a:r>
          </a:p>
          <a:p>
            <a:pPr marL="0" indent="0">
              <a:buNone/>
            </a:pPr>
            <a:endParaRPr lang="cs-CZ" sz="19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F040E66-9BBF-4EF2-858D-F4E3E388E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44" b="467"/>
          <a:stretch/>
        </p:blipFill>
        <p:spPr>
          <a:xfrm>
            <a:off x="7022016" y="2823360"/>
            <a:ext cx="4089456" cy="303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0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: Shape 15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468680-401B-4921-8B86-574C64C2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  <a:latin typeface="+mn-lt"/>
              </a:rPr>
              <a:t>Zdroje: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90E57E-845F-4D65-972F-4FD80C60D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09" y="1524001"/>
            <a:ext cx="6333236" cy="4879272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cs-CZ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cs-CZ" sz="14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://northarvestbean.org/wp-content/uploads/2020/01/U.S._Mexico_Canada.png</a:t>
            </a: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squarespace-cdn.com/content/v1/5564ff62e4b0245c97ed5283/1557950647049-XOHCYB5LRHU9M26O1EAJ/ke17ZwdGBToddI8pDm48kMqn_jDHt8Ax4VbFf3w8BTsUqsxRUqqbr1mOJYKfIPR7LoDQ9mXPOjoJoqy81S2I8N_N4V1vUb5AoIIIbLZhVYxCRW4BPu10St3TBAUQYVKc82Twxn399M8iR1ywOCG6rPhnvBcbbvGLX7oDBR6idDQ0_6mrvEzshasVZoW7v_xa/USMCA.png</a:t>
            </a: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http://www.cojeco.cz/index.php?id_desc=388648&amp;s_lang=2&amp;detail=1&amp;title=Dohoda+o+severoamerick%E9+z%F3n%EC+voln%E9ho+obchodu</a:t>
            </a:r>
            <a:endParaRPr lang="cs-CZ" sz="1400" u="sng" dirty="0">
              <a:solidFill>
                <a:schemeClr val="bg1"/>
              </a:solidFill>
            </a:endParaRP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https://en.wikipedia.org/wiki/North_American_Free_Trade_Agreement</a:t>
            </a:r>
            <a:endParaRPr lang="cs-CZ" sz="1400" u="sng" dirty="0">
              <a:solidFill>
                <a:schemeClr val="bg1"/>
              </a:solidFill>
            </a:endParaRP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https://www.hoover.org/sites/default/files/uploads/images/nafta_logo20131208.jpg</a:t>
            </a:r>
            <a:r>
              <a:rPr lang="cs-CZ" sz="1400" u="sng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https://www.dockmaster.com/wp-content/uploads/2018/05/Nafta.jpg</a:t>
            </a:r>
            <a:r>
              <a:rPr lang="cs-CZ" sz="1400" u="sng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https://upload.wikimedia.org/wikipedia/commons/thumb/9/9a/Flag_of_Mercosur.svg/1200px-Flag_of_Mercosur.svg.png</a:t>
            </a:r>
            <a:r>
              <a:rPr lang="cs-CZ" sz="1400" u="sng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https://ustr.gov/trade-agreements/free-trade-agreements/united-states-mexico-canada-agreement</a:t>
            </a:r>
            <a:endParaRPr lang="cs-CZ" sz="1400" u="sng" dirty="0">
              <a:solidFill>
                <a:schemeClr val="bg1"/>
              </a:solidFill>
            </a:endParaRP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https://www.euroskop.cz/9139/sekce/mercosur/</a:t>
            </a:r>
            <a:endParaRPr lang="cs-CZ" sz="1400" u="sng" dirty="0">
              <a:solidFill>
                <a:schemeClr val="bg1"/>
              </a:solidFill>
            </a:endParaRP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https://en.wikipedia.org/wiki/Mercosur#Member_states</a:t>
            </a:r>
            <a:endParaRPr lang="cs-CZ" sz="1400" u="sng" dirty="0">
              <a:solidFill>
                <a:schemeClr val="bg1"/>
              </a:solidFill>
            </a:endParaRP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https://www.mercosur.int/en/about-mercosur/mercosur-in-brief/</a:t>
            </a:r>
            <a:endParaRPr lang="cs-CZ" sz="1400" u="sng" dirty="0">
              <a:solidFill>
                <a:schemeClr val="bg1"/>
              </a:solidFill>
            </a:endParaRPr>
          </a:p>
          <a:p>
            <a:pPr algn="just"/>
            <a:r>
              <a:rPr lang="cs-CZ" sz="1400" u="sng" dirty="0">
                <a:solidFill>
                  <a:srgbClr val="FEFFFF"/>
                </a:solidFill>
              </a:rPr>
              <a:t>https://alburaaqnews.com/wp-content/uploads/2019/07/header-home-eu-mercosur_01.jpg</a:t>
            </a:r>
          </a:p>
        </p:txBody>
      </p:sp>
    </p:spTree>
    <p:extLst>
      <p:ext uri="{BB962C8B-B14F-4D97-AF65-F5344CB8AC3E}">
        <p14:creationId xmlns:p14="http://schemas.microsoft.com/office/powerpoint/2010/main" val="425737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EFD80A-09FE-45F4-834C-6732B720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Historie vzniku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7D26DA-9F7D-4B50-B759-C34352836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523117"/>
            <a:ext cx="9708995" cy="3679533"/>
          </a:xfrm>
        </p:spPr>
        <p:txBody>
          <a:bodyPr anchor="ctr">
            <a:normAutofit fontScale="85000" lnSpcReduction="20000"/>
          </a:bodyPr>
          <a:lstStyle/>
          <a:p>
            <a:pPr algn="just"/>
            <a:r>
              <a:rPr lang="cs-CZ" sz="2600" dirty="0"/>
              <a:t>Prvním p</a:t>
            </a:r>
            <a:r>
              <a:rPr lang="cs-CZ" altLang="cs-CZ" sz="2600" dirty="0"/>
              <a:t>odnětem pro severoamerickou zónu volného obchodu byla myšlenka začleněná v prezidentské kampani amerického prezidenta Ronalda Reagana v roce  1980. </a:t>
            </a:r>
          </a:p>
          <a:p>
            <a:pPr algn="just"/>
            <a:r>
              <a:rPr lang="cs-CZ" altLang="cs-CZ" sz="2600" dirty="0"/>
              <a:t>Dalším krokem byl podpis dohody o volném obchodu mezi Kanadou a USA v roce 1988 </a:t>
            </a:r>
          </a:p>
          <a:p>
            <a:pPr algn="just"/>
            <a:r>
              <a:rPr lang="cs-CZ" altLang="cs-CZ" sz="2600" dirty="0"/>
              <a:t>Vlády amerického prezidenta George H. W. Bushe, mexického prezidenta Carlose Salinase de Gortariho a kanadského premiéra Briana Mulroneyho pak začali jednat o tom, co se stalo NAFTA.</a:t>
            </a:r>
          </a:p>
          <a:p>
            <a:pPr algn="just"/>
            <a:r>
              <a:rPr lang="cs-CZ" altLang="cs-CZ" sz="2600" dirty="0"/>
              <a:t>Dohoda byla předložena k ratifikaci v hlavních městech v prosinci 1992</a:t>
            </a:r>
          </a:p>
          <a:p>
            <a:pPr algn="just"/>
            <a:r>
              <a:rPr lang="cs-CZ" altLang="cs-CZ" sz="2600" dirty="0"/>
              <a:t>Kvůli opozici ve Spojených státech i Kanadě byla dohoda ratifikována všemi zeměmi až v roce 1993 po přidání dvou vedlejších dohod, Severoamerické dohody o pracovní spolupráci (NAALC) a Severoamerické dohody o spolupráci v oblasti životního prostředí (NAAEC). </a:t>
            </a:r>
          </a:p>
          <a:p>
            <a:endParaRPr lang="cs-CZ" sz="2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AF6F4F-585F-4717-8206-7BA73C36E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1C5F4E-4C34-4EC9-A2E5-19647987E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094" y="622145"/>
            <a:ext cx="4920972" cy="15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1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861EDA0E-395D-4D33-9ECA-39BA6DFC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1041521"/>
            <a:ext cx="3229803" cy="581647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Hlavní orgány:</a:t>
            </a: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Vedlejší dohody a orgány:</a:t>
            </a: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endParaRPr lang="cs-CZ" sz="3200" b="1" dirty="0">
              <a:solidFill>
                <a:srgbClr val="FFFF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890D4A-4549-4C76-A81C-2A09D815D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757" y="573517"/>
            <a:ext cx="6409146" cy="5710965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cs-CZ" sz="2200" u="sng" dirty="0"/>
              <a:t>Komise pro volný obchod: </a:t>
            </a:r>
            <a:r>
              <a:rPr lang="cs-CZ" sz="2200" dirty="0"/>
              <a:t>hlavní orgán, členové jsou představitelé vlád, dohlíží na provádění a případně rozšiřování dohody, činnost výborů a dalších orgánů, nese odpovědnost za řešení obchodních problémů</a:t>
            </a:r>
          </a:p>
          <a:p>
            <a:pPr algn="just"/>
            <a:r>
              <a:rPr lang="cs-CZ" sz="2200" u="sng" dirty="0"/>
              <a:t>Sekretariát:</a:t>
            </a:r>
            <a:r>
              <a:rPr lang="cs-CZ" sz="2200" dirty="0"/>
              <a:t> administrativní centrum, poskytuje pomoc komisi a dalším orgánům, každý stát stanovuje národní sekci a jejího tajemníka </a:t>
            </a:r>
          </a:p>
          <a:p>
            <a:pPr algn="just"/>
            <a:r>
              <a:rPr lang="cs-CZ" sz="2200" u="sng" dirty="0"/>
              <a:t>Středisko NAFTA:</a:t>
            </a:r>
            <a:r>
              <a:rPr lang="cs-CZ" sz="2200" dirty="0"/>
              <a:t> zabývá se otázkou cel uvnitř zóny</a:t>
            </a:r>
          </a:p>
          <a:p>
            <a:pPr algn="just"/>
            <a:r>
              <a:rPr lang="cs-CZ" sz="2200" u="sng" dirty="0"/>
              <a:t>Severoamerická rozvojová banka</a:t>
            </a:r>
          </a:p>
          <a:p>
            <a:pPr marL="0" indent="0" algn="just">
              <a:buNone/>
            </a:pPr>
            <a:endParaRPr lang="cs-CZ" sz="2200" dirty="0"/>
          </a:p>
          <a:p>
            <a:pPr algn="just"/>
            <a:r>
              <a:rPr lang="cs-CZ" altLang="cs-CZ" sz="2200" u="sng" dirty="0"/>
              <a:t>Severoamerická dohoda o spolupráci v oblasti životního prostředí (NAAEC); Komise pro spolupráci v oblasti životního prostředí (CEC)</a:t>
            </a:r>
            <a:r>
              <a:rPr lang="cs-CZ" altLang="cs-CZ" sz="2200" dirty="0"/>
              <a:t>: d</a:t>
            </a:r>
            <a:r>
              <a:rPr lang="cs-CZ" sz="2200" dirty="0"/>
              <a:t>odatečné hodnocení vlivů životního prostředí. Vznikly kvůli obávám, že dohoda mezi dvěma rozvinutými zeměmi a jednou rozvíjející bude mít dopad na životní prostředí.</a:t>
            </a:r>
            <a:endParaRPr lang="cs-CZ" altLang="cs-CZ" sz="1700" dirty="0"/>
          </a:p>
        </p:txBody>
      </p:sp>
    </p:spTree>
    <p:extLst>
      <p:ext uri="{BB962C8B-B14F-4D97-AF65-F5344CB8AC3E}">
        <p14:creationId xmlns:p14="http://schemas.microsoft.com/office/powerpoint/2010/main" val="119977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44A8D7D-A582-4676-9075-55670244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96" y="1582607"/>
            <a:ext cx="3229803" cy="3259638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FFFF"/>
                </a:solidFill>
                <a:latin typeface="+mn-lt"/>
              </a:rPr>
              <a:t>Kritika dohody:</a:t>
            </a: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r>
              <a:rPr lang="cs-CZ" sz="3600" b="1" dirty="0">
                <a:solidFill>
                  <a:srgbClr val="FFFFFF"/>
                </a:solidFill>
                <a:latin typeface="+mn-lt"/>
              </a:rPr>
              <a:t>Cíl: </a:t>
            </a:r>
            <a:br>
              <a:rPr lang="cs-CZ" sz="3200" b="1" dirty="0">
                <a:solidFill>
                  <a:srgbClr val="FFFFFF"/>
                </a:solidFill>
                <a:latin typeface="+mn-lt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</a:rPr>
            </a:br>
            <a:endParaRPr lang="cs-CZ" sz="3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DBF6F-D2D5-4F8A-B5F8-2A41A8E4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671" y="1378624"/>
            <a:ext cx="6525220" cy="4616849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cs-CZ" sz="2200" dirty="0"/>
              <a:t>Dohoda</a:t>
            </a:r>
            <a:r>
              <a:rPr lang="cs-CZ" sz="2200" b="1" dirty="0"/>
              <a:t> </a:t>
            </a:r>
            <a:r>
              <a:rPr lang="cs-CZ" sz="2200" dirty="0"/>
              <a:t>je prospěšná pouze pro severoamerickou ekonomiku a průměrného občana, ale škodná pro malou menšinu pracovníků v průmyslech vystavených konkurenci.</a:t>
            </a:r>
          </a:p>
          <a:p>
            <a:pPr algn="just"/>
            <a:r>
              <a:rPr lang="cs-CZ" sz="2200" dirty="0"/>
              <a:t>Kdyby došlo ke zrušení, ovlivnilo by to americkou ekonomiku a mnoho lidí by přišlo o práci. Mexiko by bylo nejvíce poškozeno. </a:t>
            </a:r>
          </a:p>
          <a:p>
            <a:pPr marL="0" indent="0" algn="just">
              <a:buNone/>
            </a:pPr>
            <a:endParaRPr lang="cs-CZ" sz="2200" dirty="0"/>
          </a:p>
          <a:p>
            <a:pPr algn="just"/>
            <a:r>
              <a:rPr lang="cs-CZ" sz="2200" dirty="0"/>
              <a:t>Omezit obchodní a celní bariéry a liberalizovat obchod, zvýšit příležitosti pro investici, ochránit práva duševního vlastnictví.</a:t>
            </a:r>
          </a:p>
          <a:p>
            <a:pPr algn="just"/>
            <a:r>
              <a:rPr lang="cs-CZ" sz="2200" dirty="0"/>
              <a:t>Do 10 let od dohody měla být a odstraněna skoro všechna cla mezi USA a Mexikem. Většina obchodů mezi Kanadou a US už byla bez cel.</a:t>
            </a:r>
          </a:p>
          <a:p>
            <a:endParaRPr lang="cs-CZ" sz="2000" dirty="0"/>
          </a:p>
          <a:p>
            <a:endParaRPr lang="cs-CZ" alt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1396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7FFA0F3-F2FB-404F-A16A-42DB5550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946" y="1664789"/>
            <a:ext cx="3589503" cy="2857411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FFFFFF"/>
                </a:solidFill>
                <a:latin typeface="+mn-lt"/>
              </a:rPr>
              <a:t>Duševní vlastnictví:</a:t>
            </a: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r>
              <a:rPr lang="cs-CZ" sz="2800" b="1" dirty="0">
                <a:solidFill>
                  <a:srgbClr val="FFFFFF"/>
                </a:solidFill>
                <a:latin typeface="+mn-lt"/>
              </a:rPr>
              <a:t>Enviromentální prostředí:</a:t>
            </a: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r>
              <a:rPr lang="cs-CZ" sz="2800" b="1" dirty="0">
                <a:solidFill>
                  <a:srgbClr val="FFFFFF"/>
                </a:solidFill>
                <a:latin typeface="+mn-lt"/>
              </a:rPr>
              <a:t>Práce:</a:t>
            </a:r>
            <a:br>
              <a:rPr lang="cs-CZ" sz="2500" dirty="0">
                <a:solidFill>
                  <a:srgbClr val="FFFFFF"/>
                </a:solidFill>
                <a:latin typeface="+mn-lt"/>
              </a:rPr>
            </a:br>
            <a:br>
              <a:rPr lang="cs-CZ" sz="2500" dirty="0">
                <a:solidFill>
                  <a:srgbClr val="FFFFFF"/>
                </a:solidFill>
                <a:latin typeface="+mn-lt"/>
              </a:rPr>
            </a:br>
            <a:br>
              <a:rPr lang="cs-CZ" sz="2500" dirty="0">
                <a:solidFill>
                  <a:srgbClr val="FFFFFF"/>
                </a:solidFill>
                <a:latin typeface="+mn-lt"/>
              </a:rPr>
            </a:br>
            <a:br>
              <a:rPr lang="cs-CZ" sz="2500" dirty="0">
                <a:solidFill>
                  <a:srgbClr val="FFFFFF"/>
                </a:solidFill>
                <a:latin typeface="+mn-lt"/>
              </a:rPr>
            </a:br>
            <a:endParaRPr lang="cs-CZ" sz="2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971A0B-AE44-4450-AFA7-3D57FDA1F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683" y="831566"/>
            <a:ext cx="6525220" cy="5145163"/>
          </a:xfrm>
        </p:spPr>
        <p:txBody>
          <a:bodyPr anchor="ctr">
            <a:noAutofit/>
          </a:bodyPr>
          <a:lstStyle/>
          <a:p>
            <a:pPr algn="just"/>
            <a:r>
              <a:rPr lang="cs-CZ" sz="2200" dirty="0"/>
              <a:t>Došlo ke </a:t>
            </a:r>
            <a:r>
              <a:rPr lang="cs-CZ" altLang="cs-CZ" sz="2200" dirty="0"/>
              <a:t>změnám v autorském právu Spojených států a k obnovení autorského práva k některým filmům, které se dostaly do veřejné sféry. </a:t>
            </a:r>
          </a:p>
          <a:p>
            <a:pPr marL="0" indent="0" algn="just">
              <a:buNone/>
            </a:pPr>
            <a:endParaRPr lang="cs-CZ" altLang="cs-CZ" sz="2200" dirty="0"/>
          </a:p>
          <a:p>
            <a:pPr algn="just"/>
            <a:r>
              <a:rPr lang="cs-CZ" altLang="cs-CZ" sz="2200" dirty="0"/>
              <a:t>Vznikly NAAEC a CEC</a:t>
            </a:r>
          </a:p>
          <a:p>
            <a:pPr marL="0" indent="0" algn="just">
              <a:buNone/>
            </a:pPr>
            <a:endParaRPr lang="cs-CZ" altLang="cs-CZ" sz="2200" dirty="0"/>
          </a:p>
          <a:p>
            <a:pPr algn="just"/>
            <a:r>
              <a:rPr lang="cs-CZ" altLang="cs-CZ" sz="2200" dirty="0"/>
              <a:t>NATFTA se jako dohoda o volném obchodu netýká práce. Regulace pracovního trhu zůstala výlučně pod záštitou jednotlivých států. </a:t>
            </a:r>
          </a:p>
          <a:p>
            <a:pPr algn="just"/>
            <a:r>
              <a:rPr lang="cs-CZ" altLang="cs-CZ" sz="2200" dirty="0"/>
              <a:t>V roce 1993 vznikla Severoamerická dohoda o pracovní spolupráci (NAALC)    podporující exitující pracovní práva.</a:t>
            </a:r>
          </a:p>
          <a:p>
            <a:endParaRPr lang="cs-CZ" sz="2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4D4991-5EC5-4F0B-A4A3-BAD2F636E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77DECA0-D464-4012-8A13-85075D55D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5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60DE852-304C-4640-8C56-9477E3B5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958" y="892251"/>
            <a:ext cx="3229803" cy="3769018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FFFFFF"/>
                </a:solidFill>
                <a:latin typeface="+mn-lt"/>
              </a:rPr>
              <a:t>Zemědělství:</a:t>
            </a: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r>
              <a:rPr lang="cs-CZ" sz="2800" b="1" dirty="0">
                <a:solidFill>
                  <a:srgbClr val="FFFFFF"/>
                </a:solidFill>
                <a:latin typeface="+mn-lt"/>
              </a:rPr>
              <a:t>Dopraví infrastruktura: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40C784-4A2A-4AF6-A4AC-85EC1D63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563918"/>
            <a:ext cx="6525220" cy="5252561"/>
          </a:xfrm>
        </p:spPr>
        <p:txBody>
          <a:bodyPr anchor="ctr">
            <a:normAutofit/>
          </a:bodyPr>
          <a:lstStyle/>
          <a:p>
            <a:pPr algn="just"/>
            <a:r>
              <a:rPr lang="cs-CZ" altLang="cs-CZ" sz="2200" dirty="0"/>
              <a:t> Byly uzavřeny tři samostatné dohody mezi každou dvojicí členských zemí.</a:t>
            </a:r>
          </a:p>
          <a:p>
            <a:pPr algn="just"/>
            <a:r>
              <a:rPr lang="cs-CZ" altLang="cs-CZ" sz="2200" dirty="0"/>
              <a:t>Kanada - USA  dohoda omezovala celní kvóty zejména na zemědělské produkty.</a:t>
            </a:r>
          </a:p>
          <a:p>
            <a:pPr algn="just"/>
            <a:r>
              <a:rPr lang="cs-CZ" altLang="cs-CZ" sz="2200" dirty="0"/>
              <a:t>Mexiko – USA dohoda umožnila širší liberalizaci v rámci období postupného ukončování.</a:t>
            </a:r>
          </a:p>
          <a:p>
            <a:pPr marL="0" indent="0" algn="just">
              <a:buNone/>
            </a:pPr>
            <a:endParaRPr lang="cs-CZ" altLang="cs-CZ" sz="2200" dirty="0"/>
          </a:p>
          <a:p>
            <a:pPr algn="just"/>
            <a:r>
              <a:rPr lang="cs-CZ" altLang="cs-CZ" sz="2200" dirty="0"/>
              <a:t>Byl založen CANAMEX koridor pro silniční dopravu, ale i  železniční, potrubní využití a telekomunikační infrastrukturu.</a:t>
            </a:r>
          </a:p>
          <a:p>
            <a:pPr marL="0" indent="0"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1221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4BADB23-3D2F-43C9-A853-A6B7BCAD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54145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USMCA (United States-Mexico-Canada Agreement)</a:t>
            </a:r>
            <a:br>
              <a:rPr lang="cs-CZ" sz="3200" b="1" dirty="0">
                <a:solidFill>
                  <a:srgbClr val="FFFFFF"/>
                </a:solidFill>
                <a:latin typeface="+mn-lt"/>
              </a:rPr>
            </a:br>
            <a:r>
              <a:rPr lang="cs-CZ" sz="32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sz="3200" b="1" u="sng" dirty="0">
                <a:solidFill>
                  <a:srgbClr val="FFFFFF"/>
                </a:solidFill>
                <a:latin typeface="+mn-lt"/>
              </a:rPr>
              <a:t>USA-Mexiko-Kanada</a:t>
            </a:r>
            <a:r>
              <a:rPr lang="cs-CZ" sz="3200" b="1" dirty="0">
                <a:solidFill>
                  <a:srgbClr val="FFFFFF"/>
                </a:solidFill>
                <a:latin typeface="+mn-lt"/>
              </a:rPr>
              <a:t> </a:t>
            </a:r>
            <a:br>
              <a:rPr lang="cs-CZ" sz="2800" b="1" dirty="0">
                <a:solidFill>
                  <a:srgbClr val="FFFFFF"/>
                </a:solidFill>
              </a:rPr>
            </a:br>
            <a:endParaRPr lang="cs-CZ" sz="2800" b="1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F9BE1-DCC4-4998-BCE9-D14F9267F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485566" cy="3563159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cs-CZ" sz="2600" dirty="0"/>
              <a:t>Nová dohoda založena na původní NAFTA </a:t>
            </a:r>
          </a:p>
          <a:p>
            <a:pPr lvl="0" algn="just"/>
            <a:r>
              <a:rPr lang="cs-CZ" sz="2600" dirty="0"/>
              <a:t>Podepsána 30. 11. 2018 a revidována 10. 12. 2019</a:t>
            </a:r>
          </a:p>
          <a:p>
            <a:pPr lvl="0" algn="just"/>
            <a:r>
              <a:rPr lang="cs-CZ" sz="2600" dirty="0"/>
              <a:t>V účinnost vešla 1.7. 2020</a:t>
            </a:r>
          </a:p>
          <a:p>
            <a:pPr lvl="0" algn="just"/>
            <a:r>
              <a:rPr lang="cs-CZ" sz="2600" dirty="0"/>
              <a:t>Vyprší do 16 let od vzniku, s možností prodloužení </a:t>
            </a:r>
          </a:p>
          <a:p>
            <a:pPr lvl="0" algn="just"/>
            <a:r>
              <a:rPr lang="cs-CZ" sz="2600" dirty="0"/>
              <a:t>Důvody pro novou dohodu: potřeba revize NAFTY – změna obchodních vztahů s dalšími zeměmi (odstup z Pařížské dohody; obchodní válka s Čínou…)</a:t>
            </a:r>
          </a:p>
          <a:p>
            <a:endParaRPr lang="cs-CZ" sz="17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1F6C93-5861-45C2-BE89-8F0E32A92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0" r="4134" b="-3"/>
          <a:stretch/>
        </p:blipFill>
        <p:spPr>
          <a:xfrm>
            <a:off x="6094476" y="2254258"/>
            <a:ext cx="5124311" cy="38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8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B8015CC-0706-4D76-ABD1-09DC389E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2"/>
            <a:ext cx="3229803" cy="71806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FFFF"/>
                </a:solidFill>
                <a:latin typeface="+mn-lt"/>
              </a:rPr>
              <a:t>Hlavní 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EF9EA0-67C6-4CD4-BE00-60A0ADE12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7" y="563919"/>
            <a:ext cx="6398195" cy="5710964"/>
          </a:xfrm>
        </p:spPr>
        <p:txBody>
          <a:bodyPr anchor="ctr">
            <a:normAutofit/>
          </a:bodyPr>
          <a:lstStyle/>
          <a:p>
            <a:pPr algn="just"/>
            <a:r>
              <a:rPr lang="cs-CZ" sz="2200" dirty="0"/>
              <a:t> </a:t>
            </a:r>
            <a:r>
              <a:rPr lang="cs-CZ" altLang="cs-CZ" sz="2200" dirty="0"/>
              <a:t>Rovnější podmínky pro pracovníky, zdokonalená pravidla původu pro automobily, nákladní automobily, další produkty a disciplíny manipulace s měnami. </a:t>
            </a:r>
          </a:p>
          <a:p>
            <a:pPr algn="just"/>
            <a:r>
              <a:rPr lang="cs-CZ" sz="2200" dirty="0"/>
              <a:t> </a:t>
            </a:r>
            <a:r>
              <a:rPr lang="cs-CZ" altLang="cs-CZ" sz="2200" dirty="0"/>
              <a:t>Přínos pro farmáře a zemědělské podniky modernizací a posílením obchodu s potravinami a zemědělstvím. </a:t>
            </a:r>
          </a:p>
          <a:p>
            <a:pPr algn="just"/>
            <a:r>
              <a:rPr lang="cs-CZ" sz="2200" dirty="0"/>
              <a:t> </a:t>
            </a:r>
            <a:r>
              <a:rPr lang="cs-CZ" altLang="cs-CZ" sz="2200" dirty="0"/>
              <a:t>Podpora ekonomiky 21. století prostřednictvím nové ochrany duševního vlastnictví v USA a zajištění příležitostí pro obchod se službami v USA. </a:t>
            </a:r>
            <a:br>
              <a:rPr lang="cs-CZ" altLang="cs-CZ" sz="2200" dirty="0"/>
            </a:br>
            <a:endParaRPr lang="cs-CZ" altLang="cs-CZ" sz="2200" dirty="0"/>
          </a:p>
          <a:p>
            <a:pPr algn="just"/>
            <a:r>
              <a:rPr lang="cs-CZ" altLang="cs-CZ" sz="2200" dirty="0">
                <a:cs typeface="Arial" panose="020B0604020202020204" pitchFamily="34" charset="0"/>
              </a:rPr>
              <a:t>Nové kapitoly o digitálním obchodu, boji proti korupci a osvědčených regulačních postupech a také zajištění prospěchu z dohody pro malé a střední podniky.</a:t>
            </a:r>
          </a:p>
          <a:p>
            <a:pPr algn="just"/>
            <a:endParaRPr lang="cs-CZ" sz="22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4CFD3A9-A699-4F05-8CAB-3E840AEDA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9085E8C-695E-4352-A214-7FE100BB7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40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1811</Words>
  <Application>Microsoft Office PowerPoint</Application>
  <PresentationFormat>Širokoúhlá obrazovka</PresentationFormat>
  <Paragraphs>137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Motiv Office</vt:lpstr>
      <vt:lpstr>NAFTA USMCA MERCOSUR</vt:lpstr>
      <vt:lpstr>NAFTA (North American Free Trade Agreement) Severoamerická dohoda o volném obchodu  </vt:lpstr>
      <vt:lpstr>Historie vzniku </vt:lpstr>
      <vt:lpstr>Hlavní orgány:      Vedlejší dohody a orgány:    </vt:lpstr>
      <vt:lpstr>Kritika dohody:      Cíl:     </vt:lpstr>
      <vt:lpstr>Duševní vlastnictví:   Enviromentální prostředí:  Práce:    </vt:lpstr>
      <vt:lpstr>Zemědělství:      Dopraví infrastruktura:</vt:lpstr>
      <vt:lpstr>USMCA (United States-Mexico-Canada Agreement)  USA-Mexiko-Kanada  </vt:lpstr>
      <vt:lpstr>Hlavní výhody</vt:lpstr>
      <vt:lpstr>Southern Common Market (MERCOSUR) Společný trh jihu</vt:lpstr>
      <vt:lpstr>Historie vzniku </vt:lpstr>
      <vt:lpstr>  Chronologie       1991 1994  1998 1998  2002 2003  2005</vt:lpstr>
      <vt:lpstr>2005  2006 2007 2009  2010 2015 2017 </vt:lpstr>
      <vt:lpstr>Struktura      </vt:lpstr>
      <vt:lpstr>Pracovní skupiny</vt:lpstr>
      <vt:lpstr>Cíle</vt:lpstr>
      <vt:lpstr>MERCOSUR a EU</vt:lpstr>
      <vt:lpstr>MERCOSUR a EU</vt:lpstr>
      <vt:lpstr>MERCOSUR a EU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NAFTA USMCA MERCOSUR</dc:title>
  <dc:creator>Lucka Šaldová</dc:creator>
  <cp:lastModifiedBy>Marta Goňcová</cp:lastModifiedBy>
  <cp:revision>10</cp:revision>
  <dcterms:created xsi:type="dcterms:W3CDTF">2020-11-12T12:43:08Z</dcterms:created>
  <dcterms:modified xsi:type="dcterms:W3CDTF">2021-05-15T19:44:42Z</dcterms:modified>
</cp:coreProperties>
</file>