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3" r:id="rId9"/>
    <p:sldId id="264" r:id="rId10"/>
    <p:sldId id="268" r:id="rId11"/>
    <p:sldId id="262" r:id="rId12"/>
    <p:sldId id="265" r:id="rId13"/>
    <p:sldId id="266" r:id="rId14"/>
    <p:sldId id="267" r:id="rId15"/>
    <p:sldId id="269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CD1B971-C370-412F-AB99-907752610767}">
          <p14:sldIdLst>
            <p14:sldId id="256"/>
            <p14:sldId id="257"/>
            <p14:sldId id="258"/>
            <p14:sldId id="259"/>
            <p14:sldId id="270"/>
            <p14:sldId id="260"/>
            <p14:sldId id="261"/>
            <p14:sldId id="263"/>
            <p14:sldId id="264"/>
            <p14:sldId id="268"/>
            <p14:sldId id="262"/>
            <p14:sldId id="265"/>
            <p14:sldId id="266"/>
            <p14:sldId id="267"/>
            <p14:sldId id="269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55" d="100"/>
          <a:sy n="55" d="100"/>
        </p:scale>
        <p:origin x="69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6T09:06:29.78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53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6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0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83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69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43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4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87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31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cr.army.cz/nato/hlavni-organy/hlavni-organy-severoatlanticke-aliance-8248/" TargetMode="External"/><Relationship Id="rId2" Type="http://schemas.openxmlformats.org/officeDocument/2006/relationships/hyperlink" Target="https://www.mocr.army.cz/nato/strategie-a-cile/nato---hlavni-funkce-241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dGtnTx6S7e4" TargetMode="External"/><Relationship Id="rId5" Type="http://schemas.openxmlformats.org/officeDocument/2006/relationships/hyperlink" Target="https://www.youtube.com/watch?v=xJ-Dxg-SMPM" TargetMode="External"/><Relationship Id="rId4" Type="http://schemas.openxmlformats.org/officeDocument/2006/relationships/hyperlink" Target="https://cs.wikipedia.org/wiki/Severoatlantick&#225;_aliance#P&#367;soben&#237;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4F87819-B70D-4927-B657-7D175613F9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CB3820D-C773-4632-9F79-C890E1B2B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177668"/>
          </a:xfrm>
          <a:custGeom>
            <a:avLst/>
            <a:gdLst>
              <a:gd name="connsiteX0" fmla="*/ 6861986 w 12191999"/>
              <a:gd name="connsiteY0" fmla="*/ 6107659 h 6177668"/>
              <a:gd name="connsiteX1" fmla="*/ 6860986 w 12191999"/>
              <a:gd name="connsiteY1" fmla="*/ 6107739 h 6177668"/>
              <a:gd name="connsiteX2" fmla="*/ 6860759 w 12191999"/>
              <a:gd name="connsiteY2" fmla="*/ 6108287 h 6177668"/>
              <a:gd name="connsiteX3" fmla="*/ 0 w 12191999"/>
              <a:gd name="connsiteY3" fmla="*/ 0 h 6177668"/>
              <a:gd name="connsiteX4" fmla="*/ 12191999 w 12191999"/>
              <a:gd name="connsiteY4" fmla="*/ 0 h 6177668"/>
              <a:gd name="connsiteX5" fmla="*/ 12191999 w 12191999"/>
              <a:gd name="connsiteY5" fmla="*/ 5215324 h 6177668"/>
              <a:gd name="connsiteX6" fmla="*/ 12144282 w 12191999"/>
              <a:gd name="connsiteY6" fmla="*/ 5229900 h 6177668"/>
              <a:gd name="connsiteX7" fmla="*/ 11759192 w 12191999"/>
              <a:gd name="connsiteY7" fmla="*/ 5336208 h 6177668"/>
              <a:gd name="connsiteX8" fmla="*/ 10505159 w 12191999"/>
              <a:gd name="connsiteY8" fmla="*/ 5627228 h 6177668"/>
              <a:gd name="connsiteX9" fmla="*/ 9501755 w 12191999"/>
              <a:gd name="connsiteY9" fmla="*/ 5807012 h 6177668"/>
              <a:gd name="connsiteX10" fmla="*/ 8534155 w 12191999"/>
              <a:gd name="connsiteY10" fmla="*/ 5944240 h 6177668"/>
              <a:gd name="connsiteX11" fmla="*/ 7790171 w 12191999"/>
              <a:gd name="connsiteY11" fmla="*/ 6026297 h 6177668"/>
              <a:gd name="connsiteX12" fmla="*/ 7024337 w 12191999"/>
              <a:gd name="connsiteY12" fmla="*/ 6093812 h 6177668"/>
              <a:gd name="connsiteX13" fmla="*/ 7008892 w 12191999"/>
              <a:gd name="connsiteY13" fmla="*/ 6095938 h 6177668"/>
              <a:gd name="connsiteX14" fmla="*/ 6862735 w 12191999"/>
              <a:gd name="connsiteY14" fmla="*/ 6107599 h 6177668"/>
              <a:gd name="connsiteX15" fmla="*/ 6872248 w 12191999"/>
              <a:gd name="connsiteY15" fmla="*/ 6109467 h 6177668"/>
              <a:gd name="connsiteX16" fmla="*/ 6907812 w 12191999"/>
              <a:gd name="connsiteY16" fmla="*/ 6107715 h 6177668"/>
              <a:gd name="connsiteX17" fmla="*/ 6956484 w 12191999"/>
              <a:gd name="connsiteY17" fmla="*/ 6104658 h 6177668"/>
              <a:gd name="connsiteX18" fmla="*/ 7652688 w 12191999"/>
              <a:gd name="connsiteY18" fmla="*/ 6071273 h 6177668"/>
              <a:gd name="connsiteX19" fmla="*/ 8699923 w 12191999"/>
              <a:gd name="connsiteY19" fmla="*/ 5982083 h 6177668"/>
              <a:gd name="connsiteX20" fmla="*/ 9557819 w 12191999"/>
              <a:gd name="connsiteY20" fmla="*/ 5875435 h 6177668"/>
              <a:gd name="connsiteX21" fmla="*/ 10709534 w 12191999"/>
              <a:gd name="connsiteY21" fmla="*/ 5676156 h 6177668"/>
              <a:gd name="connsiteX22" fmla="*/ 12081554 w 12191999"/>
              <a:gd name="connsiteY22" fmla="*/ 5341561 h 6177668"/>
              <a:gd name="connsiteX23" fmla="*/ 12191999 w 12191999"/>
              <a:gd name="connsiteY23" fmla="*/ 5308238 h 6177668"/>
              <a:gd name="connsiteX24" fmla="*/ 12191999 w 12191999"/>
              <a:gd name="connsiteY24" fmla="*/ 5364054 h 6177668"/>
              <a:gd name="connsiteX25" fmla="*/ 11911964 w 12191999"/>
              <a:gd name="connsiteY25" fmla="*/ 5447316 h 6177668"/>
              <a:gd name="connsiteX26" fmla="*/ 11020049 w 12191999"/>
              <a:gd name="connsiteY26" fmla="*/ 5667491 h 6177668"/>
              <a:gd name="connsiteX27" fmla="*/ 10064425 w 12191999"/>
              <a:gd name="connsiteY27" fmla="*/ 5852245 h 6177668"/>
              <a:gd name="connsiteX28" fmla="*/ 9264124 w 12191999"/>
              <a:gd name="connsiteY28" fmla="*/ 5971252 h 6177668"/>
              <a:gd name="connsiteX29" fmla="*/ 8654182 w 12191999"/>
              <a:gd name="connsiteY29" fmla="*/ 6042605 h 6177668"/>
              <a:gd name="connsiteX30" fmla="*/ 7938866 w 12191999"/>
              <a:gd name="connsiteY30" fmla="*/ 6105677 h 6177668"/>
              <a:gd name="connsiteX31" fmla="*/ 7008089 w 12191999"/>
              <a:gd name="connsiteY31" fmla="*/ 6158427 h 6177668"/>
              <a:gd name="connsiteX32" fmla="*/ 6549390 w 12191999"/>
              <a:gd name="connsiteY32" fmla="*/ 6172697 h 6177668"/>
              <a:gd name="connsiteX33" fmla="*/ 6433696 w 12191999"/>
              <a:gd name="connsiteY33" fmla="*/ 6177668 h 6177668"/>
              <a:gd name="connsiteX34" fmla="*/ 6127899 w 12191999"/>
              <a:gd name="connsiteY34" fmla="*/ 6177668 h 6177668"/>
              <a:gd name="connsiteX35" fmla="*/ 6048391 w 12191999"/>
              <a:gd name="connsiteY35" fmla="*/ 6172953 h 6177668"/>
              <a:gd name="connsiteX36" fmla="*/ 5334221 w 12191999"/>
              <a:gd name="connsiteY36" fmla="*/ 6135747 h 6177668"/>
              <a:gd name="connsiteX37" fmla="*/ 4413510 w 12191999"/>
              <a:gd name="connsiteY37" fmla="*/ 6072039 h 6177668"/>
              <a:gd name="connsiteX38" fmla="*/ 3438265 w 12191999"/>
              <a:gd name="connsiteY38" fmla="*/ 5970870 h 6177668"/>
              <a:gd name="connsiteX39" fmla="*/ 2425303 w 12191999"/>
              <a:gd name="connsiteY39" fmla="*/ 5848805 h 6177668"/>
              <a:gd name="connsiteX40" fmla="*/ 1293973 w 12191999"/>
              <a:gd name="connsiteY40" fmla="*/ 5671060 h 6177668"/>
              <a:gd name="connsiteX41" fmla="*/ 126888 w 12191999"/>
              <a:gd name="connsiteY41" fmla="*/ 5425029 h 6177668"/>
              <a:gd name="connsiteX42" fmla="*/ 0 w 12191999"/>
              <a:gd name="connsiteY42" fmla="*/ 5392100 h 6177668"/>
              <a:gd name="connsiteX43" fmla="*/ 0 w 12191999"/>
              <a:gd name="connsiteY43" fmla="*/ 5333771 h 6177668"/>
              <a:gd name="connsiteX44" fmla="*/ 130837 w 12191999"/>
              <a:gd name="connsiteY44" fmla="*/ 5368509 h 6177668"/>
              <a:gd name="connsiteX45" fmla="*/ 660204 w 12191999"/>
              <a:gd name="connsiteY45" fmla="*/ 5490001 h 6177668"/>
              <a:gd name="connsiteX46" fmla="*/ 1831416 w 12191999"/>
              <a:gd name="connsiteY46" fmla="*/ 5705715 h 6177668"/>
              <a:gd name="connsiteX47" fmla="*/ 2677204 w 12191999"/>
              <a:gd name="connsiteY47" fmla="*/ 5825742 h 6177668"/>
              <a:gd name="connsiteX48" fmla="*/ 2644716 w 12191999"/>
              <a:gd name="connsiteY48" fmla="*/ 5815549 h 6177668"/>
              <a:gd name="connsiteX49" fmla="*/ 1173182 w 12191999"/>
              <a:gd name="connsiteY49" fmla="*/ 5474074 h 6177668"/>
              <a:gd name="connsiteX50" fmla="*/ 479527 w 12191999"/>
              <a:gd name="connsiteY50" fmla="*/ 5269379 h 6177668"/>
              <a:gd name="connsiteX51" fmla="*/ 0 w 12191999"/>
              <a:gd name="connsiteY51" fmla="*/ 5107083 h 6177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1999" h="6177668">
                <a:moveTo>
                  <a:pt x="6861986" y="6107659"/>
                </a:moveTo>
                <a:lnTo>
                  <a:pt x="6860986" y="6107739"/>
                </a:lnTo>
                <a:lnTo>
                  <a:pt x="6860759" y="6108287"/>
                </a:ln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215324"/>
                </a:lnTo>
                <a:lnTo>
                  <a:pt x="12144282" y="5229900"/>
                </a:lnTo>
                <a:cubicBezTo>
                  <a:pt x="12016423" y="5267070"/>
                  <a:pt x="11888048" y="5302510"/>
                  <a:pt x="11759192" y="5336208"/>
                </a:cubicBezTo>
                <a:cubicBezTo>
                  <a:pt x="11344324" y="5446552"/>
                  <a:pt x="10926015" y="5542623"/>
                  <a:pt x="10505159" y="5627228"/>
                </a:cubicBezTo>
                <a:cubicBezTo>
                  <a:pt x="10171926" y="5694160"/>
                  <a:pt x="9837459" y="5754097"/>
                  <a:pt x="9501755" y="5807012"/>
                </a:cubicBezTo>
                <a:cubicBezTo>
                  <a:pt x="9180066" y="5857979"/>
                  <a:pt x="8857537" y="5903722"/>
                  <a:pt x="8534155" y="5944240"/>
                </a:cubicBezTo>
                <a:cubicBezTo>
                  <a:pt x="8286585" y="5975202"/>
                  <a:pt x="8038506" y="6001450"/>
                  <a:pt x="7790171" y="6026297"/>
                </a:cubicBezTo>
                <a:lnTo>
                  <a:pt x="7024337" y="6093812"/>
                </a:lnTo>
                <a:lnTo>
                  <a:pt x="7008892" y="6095938"/>
                </a:lnTo>
                <a:lnTo>
                  <a:pt x="6862735" y="6107599"/>
                </a:lnTo>
                <a:lnTo>
                  <a:pt x="6872248" y="6109467"/>
                </a:lnTo>
                <a:cubicBezTo>
                  <a:pt x="6883954" y="6109945"/>
                  <a:pt x="6896090" y="6107715"/>
                  <a:pt x="6907812" y="6107715"/>
                </a:cubicBezTo>
                <a:cubicBezTo>
                  <a:pt x="6923994" y="6107715"/>
                  <a:pt x="6940176" y="6105039"/>
                  <a:pt x="6956484" y="6104658"/>
                </a:cubicBezTo>
                <a:cubicBezTo>
                  <a:pt x="7188765" y="6099052"/>
                  <a:pt x="7420790" y="6086564"/>
                  <a:pt x="7652688" y="6071273"/>
                </a:cubicBezTo>
                <a:cubicBezTo>
                  <a:pt x="8002191" y="6048212"/>
                  <a:pt x="8351439" y="6019289"/>
                  <a:pt x="8699923" y="5982083"/>
                </a:cubicBezTo>
                <a:cubicBezTo>
                  <a:pt x="8986610" y="5952012"/>
                  <a:pt x="9272570" y="5916463"/>
                  <a:pt x="9557819" y="5875435"/>
                </a:cubicBezTo>
                <a:cubicBezTo>
                  <a:pt x="9943546" y="5819627"/>
                  <a:pt x="10327451" y="5753205"/>
                  <a:pt x="10709534" y="5676156"/>
                </a:cubicBezTo>
                <a:cubicBezTo>
                  <a:pt x="11171292" y="5582632"/>
                  <a:pt x="11629098" y="5472289"/>
                  <a:pt x="12081554" y="5341561"/>
                </a:cubicBezTo>
                <a:lnTo>
                  <a:pt x="12191999" y="5308238"/>
                </a:lnTo>
                <a:lnTo>
                  <a:pt x="12191999" y="5364054"/>
                </a:lnTo>
                <a:lnTo>
                  <a:pt x="11911964" y="5447316"/>
                </a:lnTo>
                <a:cubicBezTo>
                  <a:pt x="11616866" y="5529116"/>
                  <a:pt x="11319604" y="5601872"/>
                  <a:pt x="11020049" y="5667491"/>
                </a:cubicBezTo>
                <a:cubicBezTo>
                  <a:pt x="10703036" y="5737061"/>
                  <a:pt x="10384496" y="5798641"/>
                  <a:pt x="10064425" y="5852245"/>
                </a:cubicBezTo>
                <a:cubicBezTo>
                  <a:pt x="9798381" y="5896841"/>
                  <a:pt x="9531609" y="5936505"/>
                  <a:pt x="9264124" y="5971252"/>
                </a:cubicBezTo>
                <a:cubicBezTo>
                  <a:pt x="9061021" y="5997500"/>
                  <a:pt x="8857919" y="6022219"/>
                  <a:pt x="8654182" y="6042605"/>
                </a:cubicBezTo>
                <a:cubicBezTo>
                  <a:pt x="8416040" y="6065924"/>
                  <a:pt x="8177644" y="6087966"/>
                  <a:pt x="7938866" y="6105677"/>
                </a:cubicBezTo>
                <a:cubicBezTo>
                  <a:pt x="7628862" y="6128611"/>
                  <a:pt x="7318730" y="6146960"/>
                  <a:pt x="7008089" y="6158427"/>
                </a:cubicBezTo>
                <a:cubicBezTo>
                  <a:pt x="6855189" y="6164034"/>
                  <a:pt x="6702290" y="6167984"/>
                  <a:pt x="6549390" y="6172697"/>
                </a:cubicBezTo>
                <a:cubicBezTo>
                  <a:pt x="6510756" y="6170558"/>
                  <a:pt x="6472010" y="6172226"/>
                  <a:pt x="6433696" y="6177668"/>
                </a:cubicBezTo>
                <a:lnTo>
                  <a:pt x="6127899" y="6177668"/>
                </a:lnTo>
                <a:lnTo>
                  <a:pt x="6048391" y="6172953"/>
                </a:lnTo>
                <a:cubicBezTo>
                  <a:pt x="5810377" y="6160212"/>
                  <a:pt x="5572363" y="6146069"/>
                  <a:pt x="5334221" y="6135747"/>
                </a:cubicBezTo>
                <a:cubicBezTo>
                  <a:pt x="5026766" y="6123004"/>
                  <a:pt x="4719692" y="6101983"/>
                  <a:pt x="4413510" y="6072039"/>
                </a:cubicBezTo>
                <a:cubicBezTo>
                  <a:pt x="4088215" y="6040312"/>
                  <a:pt x="3763687" y="6004763"/>
                  <a:pt x="3438265" y="5970870"/>
                </a:cubicBezTo>
                <a:cubicBezTo>
                  <a:pt x="3099935" y="5935704"/>
                  <a:pt x="2762281" y="5895019"/>
                  <a:pt x="2425303" y="5848805"/>
                </a:cubicBezTo>
                <a:cubicBezTo>
                  <a:pt x="2047042" y="5797329"/>
                  <a:pt x="1669936" y="5738080"/>
                  <a:pt x="1293973" y="5671060"/>
                </a:cubicBezTo>
                <a:cubicBezTo>
                  <a:pt x="902168" y="5600534"/>
                  <a:pt x="512942" y="5519976"/>
                  <a:pt x="126888" y="5425029"/>
                </a:cubicBezTo>
                <a:lnTo>
                  <a:pt x="0" y="5392100"/>
                </a:lnTo>
                <a:lnTo>
                  <a:pt x="0" y="5333771"/>
                </a:lnTo>
                <a:lnTo>
                  <a:pt x="130837" y="5368509"/>
                </a:lnTo>
                <a:cubicBezTo>
                  <a:pt x="306720" y="5411799"/>
                  <a:pt x="483287" y="5452095"/>
                  <a:pt x="660204" y="5490001"/>
                </a:cubicBezTo>
                <a:cubicBezTo>
                  <a:pt x="1048569" y="5572948"/>
                  <a:pt x="1439228" y="5643664"/>
                  <a:pt x="1831416" y="5705715"/>
                </a:cubicBezTo>
                <a:cubicBezTo>
                  <a:pt x="2114917" y="5750440"/>
                  <a:pt x="2398801" y="5791595"/>
                  <a:pt x="2677204" y="5825742"/>
                </a:cubicBezTo>
                <a:cubicBezTo>
                  <a:pt x="2669177" y="5828418"/>
                  <a:pt x="2658222" y="5818097"/>
                  <a:pt x="2644716" y="5815549"/>
                </a:cubicBezTo>
                <a:cubicBezTo>
                  <a:pt x="2149740" y="5721171"/>
                  <a:pt x="1659233" y="5607352"/>
                  <a:pt x="1173182" y="5474074"/>
                </a:cubicBezTo>
                <a:cubicBezTo>
                  <a:pt x="940520" y="5410366"/>
                  <a:pt x="709302" y="5342134"/>
                  <a:pt x="479527" y="5269379"/>
                </a:cubicBezTo>
                <a:lnTo>
                  <a:pt x="0" y="510708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1" name="Picture 3" descr="Obsah obrázku zbraň, střela&#10;&#10;Popis byl vytvořen automaticky">
            <a:extLst>
              <a:ext uri="{FF2B5EF4-FFF2-40B4-BE49-F238E27FC236}">
                <a16:creationId xmlns:a16="http://schemas.microsoft.com/office/drawing/2014/main" id="{ED1C1A3C-F147-4262-8DCC-CE57BB5819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24398" b="3730"/>
          <a:stretch/>
        </p:blipFill>
        <p:spPr>
          <a:xfrm>
            <a:off x="20" y="10"/>
            <a:ext cx="12191979" cy="6177658"/>
          </a:xfrm>
          <a:custGeom>
            <a:avLst/>
            <a:gdLst/>
            <a:ahLst/>
            <a:cxnLst/>
            <a:rect l="l" t="t" r="r" b="b"/>
            <a:pathLst>
              <a:path w="12191999" h="6177668">
                <a:moveTo>
                  <a:pt x="6861986" y="6107659"/>
                </a:moveTo>
                <a:lnTo>
                  <a:pt x="6860986" y="6107739"/>
                </a:lnTo>
                <a:lnTo>
                  <a:pt x="6860759" y="6108287"/>
                </a:ln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215324"/>
                </a:lnTo>
                <a:lnTo>
                  <a:pt x="12144282" y="5229900"/>
                </a:lnTo>
                <a:cubicBezTo>
                  <a:pt x="12016423" y="5267070"/>
                  <a:pt x="11888048" y="5302510"/>
                  <a:pt x="11759192" y="5336208"/>
                </a:cubicBezTo>
                <a:cubicBezTo>
                  <a:pt x="11344324" y="5446552"/>
                  <a:pt x="10926015" y="5542623"/>
                  <a:pt x="10505159" y="5627228"/>
                </a:cubicBezTo>
                <a:cubicBezTo>
                  <a:pt x="10171926" y="5694160"/>
                  <a:pt x="9837459" y="5754097"/>
                  <a:pt x="9501755" y="5807012"/>
                </a:cubicBezTo>
                <a:cubicBezTo>
                  <a:pt x="9180066" y="5857979"/>
                  <a:pt x="8857537" y="5903722"/>
                  <a:pt x="8534155" y="5944240"/>
                </a:cubicBezTo>
                <a:cubicBezTo>
                  <a:pt x="8286585" y="5975202"/>
                  <a:pt x="8038506" y="6001450"/>
                  <a:pt x="7790171" y="6026297"/>
                </a:cubicBezTo>
                <a:lnTo>
                  <a:pt x="7024337" y="6093812"/>
                </a:lnTo>
                <a:lnTo>
                  <a:pt x="7008892" y="6095938"/>
                </a:lnTo>
                <a:lnTo>
                  <a:pt x="6862735" y="6107599"/>
                </a:lnTo>
                <a:lnTo>
                  <a:pt x="6872248" y="6109467"/>
                </a:lnTo>
                <a:cubicBezTo>
                  <a:pt x="6883954" y="6109945"/>
                  <a:pt x="6896090" y="6107715"/>
                  <a:pt x="6907812" y="6107715"/>
                </a:cubicBezTo>
                <a:cubicBezTo>
                  <a:pt x="6923994" y="6107715"/>
                  <a:pt x="6940176" y="6105039"/>
                  <a:pt x="6956484" y="6104658"/>
                </a:cubicBezTo>
                <a:cubicBezTo>
                  <a:pt x="7188765" y="6099052"/>
                  <a:pt x="7420790" y="6086564"/>
                  <a:pt x="7652688" y="6071273"/>
                </a:cubicBezTo>
                <a:cubicBezTo>
                  <a:pt x="8002191" y="6048212"/>
                  <a:pt x="8351439" y="6019289"/>
                  <a:pt x="8699923" y="5982083"/>
                </a:cubicBezTo>
                <a:cubicBezTo>
                  <a:pt x="8986610" y="5952012"/>
                  <a:pt x="9272570" y="5916463"/>
                  <a:pt x="9557819" y="5875435"/>
                </a:cubicBezTo>
                <a:cubicBezTo>
                  <a:pt x="9943546" y="5819627"/>
                  <a:pt x="10327451" y="5753205"/>
                  <a:pt x="10709534" y="5676156"/>
                </a:cubicBezTo>
                <a:cubicBezTo>
                  <a:pt x="11171292" y="5582632"/>
                  <a:pt x="11629098" y="5472289"/>
                  <a:pt x="12081554" y="5341561"/>
                </a:cubicBezTo>
                <a:lnTo>
                  <a:pt x="12191999" y="5308238"/>
                </a:lnTo>
                <a:lnTo>
                  <a:pt x="12191999" y="5364054"/>
                </a:lnTo>
                <a:lnTo>
                  <a:pt x="11911964" y="5447316"/>
                </a:lnTo>
                <a:cubicBezTo>
                  <a:pt x="11616866" y="5529116"/>
                  <a:pt x="11319604" y="5601872"/>
                  <a:pt x="11020049" y="5667491"/>
                </a:cubicBezTo>
                <a:cubicBezTo>
                  <a:pt x="10703036" y="5737061"/>
                  <a:pt x="10384496" y="5798641"/>
                  <a:pt x="10064425" y="5852245"/>
                </a:cubicBezTo>
                <a:cubicBezTo>
                  <a:pt x="9798381" y="5896841"/>
                  <a:pt x="9531609" y="5936505"/>
                  <a:pt x="9264124" y="5971252"/>
                </a:cubicBezTo>
                <a:cubicBezTo>
                  <a:pt x="9061021" y="5997500"/>
                  <a:pt x="8857919" y="6022219"/>
                  <a:pt x="8654182" y="6042605"/>
                </a:cubicBezTo>
                <a:cubicBezTo>
                  <a:pt x="8416040" y="6065924"/>
                  <a:pt x="8177644" y="6087966"/>
                  <a:pt x="7938866" y="6105677"/>
                </a:cubicBezTo>
                <a:cubicBezTo>
                  <a:pt x="7628862" y="6128611"/>
                  <a:pt x="7318730" y="6146960"/>
                  <a:pt x="7008089" y="6158427"/>
                </a:cubicBezTo>
                <a:cubicBezTo>
                  <a:pt x="6855189" y="6164034"/>
                  <a:pt x="6702290" y="6167984"/>
                  <a:pt x="6549390" y="6172697"/>
                </a:cubicBezTo>
                <a:cubicBezTo>
                  <a:pt x="6510756" y="6170558"/>
                  <a:pt x="6472010" y="6172226"/>
                  <a:pt x="6433696" y="6177668"/>
                </a:cubicBezTo>
                <a:lnTo>
                  <a:pt x="6127899" y="6177668"/>
                </a:lnTo>
                <a:lnTo>
                  <a:pt x="6048391" y="6172953"/>
                </a:lnTo>
                <a:cubicBezTo>
                  <a:pt x="5810377" y="6160212"/>
                  <a:pt x="5572363" y="6146069"/>
                  <a:pt x="5334221" y="6135747"/>
                </a:cubicBezTo>
                <a:cubicBezTo>
                  <a:pt x="5026766" y="6123004"/>
                  <a:pt x="4719692" y="6101983"/>
                  <a:pt x="4413510" y="6072039"/>
                </a:cubicBezTo>
                <a:cubicBezTo>
                  <a:pt x="4088215" y="6040312"/>
                  <a:pt x="3763687" y="6004763"/>
                  <a:pt x="3438265" y="5970870"/>
                </a:cubicBezTo>
                <a:cubicBezTo>
                  <a:pt x="3099935" y="5935704"/>
                  <a:pt x="2762281" y="5895019"/>
                  <a:pt x="2425303" y="5848805"/>
                </a:cubicBezTo>
                <a:cubicBezTo>
                  <a:pt x="2047042" y="5797329"/>
                  <a:pt x="1669936" y="5738080"/>
                  <a:pt x="1293973" y="5671060"/>
                </a:cubicBezTo>
                <a:cubicBezTo>
                  <a:pt x="902168" y="5600534"/>
                  <a:pt x="512942" y="5519976"/>
                  <a:pt x="126888" y="5425029"/>
                </a:cubicBezTo>
                <a:lnTo>
                  <a:pt x="0" y="5392100"/>
                </a:lnTo>
                <a:lnTo>
                  <a:pt x="0" y="5333771"/>
                </a:lnTo>
                <a:lnTo>
                  <a:pt x="130837" y="5368509"/>
                </a:lnTo>
                <a:cubicBezTo>
                  <a:pt x="306720" y="5411799"/>
                  <a:pt x="483287" y="5452095"/>
                  <a:pt x="660204" y="5490001"/>
                </a:cubicBezTo>
                <a:cubicBezTo>
                  <a:pt x="1048569" y="5572948"/>
                  <a:pt x="1439228" y="5643664"/>
                  <a:pt x="1831416" y="5705715"/>
                </a:cubicBezTo>
                <a:cubicBezTo>
                  <a:pt x="2114917" y="5750440"/>
                  <a:pt x="2398801" y="5791595"/>
                  <a:pt x="2677204" y="5825742"/>
                </a:cubicBezTo>
                <a:cubicBezTo>
                  <a:pt x="2669177" y="5828418"/>
                  <a:pt x="2658222" y="5818097"/>
                  <a:pt x="2644716" y="5815549"/>
                </a:cubicBezTo>
                <a:cubicBezTo>
                  <a:pt x="2149740" y="5721171"/>
                  <a:pt x="1659233" y="5607352"/>
                  <a:pt x="1173182" y="5474074"/>
                </a:cubicBezTo>
                <a:cubicBezTo>
                  <a:pt x="940520" y="5410366"/>
                  <a:pt x="709302" y="5342134"/>
                  <a:pt x="479527" y="5269379"/>
                </a:cubicBezTo>
                <a:lnTo>
                  <a:pt x="0" y="5107083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E479657-4C88-4203-BD77-FF379AE22E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6747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cs-CZ" sz="8000">
                <a:solidFill>
                  <a:schemeClr val="bg1"/>
                </a:solidFill>
              </a:rPr>
              <a:t>NATO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E45AA0-CFA5-4762-95F9-062D6BD87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7080"/>
            <a:ext cx="9144000" cy="1197323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Matouš Raška, 481727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DCB8EB4B-AFE9-41E8-95B0-F246E5740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3650059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60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F7FC8-64EF-4BCC-9592-CE36F4095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97C66BE-B776-488F-B136-C4348B8DF6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997" y="552018"/>
            <a:ext cx="8339207" cy="5753964"/>
          </a:xfrm>
        </p:spPr>
      </p:pic>
    </p:spTree>
    <p:extLst>
      <p:ext uri="{BB962C8B-B14F-4D97-AF65-F5344CB8AC3E}">
        <p14:creationId xmlns:p14="http://schemas.microsoft.com/office/powerpoint/2010/main" val="574019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1B8054-A1F2-41F6-AF6D-C703D4E79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cs-CZ" sz="6000"/>
              <a:t>HISTORIE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2932"/>
          </a:solidFill>
          <a:ln w="41275" cap="rnd">
            <a:solidFill>
              <a:srgbClr val="E7293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23FF5C-0216-40E6-92EB-9C3FBF783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Arial Nova Cond Light" panose="020B0306020202020204" pitchFamily="34" charset="0"/>
              </a:rPr>
              <a:t>Založena </a:t>
            </a:r>
            <a:r>
              <a:rPr lang="cs-CZ" b="1" dirty="0">
                <a:latin typeface="Arial Nova Cond Light" panose="020B0306020202020204" pitchFamily="34" charset="0"/>
              </a:rPr>
              <a:t>4. dubna 1949 </a:t>
            </a:r>
            <a:r>
              <a:rPr lang="cs-CZ" dirty="0">
                <a:latin typeface="Arial Nova Cond Light" panose="020B0306020202020204" pitchFamily="34" charset="0"/>
              </a:rPr>
              <a:t>ve Washingtonu (Severoatlantická smlouva)</a:t>
            </a:r>
          </a:p>
          <a:p>
            <a:r>
              <a:rPr lang="cs-CZ" dirty="0">
                <a:latin typeface="Arial Nova Cond Light" panose="020B0306020202020204" pitchFamily="34" charset="0"/>
              </a:rPr>
              <a:t>Organizace měla za úkol bránit Evropu před Sovětským svazem</a:t>
            </a:r>
          </a:p>
          <a:p>
            <a:r>
              <a:rPr lang="cs-CZ" dirty="0">
                <a:latin typeface="Arial Nova Cond Light" panose="020B0306020202020204" pitchFamily="34" charset="0"/>
              </a:rPr>
              <a:t>Od roku 1955 působí jako protiváha Varšavské smlouvy</a:t>
            </a:r>
          </a:p>
          <a:p>
            <a:r>
              <a:rPr lang="cs-CZ" dirty="0">
                <a:latin typeface="Arial Nova Cond Light" panose="020B0306020202020204" pitchFamily="34" charset="0"/>
              </a:rPr>
              <a:t>Před rokem ´55 chtěl dokonce Sovětský svaz do NATO vstoupit, to bylo zamítnuto</a:t>
            </a:r>
          </a:p>
          <a:p>
            <a:endParaRPr lang="cs-CZ" dirty="0">
              <a:latin typeface="Arial Nova Cond Light" panose="020B03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916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0E0810-0C2C-4F78-A424-5296F675B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cs-CZ" sz="4200" dirty="0"/>
              <a:t>HISTORIE – ODSTOUPENÍ FRANCIE Z VOJENSKÝCH STRUKTUR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2932"/>
          </a:solidFill>
          <a:ln w="41275" cap="rnd">
            <a:solidFill>
              <a:srgbClr val="E7293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588F63-304C-46E7-880E-719ADB105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 lnSpcReduction="10000"/>
          </a:bodyPr>
          <a:lstStyle/>
          <a:p>
            <a:r>
              <a:rPr lang="cs-CZ" dirty="0">
                <a:latin typeface="Arial Nova Cond Light" panose="020B0306020202020204" pitchFamily="34" charset="0"/>
              </a:rPr>
              <a:t>1959 – ve Francii se </a:t>
            </a:r>
            <a:r>
              <a:rPr lang="cs-CZ" dirty="0" err="1">
                <a:latin typeface="Arial Nova Cond Light" panose="020B0306020202020204" pitchFamily="34" charset="0"/>
              </a:rPr>
              <a:t>Cherles</a:t>
            </a:r>
            <a:r>
              <a:rPr lang="cs-CZ" dirty="0">
                <a:latin typeface="Arial Nova Cond Light" panose="020B0306020202020204" pitchFamily="34" charset="0"/>
              </a:rPr>
              <a:t> de </a:t>
            </a:r>
            <a:r>
              <a:rPr lang="cs-CZ" dirty="0" err="1">
                <a:latin typeface="Arial Nova Cond Light" panose="020B0306020202020204" pitchFamily="34" charset="0"/>
              </a:rPr>
              <a:t>Gaule</a:t>
            </a:r>
            <a:r>
              <a:rPr lang="cs-CZ" dirty="0">
                <a:latin typeface="Arial Nova Cond Light" panose="020B0306020202020204" pitchFamily="34" charset="0"/>
              </a:rPr>
              <a:t> stává prezidentem</a:t>
            </a:r>
          </a:p>
          <a:p>
            <a:r>
              <a:rPr lang="cs-CZ" dirty="0">
                <a:latin typeface="Arial Nova Cond Light" panose="020B0306020202020204" pitchFamily="34" charset="0"/>
              </a:rPr>
              <a:t>Kritizuje silný vliv USA na celou alianci a blízký vztah USA s VB</a:t>
            </a:r>
          </a:p>
          <a:p>
            <a:r>
              <a:rPr lang="cs-CZ" dirty="0">
                <a:latin typeface="Arial Nova Cond Light" panose="020B0306020202020204" pitchFamily="34" charset="0"/>
              </a:rPr>
              <a:t>Žádá o to, aby Francie byla na stejné úrovni a aby ji NATO pomohla ve Francouzském Alžírsku v boji s povstalci</a:t>
            </a:r>
          </a:p>
          <a:p>
            <a:r>
              <a:rPr lang="cs-CZ" dirty="0">
                <a:latin typeface="Arial Nova Cond Light" panose="020B0306020202020204" pitchFamily="34" charset="0"/>
              </a:rPr>
              <a:t>de </a:t>
            </a:r>
            <a:r>
              <a:rPr lang="cs-CZ" dirty="0" err="1">
                <a:latin typeface="Arial Nova Cond Light" panose="020B0306020202020204" pitchFamily="34" charset="0"/>
              </a:rPr>
              <a:t>Gaule</a:t>
            </a:r>
            <a:r>
              <a:rPr lang="cs-CZ" dirty="0">
                <a:latin typeface="Arial Nova Cond Light" panose="020B0306020202020204" pitchFamily="34" charset="0"/>
              </a:rPr>
              <a:t> není vyslyšen -&gt; stahuje jednotky z velení NATO, zakazuje umisťovat cizí jaderné  zbraně na území Francie, vykazuje všechny cizí jednotky </a:t>
            </a:r>
          </a:p>
        </p:txBody>
      </p:sp>
    </p:spTree>
    <p:extLst>
      <p:ext uri="{BB962C8B-B14F-4D97-AF65-F5344CB8AC3E}">
        <p14:creationId xmlns:p14="http://schemas.microsoft.com/office/powerpoint/2010/main" val="755051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C08E0C-7E33-4691-916C-9CE8B26CB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200"/>
              <a:t>HISTORIE – ODSTOUPENÍ FRANCIE Z VOJENSKÝCH STRUKTUR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2932"/>
          </a:solidFill>
          <a:ln w="41275" cap="rnd">
            <a:solidFill>
              <a:srgbClr val="E7293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E8D49D-80F1-432E-820A-00C63EAFA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Arial Nova Cond Light" panose="020B0306020202020204" pitchFamily="34" charset="0"/>
              </a:rPr>
              <a:t>V roce 1966 Francie oficiálně vystupuje z vojenských struktur NATO, ze Skupiny pro jaderné plánování </a:t>
            </a:r>
          </a:p>
          <a:p>
            <a:r>
              <a:rPr lang="cs-CZ" dirty="0">
                <a:latin typeface="Arial Nova Cond Light" panose="020B0306020202020204" pitchFamily="34" charset="0"/>
              </a:rPr>
              <a:t>Francie však nadále setrvává ve strukturách politických (např. Severoatlantická rada)</a:t>
            </a:r>
          </a:p>
          <a:p>
            <a:r>
              <a:rPr lang="cs-CZ" dirty="0">
                <a:latin typeface="Arial Nova Cond Light" panose="020B0306020202020204" pitchFamily="34" charset="0"/>
              </a:rPr>
              <a:t>Francie se do vojenských struktur znovu vrací až v roce 2009</a:t>
            </a:r>
          </a:p>
        </p:txBody>
      </p:sp>
    </p:spTree>
    <p:extLst>
      <p:ext uri="{BB962C8B-B14F-4D97-AF65-F5344CB8AC3E}">
        <p14:creationId xmlns:p14="http://schemas.microsoft.com/office/powerpoint/2010/main" val="3784699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2932"/>
          </a:solidFill>
          <a:ln w="38100" cap="rnd">
            <a:solidFill>
              <a:srgbClr val="E7293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00C318-158E-43EE-ADC4-4D15FE67B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6600"/>
              <a:t>OPERACE NATO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A6E50-E04D-4532-893F-78584281C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>
                <a:latin typeface="Arial Nova Cond Light" panose="020B0306020202020204" pitchFamily="34" charset="0"/>
              </a:rPr>
              <a:t>1993 – 1995 -&gt; NATO se angažuje během </a:t>
            </a:r>
            <a:r>
              <a:rPr lang="cs-CZ" b="1" dirty="0">
                <a:latin typeface="Arial Nova Cond Light" panose="020B0306020202020204" pitchFamily="34" charset="0"/>
              </a:rPr>
              <a:t>války v Bosně a Hercegovině 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latin typeface="Arial Nova Cond Light" panose="020B0306020202020204" pitchFamily="34" charset="0"/>
              </a:rPr>
              <a:t>Historicky první sestřely provedené letouny NATO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latin typeface="Arial Nova Cond Light" panose="020B0306020202020204" pitchFamily="34" charset="0"/>
              </a:rPr>
              <a:t>Součást Daytonské dohody -&gt; mírové jednotky NATO v oblasti až do roku 2004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Arial Nova Cond Light" panose="020B0306020202020204" pitchFamily="34" charset="0"/>
              </a:rPr>
              <a:t>1999 -&gt; NATO zahajuje leteckou operaci </a:t>
            </a:r>
            <a:r>
              <a:rPr lang="cs-CZ" b="1" dirty="0">
                <a:latin typeface="Arial Nova Cond Light" panose="020B0306020202020204" pitchFamily="34" charset="0"/>
              </a:rPr>
              <a:t>v Kosovu </a:t>
            </a:r>
            <a:r>
              <a:rPr lang="cs-CZ" dirty="0">
                <a:latin typeface="Arial Nova Cond Light" panose="020B0306020202020204" pitchFamily="34" charset="0"/>
              </a:rPr>
              <a:t>proti Svazové republice Jugoslávie, která vojenskou silou potlačovala ozbrojené povstání </a:t>
            </a:r>
            <a:r>
              <a:rPr lang="cs-CZ" dirty="0" err="1">
                <a:latin typeface="Arial Nova Cond Light" panose="020B0306020202020204" pitchFamily="34" charset="0"/>
              </a:rPr>
              <a:t>kosovsko</a:t>
            </a:r>
            <a:r>
              <a:rPr lang="cs-CZ" dirty="0">
                <a:latin typeface="Arial Nova Cond Light" panose="020B0306020202020204" pitchFamily="34" charset="0"/>
              </a:rPr>
              <a:t> albánských separatistů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latin typeface="Arial Nova Cond Light" panose="020B0306020202020204" pitchFamily="34" charset="0"/>
              </a:rPr>
              <a:t>Konflikt končí, když Jugoslávie vyhověla požadavkům NATO -&gt; přijímá rezoluce Rady bezpečnosti OSN -&gt; na základě rezoluce vstupují do oblasti vojáci KFOR (mezinárodní mírové operace NATO) za účelem dosažení míru ve válkou postižené oblasti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182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2932"/>
          </a:solidFill>
          <a:ln w="38100" cap="rnd">
            <a:solidFill>
              <a:srgbClr val="E7293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70B0B61-5E34-4F9C-AD7E-72E0018A9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6600"/>
              <a:t>OPERACE NATO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BFD408-3868-49C1-A61C-D831843F1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67615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000" b="1" dirty="0">
                <a:latin typeface="Arial Nova Cond Light" panose="020B0306020202020204" pitchFamily="34" charset="0"/>
              </a:rPr>
              <a:t>11. září 2001</a:t>
            </a:r>
            <a:r>
              <a:rPr lang="cs-CZ" sz="2000" dirty="0">
                <a:latin typeface="Arial Nova Cond Light" panose="020B0306020202020204" pitchFamily="34" charset="0"/>
              </a:rPr>
              <a:t> -&gt; útok na člena NATO -&gt; </a:t>
            </a:r>
            <a:r>
              <a:rPr lang="cs-CZ" sz="2000" b="1" dirty="0">
                <a:latin typeface="Arial Nova Cond Light" panose="020B0306020202020204" pitchFamily="34" charset="0"/>
              </a:rPr>
              <a:t>2003 zahajuje NATO první operaci mimo Evropu -&gt; Afghánistán</a:t>
            </a:r>
          </a:p>
          <a:p>
            <a:pPr lvl="1">
              <a:lnSpc>
                <a:spcPct val="100000"/>
              </a:lnSpc>
            </a:pPr>
            <a:r>
              <a:rPr lang="cs-CZ" sz="1800" dirty="0">
                <a:latin typeface="Arial Nova Cond Light" panose="020B0306020202020204" pitchFamily="34" charset="0"/>
              </a:rPr>
              <a:t>Boj proti Tálibánu a Al-Kaidě</a:t>
            </a:r>
          </a:p>
          <a:p>
            <a:pPr lvl="1">
              <a:lnSpc>
                <a:spcPct val="100000"/>
              </a:lnSpc>
            </a:pPr>
            <a:r>
              <a:rPr lang="cs-CZ" sz="1800" dirty="0">
                <a:latin typeface="Arial Nova Cond Light" panose="020B0306020202020204" pitchFamily="34" charset="0"/>
              </a:rPr>
              <a:t>Ukončení bojových operací – 2014</a:t>
            </a:r>
          </a:p>
          <a:p>
            <a:pPr lvl="1">
              <a:lnSpc>
                <a:spcPct val="100000"/>
              </a:lnSpc>
            </a:pPr>
            <a:r>
              <a:rPr lang="cs-CZ" sz="1800" dirty="0">
                <a:latin typeface="Arial Nova Cond Light" panose="020B0306020202020204" pitchFamily="34" charset="0"/>
              </a:rPr>
              <a:t>2015 – zahájena nová operace</a:t>
            </a:r>
          </a:p>
          <a:p>
            <a:pPr>
              <a:lnSpc>
                <a:spcPct val="100000"/>
              </a:lnSpc>
            </a:pPr>
            <a:r>
              <a:rPr lang="cs-CZ" sz="2000" b="1" dirty="0">
                <a:latin typeface="Arial Nova Cond Light" panose="020B0306020202020204" pitchFamily="34" charset="0"/>
              </a:rPr>
              <a:t>Výcvikové mise v Iráku</a:t>
            </a:r>
          </a:p>
          <a:p>
            <a:pPr lvl="1">
              <a:lnSpc>
                <a:spcPct val="100000"/>
              </a:lnSpc>
            </a:pPr>
            <a:r>
              <a:rPr lang="cs-CZ" sz="1800" dirty="0">
                <a:latin typeface="Arial Nova Cond Light" panose="020B0306020202020204" pitchFamily="34" charset="0"/>
              </a:rPr>
              <a:t>2004-2011 </a:t>
            </a:r>
          </a:p>
          <a:p>
            <a:pPr lvl="1">
              <a:lnSpc>
                <a:spcPct val="100000"/>
              </a:lnSpc>
            </a:pPr>
            <a:r>
              <a:rPr lang="cs-CZ" sz="1800" dirty="0">
                <a:latin typeface="Arial Nova Cond Light" panose="020B0306020202020204" pitchFamily="34" charset="0"/>
              </a:rPr>
              <a:t>další byla zahájen roku 2018</a:t>
            </a:r>
          </a:p>
          <a:p>
            <a:pPr>
              <a:lnSpc>
                <a:spcPct val="100000"/>
              </a:lnSpc>
            </a:pPr>
            <a:r>
              <a:rPr lang="cs-CZ" sz="2000" b="1" dirty="0">
                <a:latin typeface="Arial Nova Cond Light" panose="020B0306020202020204" pitchFamily="34" charset="0"/>
              </a:rPr>
              <a:t>2009 – operace </a:t>
            </a:r>
            <a:r>
              <a:rPr lang="cs-CZ" sz="2000" b="1" dirty="0" err="1">
                <a:latin typeface="Arial Nova Cond Light" panose="020B0306020202020204" pitchFamily="34" charset="0"/>
              </a:rPr>
              <a:t>Ocean</a:t>
            </a:r>
            <a:r>
              <a:rPr lang="cs-CZ" sz="2000" b="1" dirty="0">
                <a:latin typeface="Arial Nova Cond Light" panose="020B0306020202020204" pitchFamily="34" charset="0"/>
              </a:rPr>
              <a:t> </a:t>
            </a:r>
            <a:r>
              <a:rPr lang="cs-CZ" sz="2000" b="1" dirty="0" err="1">
                <a:latin typeface="Arial Nova Cond Light" panose="020B0306020202020204" pitchFamily="34" charset="0"/>
              </a:rPr>
              <a:t>shield</a:t>
            </a:r>
            <a:r>
              <a:rPr lang="cs-CZ" sz="2000" b="1" dirty="0">
                <a:latin typeface="Arial Nova Cond Light" panose="020B0306020202020204" pitchFamily="34" charset="0"/>
              </a:rPr>
              <a:t> </a:t>
            </a:r>
            <a:r>
              <a:rPr lang="cs-CZ" sz="2000" dirty="0">
                <a:latin typeface="Arial Nova Cond Light" panose="020B0306020202020204" pitchFamily="34" charset="0"/>
              </a:rPr>
              <a:t>-&gt; ochrana námořní dopravy proti somálským pirátům v oblasti Adenského zálivu a Indického oceánu</a:t>
            </a:r>
          </a:p>
          <a:p>
            <a:pPr>
              <a:lnSpc>
                <a:spcPct val="100000"/>
              </a:lnSpc>
            </a:pPr>
            <a:r>
              <a:rPr lang="cs-CZ" sz="2000" b="1" dirty="0">
                <a:latin typeface="Arial Nova Cond Light" panose="020B0306020202020204" pitchFamily="34" charset="0"/>
              </a:rPr>
              <a:t>2011</a:t>
            </a:r>
            <a:r>
              <a:rPr lang="cs-CZ" sz="2000" dirty="0">
                <a:latin typeface="Arial Nova Cond Light" panose="020B0306020202020204" pitchFamily="34" charset="0"/>
              </a:rPr>
              <a:t> – občanská válka v Libyi -&gt; v čele Libye </a:t>
            </a:r>
            <a:r>
              <a:rPr lang="cs-CZ" sz="2000" dirty="0" err="1">
                <a:latin typeface="Arial Nova Cond Light" panose="020B0306020202020204" pitchFamily="34" charset="0"/>
              </a:rPr>
              <a:t>Muammar</a:t>
            </a:r>
            <a:r>
              <a:rPr lang="cs-CZ" sz="2000" dirty="0">
                <a:latin typeface="Arial Nova Cond Light" panose="020B0306020202020204" pitchFamily="34" charset="0"/>
              </a:rPr>
              <a:t> </a:t>
            </a:r>
            <a:r>
              <a:rPr lang="cs-CZ" sz="2000" dirty="0" err="1">
                <a:latin typeface="Arial Nova Cond Light" panose="020B0306020202020204" pitchFamily="34" charset="0"/>
              </a:rPr>
              <a:t>Kaddáfí</a:t>
            </a:r>
            <a:r>
              <a:rPr lang="cs-CZ" sz="2000" dirty="0">
                <a:latin typeface="Arial Nova Cond Light" panose="020B0306020202020204" pitchFamily="34" charset="0"/>
              </a:rPr>
              <a:t> -&gt; zásah Koalice jejímž členem bylo i NATO -&gt; embargo na dovoz zbraní režimu v Libyi, zřízena bezletová zóna na Libyí</a:t>
            </a:r>
          </a:p>
          <a:p>
            <a:pPr lvl="1">
              <a:lnSpc>
                <a:spcPct val="100000"/>
              </a:lnSpc>
            </a:pPr>
            <a:r>
              <a:rPr lang="cs-CZ" sz="1800" dirty="0">
                <a:latin typeface="Arial Nova Cond Light" panose="020B0306020202020204" pitchFamily="34" charset="0"/>
              </a:rPr>
              <a:t>Rozkol v NATO -&gt; ne všechny státy se zúčastnily</a:t>
            </a:r>
          </a:p>
          <a:p>
            <a:pPr lvl="1">
              <a:lnSpc>
                <a:spcPct val="100000"/>
              </a:lnSpc>
            </a:pPr>
            <a:r>
              <a:rPr lang="cs-CZ" sz="1800" dirty="0" err="1">
                <a:latin typeface="Arial Nova Cond Light" panose="020B0306020202020204" pitchFamily="34" charset="0"/>
              </a:rPr>
              <a:t>Kaddáfí</a:t>
            </a:r>
            <a:r>
              <a:rPr lang="cs-CZ" sz="1800" dirty="0">
                <a:latin typeface="Arial Nova Cond Light" panose="020B0306020202020204" pitchFamily="34" charset="0"/>
              </a:rPr>
              <a:t> byl zabit a oficiálně skončila intervence NATO </a:t>
            </a:r>
          </a:p>
        </p:txBody>
      </p:sp>
    </p:spTree>
    <p:extLst>
      <p:ext uri="{BB962C8B-B14F-4D97-AF65-F5344CB8AC3E}">
        <p14:creationId xmlns:p14="http://schemas.microsoft.com/office/powerpoint/2010/main" val="1433963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2932"/>
          </a:solidFill>
          <a:ln w="38100" cap="rnd">
            <a:solidFill>
              <a:srgbClr val="E7293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7923C26-A155-4F21-B561-BC6F43C5A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660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E2B763-8415-42D6-BF71-8BB010652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Arial Nova Cond Light" panose="020B0306020202020204" pitchFamily="34" charset="0"/>
                <a:hlinkClick r:id="rId2"/>
              </a:rPr>
              <a:t>https://www.nato.int/nato-welcome/index_cz.html</a:t>
            </a:r>
          </a:p>
          <a:p>
            <a:pPr marL="0" indent="0">
              <a:buNone/>
            </a:pPr>
            <a:r>
              <a:rPr lang="cs-CZ" dirty="0">
                <a:latin typeface="Arial Nova Cond Light" panose="020B0306020202020204" pitchFamily="34" charset="0"/>
                <a:hlinkClick r:id="rId2"/>
              </a:rPr>
              <a:t>https://www.mocr.army.cz/nato/strategie-a-cile/nato---hlavni-funkce-2410/</a:t>
            </a:r>
            <a:endParaRPr lang="cs-CZ" dirty="0">
              <a:latin typeface="Arial Nova Cond Light" panose="020B0306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 Nova Cond Light" panose="020B0306020202020204" pitchFamily="34" charset="0"/>
                <a:hlinkClick r:id="rId3"/>
              </a:rPr>
              <a:t>https://www.mocr.army.cz/nato/hlavni-organy/hlavni-organy-severoatlanticke-aliance-8248/</a:t>
            </a:r>
            <a:endParaRPr lang="cs-CZ" dirty="0">
              <a:latin typeface="Arial Nova Cond Light" panose="020B0306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 Nova Cond Light" panose="020B0306020202020204" pitchFamily="34" charset="0"/>
                <a:hlinkClick r:id="rId4"/>
              </a:rPr>
              <a:t>https://cs.wikipedia.org/wiki/</a:t>
            </a:r>
            <a:r>
              <a:rPr lang="cs-CZ" dirty="0" err="1">
                <a:latin typeface="Arial Nova Cond Light" panose="020B0306020202020204" pitchFamily="34" charset="0"/>
                <a:hlinkClick r:id="rId4"/>
              </a:rPr>
              <a:t>Severoatlantická_aliance#Působení</a:t>
            </a:r>
            <a:endParaRPr lang="cs-CZ" dirty="0">
              <a:latin typeface="Arial Nova Cond Light" panose="020B0306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 Nova Cond Light" panose="020B0306020202020204" pitchFamily="34" charset="0"/>
                <a:hlinkClick r:id="rId5"/>
              </a:rPr>
              <a:t>https://www.youtube.com/watch?v=xJ-Dxg-SMPM</a:t>
            </a:r>
            <a:endParaRPr lang="cs-CZ" dirty="0">
              <a:latin typeface="Arial Nova Cond Light" panose="020B0306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 Nova Cond Light" panose="020B0306020202020204" pitchFamily="34" charset="0"/>
                <a:hlinkClick r:id="rId6"/>
              </a:rPr>
              <a:t>https://www.youtube.com/watch?v=dGtnTx6S7e4</a:t>
            </a:r>
            <a:endParaRPr lang="cs-CZ" dirty="0">
              <a:latin typeface="Arial Nova Cond Light" panose="020B0306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 Nova Cond Light" panose="020B03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8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7F29251-3318-42D5-B0A6-B28774E63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cs-CZ" sz="5600"/>
              <a:t>NATO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2386584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E72932"/>
          </a:solidFill>
          <a:ln w="38100" cap="rnd">
            <a:solidFill>
              <a:srgbClr val="E7293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5FFA36-E032-411A-9596-BBC347F82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cs-CZ" dirty="0" err="1">
                <a:latin typeface="Arial Nova Cond Light" panose="020B0306020202020204" pitchFamily="34" charset="0"/>
              </a:rPr>
              <a:t>North</a:t>
            </a:r>
            <a:r>
              <a:rPr lang="cs-CZ" dirty="0">
                <a:latin typeface="Arial Nova Cond Light" panose="020B0306020202020204" pitchFamily="34" charset="0"/>
              </a:rPr>
              <a:t> </a:t>
            </a:r>
            <a:r>
              <a:rPr lang="cs-CZ" dirty="0" err="1">
                <a:latin typeface="Arial Nova Cond Light" panose="020B0306020202020204" pitchFamily="34" charset="0"/>
              </a:rPr>
              <a:t>Atlantic</a:t>
            </a:r>
            <a:r>
              <a:rPr lang="cs-CZ" dirty="0">
                <a:latin typeface="Arial Nova Cond Light" panose="020B0306020202020204" pitchFamily="34" charset="0"/>
              </a:rPr>
              <a:t> </a:t>
            </a:r>
            <a:r>
              <a:rPr lang="cs-CZ" dirty="0" err="1">
                <a:latin typeface="Arial Nova Cond Light" panose="020B0306020202020204" pitchFamily="34" charset="0"/>
              </a:rPr>
              <a:t>Treaty</a:t>
            </a:r>
            <a:r>
              <a:rPr lang="cs-CZ" dirty="0">
                <a:latin typeface="Arial Nova Cond Light" panose="020B0306020202020204" pitchFamily="34" charset="0"/>
              </a:rPr>
              <a:t> </a:t>
            </a:r>
            <a:r>
              <a:rPr lang="cs-CZ" dirty="0" err="1">
                <a:latin typeface="Arial Nova Cond Light" panose="020B0306020202020204" pitchFamily="34" charset="0"/>
              </a:rPr>
              <a:t>Organization</a:t>
            </a:r>
            <a:endParaRPr lang="cs-CZ" dirty="0">
              <a:latin typeface="Arial Nova Cond Light" panose="020B0306020202020204" pitchFamily="34" charset="0"/>
            </a:endParaRPr>
          </a:p>
          <a:p>
            <a:r>
              <a:rPr lang="cs-CZ" dirty="0">
                <a:latin typeface="Arial Nova Cond Light" panose="020B0306020202020204" pitchFamily="34" charset="0"/>
              </a:rPr>
              <a:t>Severoatlantická aliance/Organizace severoatlantické smlouvy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Obrázek 3">
            <a:extLst>
              <a:ext uri="{FF2B5EF4-FFF2-40B4-BE49-F238E27FC236}">
                <a16:creationId xmlns:a16="http://schemas.microsoft.com/office/drawing/2014/main" id="{E5D9E27B-4604-491F-A0AD-65209ECF0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9048" y="2064258"/>
            <a:ext cx="5458968" cy="272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716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A10E56-59EF-4C7C-8CAC-EC4FF9EB0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cs-CZ" sz="4700"/>
              <a:t>NATO – ZÁKLADNÍ ÚDAJE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2932"/>
          </a:solidFill>
          <a:ln w="41275" cap="rnd">
            <a:solidFill>
              <a:srgbClr val="E7293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6332D5-A45A-411A-B742-EBA1FE33E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 fontScale="92500" lnSpcReduction="20000"/>
          </a:bodyPr>
          <a:lstStyle/>
          <a:p>
            <a:r>
              <a:rPr lang="cs-CZ" dirty="0">
                <a:latin typeface="Arial Nova Cond Light" panose="020B0604020202020204" pitchFamily="34" charset="0"/>
              </a:rPr>
              <a:t>Severoatlantická aliance vznikla </a:t>
            </a:r>
            <a:r>
              <a:rPr lang="cs-CZ" b="1" dirty="0">
                <a:latin typeface="Arial Nova Cond Light" panose="020B0604020202020204" pitchFamily="34" charset="0"/>
              </a:rPr>
              <a:t>4. dubna 1949 </a:t>
            </a:r>
            <a:r>
              <a:rPr lang="cs-CZ" dirty="0">
                <a:latin typeface="Arial Nova Cond Light" panose="020B0604020202020204" pitchFamily="34" charset="0"/>
              </a:rPr>
              <a:t>podpisem </a:t>
            </a:r>
            <a:r>
              <a:rPr lang="cs-CZ" b="1" dirty="0">
                <a:latin typeface="Arial Nova Cond Light" panose="020B0604020202020204" pitchFamily="34" charset="0"/>
              </a:rPr>
              <a:t>Severoatlantické smlouvy </a:t>
            </a:r>
            <a:r>
              <a:rPr lang="cs-CZ" dirty="0">
                <a:latin typeface="Arial Nova Cond Light" panose="020B0604020202020204" pitchFamily="34" charset="0"/>
              </a:rPr>
              <a:t>(podepsána ve Washingtonu, prvních 12 států – Norsko, Dánsko, Nizozemsko, Belgie, Lucembursko, Francie, Itálie, Portugalsko, Spojené království, Island, Kanada a USA)</a:t>
            </a:r>
          </a:p>
          <a:p>
            <a:r>
              <a:rPr lang="cs-CZ" dirty="0">
                <a:latin typeface="Arial Nova Cond Light" panose="020B0604020202020204" pitchFamily="34" charset="0"/>
              </a:rPr>
              <a:t>Sídlí v </a:t>
            </a:r>
            <a:r>
              <a:rPr lang="cs-CZ" b="1" dirty="0">
                <a:latin typeface="Arial Nova Cond Light" panose="020B0604020202020204" pitchFamily="34" charset="0"/>
              </a:rPr>
              <a:t>Bruselu</a:t>
            </a:r>
          </a:p>
          <a:p>
            <a:r>
              <a:rPr lang="cs-CZ" dirty="0">
                <a:latin typeface="Arial Nova Cond Light" panose="020B0604020202020204" pitchFamily="34" charset="0"/>
              </a:rPr>
              <a:t>Generálním tajemníkem je </a:t>
            </a:r>
            <a:r>
              <a:rPr lang="cs-CZ" b="1" dirty="0" err="1">
                <a:latin typeface="Arial Nova Cond Light" panose="020B0604020202020204" pitchFamily="34" charset="0"/>
              </a:rPr>
              <a:t>Jens</a:t>
            </a:r>
            <a:r>
              <a:rPr lang="cs-CZ" b="1" dirty="0">
                <a:latin typeface="Arial Nova Cond Light" panose="020B0604020202020204" pitchFamily="34" charset="0"/>
              </a:rPr>
              <a:t> </a:t>
            </a:r>
            <a:r>
              <a:rPr lang="cs-CZ" b="1" dirty="0" err="1">
                <a:latin typeface="Arial Nova Cond Light" panose="020B0604020202020204" pitchFamily="34" charset="0"/>
              </a:rPr>
              <a:t>Stoltenberg</a:t>
            </a:r>
            <a:endParaRPr lang="cs-CZ" b="1" dirty="0">
              <a:latin typeface="Arial Nova Cond Light" panose="020B0604020202020204" pitchFamily="34" charset="0"/>
            </a:endParaRPr>
          </a:p>
          <a:p>
            <a:r>
              <a:rPr lang="cs-CZ" dirty="0">
                <a:latin typeface="Arial Nova Cond Light" panose="020B0604020202020204" pitchFamily="34" charset="0"/>
              </a:rPr>
              <a:t>Hlavním orgánem je </a:t>
            </a:r>
            <a:r>
              <a:rPr lang="cs-CZ" b="1" dirty="0">
                <a:latin typeface="Arial Nova Cond Light" panose="020B0604020202020204" pitchFamily="34" charset="0"/>
              </a:rPr>
              <a:t>Severoatlantická rada</a:t>
            </a:r>
          </a:p>
          <a:p>
            <a:r>
              <a:rPr lang="cs-CZ" dirty="0">
                <a:latin typeface="Arial Nova Cond Light" panose="020B0604020202020204" pitchFamily="34" charset="0"/>
              </a:rPr>
              <a:t>Dnes má NATO </a:t>
            </a:r>
            <a:r>
              <a:rPr lang="cs-CZ" b="1" dirty="0">
                <a:latin typeface="Arial Nova Cond Light" panose="020B0604020202020204" pitchFamily="34" charset="0"/>
              </a:rPr>
              <a:t>30 členů </a:t>
            </a:r>
            <a:r>
              <a:rPr lang="cs-CZ" dirty="0">
                <a:latin typeface="Arial Nova Cond Light" panose="020B0604020202020204" pitchFamily="34" charset="0"/>
              </a:rPr>
              <a:t>(vč. ČR – spolu s Maďarskem a Polskem jsme byli první státy bývalého Východního bloku, které do NATO vstoupily – 12.3.1999)</a:t>
            </a:r>
          </a:p>
        </p:txBody>
      </p:sp>
    </p:spTree>
    <p:extLst>
      <p:ext uri="{BB962C8B-B14F-4D97-AF65-F5344CB8AC3E}">
        <p14:creationId xmlns:p14="http://schemas.microsoft.com/office/powerpoint/2010/main" val="303661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E4AD6C-E709-4559-8FF6-4277ED43B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STÁTY SEVEROATLANTICKÉ ALIANCE</a:t>
            </a:r>
            <a:endParaRPr lang="cs-CZ" dirty="0"/>
          </a:p>
        </p:txBody>
      </p:sp>
      <p:pic>
        <p:nvPicPr>
          <p:cNvPr id="5" name="Zástupný obsah 4" descr="Obsah obrázku text, monitor, zařízení, nastavit&#10;&#10;Popis byl vytvořen automaticky">
            <a:extLst>
              <a:ext uri="{FF2B5EF4-FFF2-40B4-BE49-F238E27FC236}">
                <a16:creationId xmlns:a16="http://schemas.microsoft.com/office/drawing/2014/main" id="{68D1399A-F6A4-42E1-8485-580EAF736D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94276" y="1984919"/>
            <a:ext cx="18153469" cy="4280178"/>
          </a:xfrm>
        </p:spPr>
      </p:pic>
    </p:spTree>
    <p:extLst>
      <p:ext uri="{BB962C8B-B14F-4D97-AF65-F5344CB8AC3E}">
        <p14:creationId xmlns:p14="http://schemas.microsoft.com/office/powerpoint/2010/main" val="3836681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B8531-59D2-4EF4-B1A1-2D4406740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E3A191E9-2AA3-4847-845B-03182080AA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3159" y="1936304"/>
            <a:ext cx="8485682" cy="492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419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5CD1DE9-C5AC-4EF2-A669-9AAC7CA59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cs-CZ" sz="6000" dirty="0"/>
              <a:t>FUNKCE NATO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2932"/>
          </a:solidFill>
          <a:ln w="41275" cap="rnd">
            <a:solidFill>
              <a:srgbClr val="E7293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01CF6F-C1D7-4FAF-AB1A-587540C01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Arial Nova Cond Light" panose="020B0306020202020204" pitchFamily="34" charset="0"/>
              </a:rPr>
              <a:t>NATO si klade za cíl -&gt; chránit svobodu a bezpečnost všech členů politickými i vojenskými prostředky v souladu se zásadami Charty OSN</a:t>
            </a:r>
          </a:p>
          <a:p>
            <a:r>
              <a:rPr lang="cs-CZ" dirty="0">
                <a:latin typeface="Arial Nova Cond Light" panose="020B0306020202020204" pitchFamily="34" charset="0"/>
              </a:rPr>
              <a:t>Jedná se zde o systém kolektivní obrany -&gt; útok na jeden stát je brán jako útok na všechny státy NATO </a:t>
            </a:r>
          </a:p>
        </p:txBody>
      </p:sp>
    </p:spTree>
    <p:extLst>
      <p:ext uri="{BB962C8B-B14F-4D97-AF65-F5344CB8AC3E}">
        <p14:creationId xmlns:p14="http://schemas.microsoft.com/office/powerpoint/2010/main" val="527149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33D64E1-085B-4173-86BF-6CBDFB362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cs-CZ" sz="4400" dirty="0"/>
              <a:t>STRUKTURA ALIANCE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2932"/>
          </a:solidFill>
          <a:ln w="41275" cap="rnd">
            <a:solidFill>
              <a:srgbClr val="E7293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9496F8-1DF1-4914-BA24-E013F4A09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Arial Nova Cond Light" panose="020B0306020202020204" pitchFamily="34" charset="0"/>
              </a:rPr>
              <a:t>Nejvyšší orgán aliance je </a:t>
            </a:r>
            <a:r>
              <a:rPr lang="cs-CZ" b="1" dirty="0">
                <a:latin typeface="Arial Nova Cond Light" panose="020B0306020202020204" pitchFamily="34" charset="0"/>
              </a:rPr>
              <a:t>Severoatlantická rada</a:t>
            </a:r>
          </a:p>
          <a:p>
            <a:r>
              <a:rPr lang="cs-CZ" dirty="0">
                <a:latin typeface="Arial Nova Cond Light" panose="020B0306020202020204" pitchFamily="34" charset="0"/>
              </a:rPr>
              <a:t>Každá členská země zde má svého zástupce (tzn. </a:t>
            </a:r>
            <a:r>
              <a:rPr lang="cs-CZ" b="1" dirty="0">
                <a:latin typeface="Arial Nova Cond Light" panose="020B0306020202020204" pitchFamily="34" charset="0"/>
              </a:rPr>
              <a:t>30 zástupců</a:t>
            </a:r>
            <a:r>
              <a:rPr lang="cs-CZ" dirty="0">
                <a:latin typeface="Arial Nova Cond Light" panose="020B0306020202020204" pitchFamily="34" charset="0"/>
              </a:rPr>
              <a:t>)</a:t>
            </a:r>
          </a:p>
          <a:p>
            <a:r>
              <a:rPr lang="cs-CZ" dirty="0">
                <a:latin typeface="Arial Nova Cond Light" panose="020B0306020202020204" pitchFamily="34" charset="0"/>
              </a:rPr>
              <a:t>Radě předsedá </a:t>
            </a:r>
            <a:r>
              <a:rPr lang="cs-CZ" b="1" dirty="0">
                <a:latin typeface="Arial Nova Cond Light" panose="020B0306020202020204" pitchFamily="34" charset="0"/>
              </a:rPr>
              <a:t>Generální tajemník NATO</a:t>
            </a:r>
          </a:p>
          <a:p>
            <a:r>
              <a:rPr lang="cs-CZ" dirty="0">
                <a:latin typeface="Arial Nova Cond Light" panose="020B0306020202020204" pitchFamily="34" charset="0"/>
              </a:rPr>
              <a:t>Rozhodnutí musí být přijata </a:t>
            </a:r>
            <a:r>
              <a:rPr lang="cs-CZ" b="1" dirty="0">
                <a:latin typeface="Arial Nova Cond Light" panose="020B0306020202020204" pitchFamily="34" charset="0"/>
              </a:rPr>
              <a:t>jednomyslně</a:t>
            </a:r>
          </a:p>
          <a:p>
            <a:endParaRPr lang="cs-CZ" dirty="0">
              <a:latin typeface="Arial Nova Cond Light" panose="020B03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380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7E1B501-1F96-4EB8-9BD3-EBA7BB6F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cs-CZ" sz="4200"/>
              <a:t>STRUKTURA ALIANCE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2932"/>
          </a:solidFill>
          <a:ln w="41275" cap="rnd">
            <a:solidFill>
              <a:srgbClr val="E7293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184EA5-068C-4D5F-AC71-6D337FB7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Arial Nova Cond Light" panose="020B0306020202020204" pitchFamily="34" charset="0"/>
              </a:rPr>
              <a:t>Politickou strukturu aliance dále tvoří – </a:t>
            </a:r>
            <a:r>
              <a:rPr lang="cs-CZ" b="1" dirty="0">
                <a:latin typeface="Arial Nova Cond Light" panose="020B0306020202020204" pitchFamily="34" charset="0"/>
              </a:rPr>
              <a:t>Výbor pro obranné plánování </a:t>
            </a:r>
            <a:r>
              <a:rPr lang="cs-CZ" dirty="0">
                <a:latin typeface="Arial Nova Cond Light" panose="020B0306020202020204" pitchFamily="34" charset="0"/>
              </a:rPr>
              <a:t>a </a:t>
            </a:r>
            <a:r>
              <a:rPr lang="cs-CZ" b="1" dirty="0">
                <a:latin typeface="Arial Nova Cond Light" panose="020B0306020202020204" pitchFamily="34" charset="0"/>
              </a:rPr>
              <a:t>Skupina pro jaderné plánování </a:t>
            </a:r>
          </a:p>
          <a:p>
            <a:r>
              <a:rPr lang="cs-CZ" dirty="0">
                <a:latin typeface="Arial Nova Cond Light" panose="020B0306020202020204" pitchFamily="34" charset="0"/>
              </a:rPr>
              <a:t>Orgánům jsou dále podřízeny </a:t>
            </a:r>
            <a:r>
              <a:rPr lang="cs-CZ" b="1" dirty="0">
                <a:latin typeface="Arial Nova Cond Light" panose="020B0306020202020204" pitchFamily="34" charset="0"/>
              </a:rPr>
              <a:t>Hlavní výbory</a:t>
            </a:r>
          </a:p>
        </p:txBody>
      </p:sp>
    </p:spTree>
    <p:extLst>
      <p:ext uri="{BB962C8B-B14F-4D97-AF65-F5344CB8AC3E}">
        <p14:creationId xmlns:p14="http://schemas.microsoft.com/office/powerpoint/2010/main" val="133277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2C3C83D-53A1-40B4-BEEF-A99BF8F0C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cs-CZ" sz="4200"/>
              <a:t>VOJENSKÁ STRUKTURA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2932"/>
          </a:solidFill>
          <a:ln w="41275" cap="rnd">
            <a:solidFill>
              <a:srgbClr val="E7293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9F4690-46D2-4B1E-9945-60CA6B3DA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cs-CZ" sz="2600" dirty="0">
                <a:latin typeface="Arial Nova Cond Light" panose="020B0306020202020204" pitchFamily="34" charset="0"/>
              </a:rPr>
              <a:t>Nejvyšším orgánem je zde </a:t>
            </a:r>
            <a:r>
              <a:rPr lang="cs-CZ" sz="2600" b="1" dirty="0">
                <a:latin typeface="Arial Nova Cond Light" panose="020B0306020202020204" pitchFamily="34" charset="0"/>
              </a:rPr>
              <a:t>Vojenský výbor </a:t>
            </a:r>
            <a:r>
              <a:rPr lang="cs-CZ" sz="2600" dirty="0">
                <a:latin typeface="Arial Nova Cond Light" panose="020B0306020202020204" pitchFamily="34" charset="0"/>
              </a:rPr>
              <a:t>-&gt; předkládá doporučení a návrhy Severoatlantické radě a stejně tak i Výboru pro obranné plánování a Skupině pro jaderné plánování </a:t>
            </a:r>
          </a:p>
          <a:p>
            <a:r>
              <a:rPr lang="cs-CZ" sz="2600" dirty="0">
                <a:latin typeface="Arial Nova Cond Light" panose="020B0306020202020204" pitchFamily="34" charset="0"/>
              </a:rPr>
              <a:t>Každá členská země je ve Vojenském výboru zastoupena jedním zástupcem (tzn. </a:t>
            </a:r>
            <a:r>
              <a:rPr lang="cs-CZ" sz="2600" b="1" dirty="0">
                <a:latin typeface="Arial Nova Cond Light" panose="020B0306020202020204" pitchFamily="34" charset="0"/>
              </a:rPr>
              <a:t>30 zástupců</a:t>
            </a:r>
            <a:r>
              <a:rPr lang="cs-CZ" sz="2600" dirty="0">
                <a:latin typeface="Arial Nova Cond Light" panose="020B0306020202020204" pitchFamily="34" charset="0"/>
              </a:rPr>
              <a:t>)</a:t>
            </a:r>
          </a:p>
          <a:p>
            <a:r>
              <a:rPr lang="cs-CZ" sz="2600" b="1" dirty="0">
                <a:latin typeface="Arial Nova Cond Light" panose="020B0306020202020204" pitchFamily="34" charset="0"/>
              </a:rPr>
              <a:t>Předseda vojenského výboru </a:t>
            </a:r>
            <a:r>
              <a:rPr lang="cs-CZ" sz="2600" dirty="0">
                <a:latin typeface="Arial Nova Cond Light" panose="020B0306020202020204" pitchFamily="34" charset="0"/>
              </a:rPr>
              <a:t>– je volen náčelníky generálních štábů členských zemí na tři roky (2015-2018 armádní generál Petr Pavel)</a:t>
            </a:r>
          </a:p>
          <a:p>
            <a:r>
              <a:rPr lang="cs-CZ" sz="2600" dirty="0">
                <a:latin typeface="Arial Nova Cond Light" panose="020B0306020202020204" pitchFamily="34" charset="0"/>
              </a:rPr>
              <a:t>Dnes je předsedou </a:t>
            </a:r>
            <a:r>
              <a:rPr lang="cs-CZ" sz="2600" b="1" dirty="0">
                <a:latin typeface="Arial Nova Cond Light" panose="020B0306020202020204" pitchFamily="34" charset="0"/>
              </a:rPr>
              <a:t>sir Stuart </a:t>
            </a:r>
            <a:r>
              <a:rPr lang="cs-CZ" sz="2600" b="1" dirty="0" err="1">
                <a:latin typeface="Arial Nova Cond Light" panose="020B0306020202020204" pitchFamily="34" charset="0"/>
              </a:rPr>
              <a:t>Peach</a:t>
            </a:r>
            <a:endParaRPr lang="cs-CZ" sz="2600" b="1" dirty="0">
              <a:latin typeface="Arial Nova Cond Light" panose="020B0306020202020204" pitchFamily="34" charset="0"/>
            </a:endParaRPr>
          </a:p>
          <a:p>
            <a:endParaRPr lang="cs-CZ" sz="2600" dirty="0">
              <a:latin typeface="Arial Nova Cond Light" panose="020B03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20508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RightStep">
      <a:dk1>
        <a:srgbClr val="000000"/>
      </a:dk1>
      <a:lt1>
        <a:srgbClr val="FFFFFF"/>
      </a:lt1>
      <a:dk2>
        <a:srgbClr val="413424"/>
      </a:dk2>
      <a:lt2>
        <a:srgbClr val="E2E8E8"/>
      </a:lt2>
      <a:accent1>
        <a:srgbClr val="E72932"/>
      </a:accent1>
      <a:accent2>
        <a:srgbClr val="D55E17"/>
      </a:accent2>
      <a:accent3>
        <a:srgbClr val="C19F22"/>
      </a:accent3>
      <a:accent4>
        <a:srgbClr val="90B013"/>
      </a:accent4>
      <a:accent5>
        <a:srgbClr val="5AB721"/>
      </a:accent5>
      <a:accent6>
        <a:srgbClr val="15BE1B"/>
      </a:accent6>
      <a:hlink>
        <a:srgbClr val="30918D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746</Words>
  <Application>Microsoft Office PowerPoint</Application>
  <PresentationFormat>Širokoúhlá obrazovka</PresentationFormat>
  <Paragraphs>67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Arial Nova Cond Light</vt:lpstr>
      <vt:lpstr>Modern Love</vt:lpstr>
      <vt:lpstr>The Hand</vt:lpstr>
      <vt:lpstr>SketchyVTI</vt:lpstr>
      <vt:lpstr>NATO</vt:lpstr>
      <vt:lpstr>NATO</vt:lpstr>
      <vt:lpstr>NATO – ZÁKLADNÍ ÚDAJE</vt:lpstr>
      <vt:lpstr>STÁTY SEVEROATLANTICKÉ ALIANCE</vt:lpstr>
      <vt:lpstr>Prezentace aplikace PowerPoint</vt:lpstr>
      <vt:lpstr>FUNKCE NATO</vt:lpstr>
      <vt:lpstr>STRUKTURA ALIANCE</vt:lpstr>
      <vt:lpstr>STRUKTURA ALIANCE</vt:lpstr>
      <vt:lpstr>VOJENSKÁ STRUKTURA</vt:lpstr>
      <vt:lpstr>Prezentace aplikace PowerPoint</vt:lpstr>
      <vt:lpstr>HISTORIE</vt:lpstr>
      <vt:lpstr>HISTORIE – ODSTOUPENÍ FRANCIE Z VOJENSKÝCH STRUKTUR</vt:lpstr>
      <vt:lpstr>HISTORIE – ODSTOUPENÍ FRANCIE Z VOJENSKÝCH STRUKTUR</vt:lpstr>
      <vt:lpstr>OPERACE NATO</vt:lpstr>
      <vt:lpstr>OPERACE NATO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NATO</dc:title>
  <dc:creator>raska</dc:creator>
  <cp:lastModifiedBy>Marta Goňcová</cp:lastModifiedBy>
  <cp:revision>16</cp:revision>
  <dcterms:created xsi:type="dcterms:W3CDTF">2021-02-25T17:36:05Z</dcterms:created>
  <dcterms:modified xsi:type="dcterms:W3CDTF">2021-05-15T19:46:02Z</dcterms:modified>
</cp:coreProperties>
</file>