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38" r:id="rId2"/>
    <p:sldMasterId id="2147483935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8" r:id="rId17"/>
    <p:sldId id="269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5794"/>
  </p:normalViewPr>
  <p:slideViewPr>
    <p:cSldViewPr snapToGrid="0" snapToObjects="1">
      <p:cViewPr varScale="1">
        <p:scale>
          <a:sx n="51" d="100"/>
          <a:sy n="51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483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9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6303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39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37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41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216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782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68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1615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0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206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3743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96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457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134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36925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4506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732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443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350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06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642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991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4222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5015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451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7529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093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419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869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552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55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3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4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15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04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678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7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3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73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3AC0A3-0521-1A41-B581-D457B8DD2080}" type="datetimeFigureOut">
              <a:rPr lang="cs-CZ" smtClean="0"/>
              <a:t>15.05.2021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84885-0A6E-564A-BD5E-BABE310275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7498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Visegr&#225;dsk&#225;_skupina" TargetMode="External"/><Relationship Id="rId2" Type="http://schemas.openxmlformats.org/officeDocument/2006/relationships/hyperlink" Target="http://www.visegradgroup.eu/v4-110412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EFTA" TargetMode="External"/><Relationship Id="rId2" Type="http://schemas.openxmlformats.org/officeDocument/2006/relationships/hyperlink" Target="https://www.mzv.cz/zagreb/cz/obchod_a_ekonomika/cefta_2006_stredoevropska_zona_volneho.html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zv.cz/mission.vienna/cz/organizace_v_pusobnosti_mise/obse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0B82E6-D92A-5F46-9C51-87DA559EE0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3600" dirty="0"/>
              <a:t>Organizace pro bezpečnost a spolupráci v </a:t>
            </a:r>
            <a:r>
              <a:rPr lang="cs-CZ" sz="3600" dirty="0" err="1"/>
              <a:t>evropě</a:t>
            </a:r>
            <a:br>
              <a:rPr lang="cs-CZ" sz="3600" dirty="0"/>
            </a:br>
            <a:r>
              <a:rPr lang="cs-CZ" sz="3600" dirty="0"/>
              <a:t>(OBSE)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E031FA-CF07-A547-894F-AA1227CA1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Josef Petr Opletal</a:t>
            </a:r>
          </a:p>
          <a:p>
            <a:pPr algn="r"/>
            <a:r>
              <a:rPr lang="cs-CZ" dirty="0"/>
              <a:t>UČO: 481891</a:t>
            </a:r>
          </a:p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35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00880B-CD2F-814D-8444-9C2BB1FC6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cs-CZ" sz="3600" dirty="0">
                <a:solidFill>
                  <a:schemeClr val="accent1"/>
                </a:solidFill>
              </a:rPr>
              <a:t>Popis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2973A8-C6E8-0F44-9812-FEFF7AAA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6123783" cy="3802762"/>
          </a:xfrm>
        </p:spPr>
        <p:txBody>
          <a:bodyPr anchor="t">
            <a:normAutofit lnSpcReduction="10000"/>
          </a:bodyPr>
          <a:lstStyle/>
          <a:p>
            <a:r>
              <a:rPr lang="cs-CZ" sz="1600" dirty="0"/>
              <a:t>Jedná se o alianci čtyř států střední Evropy: České republiky, Maďarska, Polska a Slovenska </a:t>
            </a:r>
          </a:p>
          <a:p>
            <a:r>
              <a:rPr lang="cs-CZ" sz="1600" dirty="0"/>
              <a:t>Skupina vznikla na základě sdílené historie sdílení mnoha hodnot jako například kulturní a intelektuální hodnoty dále sdílení společných kořenů náboženských a kulturních tradic. </a:t>
            </a:r>
          </a:p>
          <a:p>
            <a:r>
              <a:rPr lang="cs-CZ" sz="1600" dirty="0"/>
              <a:t>V neposlední řadě bylo účelem vzniku usilování o členství v evropské unii což se povedlo 1. května 2004. Tohoto dne se staly všechny státy členy EU </a:t>
            </a:r>
          </a:p>
          <a:p>
            <a:r>
              <a:rPr lang="cs-CZ" sz="1600" dirty="0"/>
              <a:t>Přáním skupiny V4 je přispívat k budování evropské bezpečnostní architektury založené na efektivní, funkčně se doplňující a vzájemně posilující kooperaci a koordinaci mezi existujícími evropskými i transatlantickými institucemi.</a:t>
            </a:r>
          </a:p>
        </p:txBody>
      </p:sp>
    </p:spTree>
    <p:extLst>
      <p:ext uri="{BB962C8B-B14F-4D97-AF65-F5344CB8AC3E}">
        <p14:creationId xmlns:p14="http://schemas.microsoft.com/office/powerpoint/2010/main" val="3425290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082290-9AE7-1846-80BF-00923FA7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cs-CZ" sz="3600">
                <a:solidFill>
                  <a:schemeClr val="accent1"/>
                </a:solidFill>
              </a:rPr>
              <a:t>členové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584B7D-9A51-3D4D-A14D-F984BF340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725" y="2333843"/>
            <a:ext cx="6124575" cy="3633352"/>
          </a:xfrm>
        </p:spPr>
      </p:pic>
    </p:spTree>
    <p:extLst>
      <p:ext uri="{BB962C8B-B14F-4D97-AF65-F5344CB8AC3E}">
        <p14:creationId xmlns:p14="http://schemas.microsoft.com/office/powerpoint/2010/main" val="703831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4DB38A-CD75-5140-8138-CBD39BD4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cs-CZ" sz="3600" dirty="0">
                <a:solidFill>
                  <a:schemeClr val="accent1"/>
                </a:solidFill>
              </a:rPr>
              <a:t>Mezinárodní Visegrádský fond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74BE8B-94BF-734E-8BEE-D8D02056E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6123783" cy="3802762"/>
          </a:xfrm>
        </p:spPr>
        <p:txBody>
          <a:bodyPr anchor="t">
            <a:normAutofit/>
          </a:bodyPr>
          <a:lstStyle/>
          <a:p>
            <a:r>
              <a:rPr lang="cs-CZ" sz="1600" dirty="0"/>
              <a:t>Založen 9.6.2000. </a:t>
            </a:r>
          </a:p>
          <a:p>
            <a:r>
              <a:rPr lang="cs-CZ" sz="1600" dirty="0"/>
              <a:t>Sídlo v Bratislavě </a:t>
            </a:r>
          </a:p>
          <a:p>
            <a:r>
              <a:rPr lang="cs-CZ" sz="1600" dirty="0"/>
              <a:t>Posláním je podpora </a:t>
            </a:r>
            <a:r>
              <a:rPr lang="cs-CZ" dirty="0"/>
              <a:t> </a:t>
            </a:r>
            <a:r>
              <a:rPr lang="cs-CZ" sz="1600" dirty="0"/>
              <a:t>rozvoje užší spolupráce a posilování vzájemných vazeb mezi těmito státy </a:t>
            </a:r>
          </a:p>
          <a:p>
            <a:r>
              <a:rPr lang="cs-CZ" sz="1600" dirty="0"/>
              <a:t>Snaha pro podporu v oblastech kultury, vědy a výzkumu, vzdělávání, výměny mládeže, rozvoj turismu a přeshraniční spolupráce</a:t>
            </a:r>
          </a:p>
          <a:p>
            <a:r>
              <a:rPr lang="cs-CZ" sz="1600" dirty="0"/>
              <a:t>Rozpočet fondu vždy tvořen stejnými příspěvky všech čtyř států. Již dlouhodobě vykazuje přebytek </a:t>
            </a:r>
          </a:p>
        </p:txBody>
      </p:sp>
    </p:spTree>
    <p:extLst>
      <p:ext uri="{BB962C8B-B14F-4D97-AF65-F5344CB8AC3E}">
        <p14:creationId xmlns:p14="http://schemas.microsoft.com/office/powerpoint/2010/main" val="2476164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62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B54A4D14-513F-4121-92D3-5CCB4689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">
            <a:extLst>
              <a:ext uri="{FF2B5EF4-FFF2-40B4-BE49-F238E27FC236}">
                <a16:creationId xmlns:a16="http://schemas.microsoft.com/office/drawing/2014/main" id="{6C3411F1-AD17-499D-AFEF-2F300F6DF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">
            <a:extLst>
              <a:ext uri="{FF2B5EF4-FFF2-40B4-BE49-F238E27FC236}">
                <a16:creationId xmlns:a16="http://schemas.microsoft.com/office/drawing/2014/main" id="{60BF2CBE-B1E9-4C42-89DC-C35E4E651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8">
            <a:extLst>
              <a:ext uri="{FF2B5EF4-FFF2-40B4-BE49-F238E27FC236}">
                <a16:creationId xmlns:a16="http://schemas.microsoft.com/office/drawing/2014/main" id="{72C95A87-DCDB-41C4-B774-744B3ECBE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9">
            <a:extLst>
              <a:ext uri="{FF2B5EF4-FFF2-40B4-BE49-F238E27FC236}">
                <a16:creationId xmlns:a16="http://schemas.microsoft.com/office/drawing/2014/main" id="{BCB97515-32FF-43A6-A51C-B140193AB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0">
            <a:extLst>
              <a:ext uri="{FF2B5EF4-FFF2-40B4-BE49-F238E27FC236}">
                <a16:creationId xmlns:a16="http://schemas.microsoft.com/office/drawing/2014/main" id="{9C6379D3-7045-4B76-9409-6D23D753D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12">
            <a:extLst>
              <a:ext uri="{FF2B5EF4-FFF2-40B4-BE49-F238E27FC236}">
                <a16:creationId xmlns:a16="http://schemas.microsoft.com/office/drawing/2014/main" id="{61B1C1DE-4201-4989-BE65-41ADC2472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4">
            <a:extLst>
              <a:ext uri="{FF2B5EF4-FFF2-40B4-BE49-F238E27FC236}">
                <a16:creationId xmlns:a16="http://schemas.microsoft.com/office/drawing/2014/main" id="{806398CC-D327-4E06-838C-31119BD56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6">
            <a:extLst>
              <a:ext uri="{FF2B5EF4-FFF2-40B4-BE49-F238E27FC236}">
                <a16:creationId xmlns:a16="http://schemas.microsoft.com/office/drawing/2014/main" id="{70A741CC-E736-448A-A94E-5C8BB9711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11">
            <a:extLst>
              <a:ext uri="{FF2B5EF4-FFF2-40B4-BE49-F238E27FC236}">
                <a16:creationId xmlns:a16="http://schemas.microsoft.com/office/drawing/2014/main" id="{7C324CDD-B30F-47DD-8627-E2171D5E8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21">
            <a:extLst>
              <a:ext uri="{FF2B5EF4-FFF2-40B4-BE49-F238E27FC236}">
                <a16:creationId xmlns:a16="http://schemas.microsoft.com/office/drawing/2014/main" id="{79C8D19E-E3D6-45A6-BCA2-5918A37D7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312993-B572-5B46-9FD2-357EFDDDD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306" y="1477651"/>
            <a:ext cx="2929372" cy="2468207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3400">
                <a:solidFill>
                  <a:schemeClr val="tx2"/>
                </a:solidFill>
              </a:rPr>
              <a:t>Sídlo mezinárodního fondu</a:t>
            </a:r>
          </a:p>
        </p:txBody>
      </p:sp>
      <p:sp>
        <p:nvSpPr>
          <p:cNvPr id="90" name="Freeform 22">
            <a:extLst>
              <a:ext uri="{FF2B5EF4-FFF2-40B4-BE49-F238E27FC236}">
                <a16:creationId xmlns:a16="http://schemas.microsoft.com/office/drawing/2014/main" id="{43280283-E04A-43CA-BFA1-F285486A2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23">
            <a:extLst>
              <a:ext uri="{FF2B5EF4-FFF2-40B4-BE49-F238E27FC236}">
                <a16:creationId xmlns:a16="http://schemas.microsoft.com/office/drawing/2014/main" id="{38328CB6-0FC5-4AEA-BC7E-489267CB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138AF5D2-3A9C-4E8F-B879-36865366A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Zástupný obsah 4" descr="Obsah obrázku tráva, exteriér, obloha, den&#10;&#10;Popis byl vytvořen automaticky">
            <a:extLst>
              <a:ext uri="{FF2B5EF4-FFF2-40B4-BE49-F238E27FC236}">
                <a16:creationId xmlns:a16="http://schemas.microsoft.com/office/drawing/2014/main" id="{13DDCC01-EA30-644C-B216-B87F8EE2C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217" r="1" b="1"/>
          <a:stretch/>
        </p:blipFill>
        <p:spPr>
          <a:xfrm>
            <a:off x="932740" y="461405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004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03375B5-4ADF-4748-8A82-3E87DC61C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cs-CZ" sz="3600" dirty="0">
                <a:solidFill>
                  <a:schemeClr val="accent1"/>
                </a:solidFill>
              </a:rPr>
              <a:t>Visegrádská bojová skupina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222384-CF4D-244B-A1C3-4D5C980F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6123783" cy="3802762"/>
          </a:xfrm>
        </p:spPr>
        <p:txBody>
          <a:bodyPr anchor="t">
            <a:normAutofit/>
          </a:bodyPr>
          <a:lstStyle/>
          <a:p>
            <a:r>
              <a:rPr lang="cs-CZ" sz="1600" dirty="0"/>
              <a:t>Jedná se o vojenskou spolupráci členských státu na obranu vnějšího nebezpečí. </a:t>
            </a:r>
          </a:p>
          <a:p>
            <a:r>
              <a:rPr lang="cs-CZ" sz="1600" dirty="0"/>
              <a:t>Bojovou skupinu vede Polsko</a:t>
            </a:r>
          </a:p>
          <a:p>
            <a:r>
              <a:rPr lang="cs-CZ" sz="1600" dirty="0"/>
              <a:t>Jako odpověď na vojenský zásah Ruska v Ukrajině v roce 2014 byla podepsána 14. března 2014 smlouva o spojeném vojenském uskupení uvnitř Evropské unie. Dohoda zahrnuje společná vojenská cvičení, koordinované zajišťování obrany a společný vývoj obrany v těchto čtyřech evropských státech.</a:t>
            </a:r>
          </a:p>
        </p:txBody>
      </p:sp>
    </p:spTree>
    <p:extLst>
      <p:ext uri="{BB962C8B-B14F-4D97-AF65-F5344CB8AC3E}">
        <p14:creationId xmlns:p14="http://schemas.microsoft.com/office/powerpoint/2010/main" val="214029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8B97813-BB04-4042-9C1E-361E1EBD3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85" y="841375"/>
            <a:ext cx="6230857" cy="1230570"/>
          </a:xfrm>
        </p:spPr>
        <p:txBody>
          <a:bodyPr anchor="t">
            <a:normAutofit/>
          </a:bodyPr>
          <a:lstStyle/>
          <a:p>
            <a:pPr algn="l"/>
            <a:r>
              <a:rPr lang="cs-CZ" sz="3600" dirty="0">
                <a:solidFill>
                  <a:schemeClr val="accent1"/>
                </a:solidFill>
              </a:rPr>
              <a:t>Zdroje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2173BD-C2E2-0742-9C84-66BEB596E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87" y="2249046"/>
            <a:ext cx="6123783" cy="3802762"/>
          </a:xfrm>
        </p:spPr>
        <p:txBody>
          <a:bodyPr anchor="t">
            <a:normAutofit/>
          </a:bodyPr>
          <a:lstStyle/>
          <a:p>
            <a:r>
              <a:rPr lang="cs-CZ" sz="1600" dirty="0">
                <a:hlinkClick r:id="rId2"/>
              </a:rPr>
              <a:t>http://www.visegradgroup.eu/v4-110412</a:t>
            </a:r>
            <a:r>
              <a:rPr lang="cs-CZ" sz="1600" dirty="0"/>
              <a:t> - základní informace </a:t>
            </a:r>
          </a:p>
          <a:p>
            <a:r>
              <a:rPr lang="cs-CZ" sz="1600" dirty="0">
                <a:hlinkClick r:id="rId3"/>
              </a:rPr>
              <a:t>https://cs.wikipedia.org/wiki/Visegrádská_skupina</a:t>
            </a:r>
            <a:r>
              <a:rPr lang="cs-CZ" sz="1600" dirty="0"/>
              <a:t> - zdroje obrázků </a:t>
            </a:r>
          </a:p>
        </p:txBody>
      </p:sp>
    </p:spTree>
    <p:extLst>
      <p:ext uri="{BB962C8B-B14F-4D97-AF65-F5344CB8AC3E}">
        <p14:creationId xmlns:p14="http://schemas.microsoft.com/office/powerpoint/2010/main" val="2836367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40D057-3FCF-FF4E-93B4-8D772AD8C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112" y="1454963"/>
            <a:ext cx="4802187" cy="3308380"/>
          </a:xfrm>
        </p:spPr>
        <p:txBody>
          <a:bodyPr>
            <a:normAutofit/>
          </a:bodyPr>
          <a:lstStyle/>
          <a:p>
            <a:r>
              <a:rPr lang="cs-CZ"/>
              <a:t>CEFTA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33B224-6454-054E-B955-E3C80C189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112" y="4763342"/>
            <a:ext cx="4802187" cy="1485055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3CE2A9E-B9D4-8E4C-B6B5-E326C33CCC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6" r="16688"/>
          <a:stretch/>
        </p:blipFill>
        <p:spPr>
          <a:xfrm>
            <a:off x="607848" y="609601"/>
            <a:ext cx="5486561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33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D9BC5A-99EF-4A40-92E5-A54F607F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Popis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B664B3-96B5-E047-B982-F751EB541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cs-CZ" dirty="0"/>
              <a:t>Jedná se o sdružení většinou zemí jihovýchodní Evropy, které nejsou členy Evropské unie, ale usilují o její členství.</a:t>
            </a:r>
          </a:p>
          <a:p>
            <a:r>
              <a:rPr lang="cs-CZ" dirty="0"/>
              <a:t>Jedná se o režim volného obchodu se všemi průmyslovými výrobky a 90ti procenty zemědělských výrobků. </a:t>
            </a:r>
          </a:p>
          <a:p>
            <a:r>
              <a:rPr lang="cs-CZ" dirty="0"/>
              <a:t>Založena byla roku 1992 tehdejší visegrádskou trojkou. Do roku 2004 přistoupily další státy jako Slovinsko, Rumunsko, Bulharsko a Chorvatsko,</a:t>
            </a:r>
          </a:p>
          <a:p>
            <a:r>
              <a:rPr lang="cs-CZ" dirty="0"/>
              <a:t>Roku 2004 vystoupily zakládající státy spolu se Slovinskem na základě přijetí do EU. </a:t>
            </a:r>
          </a:p>
        </p:txBody>
      </p:sp>
    </p:spTree>
    <p:extLst>
      <p:ext uri="{BB962C8B-B14F-4D97-AF65-F5344CB8AC3E}">
        <p14:creationId xmlns:p14="http://schemas.microsoft.com/office/powerpoint/2010/main" val="13687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01CBD90-54D0-054C-8EE1-050576C7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8D6B6D-B41C-E74C-BF3B-EC7FFB25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/>
          </a:bodyPr>
          <a:lstStyle/>
          <a:p>
            <a:r>
              <a:rPr lang="cs-CZ" dirty="0"/>
              <a:t>19.12 2006 vzniká tzv. CEFTA 2006 </a:t>
            </a:r>
          </a:p>
          <a:p>
            <a:r>
              <a:rPr lang="cs-CZ" dirty="0"/>
              <a:t>Jedná se o upravenou dohodu o volném obchodu mezi dalšími státy které průběžně vstupovaly do tohoto společenství</a:t>
            </a:r>
          </a:p>
        </p:txBody>
      </p:sp>
    </p:spTree>
    <p:extLst>
      <p:ext uri="{BB962C8B-B14F-4D97-AF65-F5344CB8AC3E}">
        <p14:creationId xmlns:p14="http://schemas.microsoft.com/office/powerpoint/2010/main" val="3709811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E4A93F-6804-184C-834F-47C1457A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EBEBEB"/>
                </a:solidFill>
              </a:rPr>
              <a:t>Graf států</a:t>
            </a: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15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3A78991B-9302-E54A-9E6C-5646DE167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681" y="647698"/>
            <a:ext cx="4088511" cy="5562601"/>
          </a:xfrm>
          <a:prstGeom prst="rect">
            <a:avLst/>
          </a:prstGeom>
          <a:effectLst/>
        </p:spPr>
      </p:pic>
      <p:sp>
        <p:nvSpPr>
          <p:cNvPr id="25" name="Rectangle 17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39CAC0-260A-40B7-BB2E-B1D52E27A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endParaRPr lang="en-US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54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028A3-76B9-AB4B-B131-6AEDCA370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85AB8-24B2-4E4B-A076-640B7B1B6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Kořeny v konferenci o bezpečnosti a spolupráci v Evropě (KBSE,1973)</a:t>
            </a:r>
          </a:p>
          <a:p>
            <a:r>
              <a:rPr lang="cs-CZ" dirty="0"/>
              <a:t>Úvahy o vzniku vyřčeny již v 50. letech 20. stol. Bránila jim však studená válka </a:t>
            </a:r>
          </a:p>
          <a:p>
            <a:r>
              <a:rPr lang="cs-CZ" dirty="0"/>
              <a:t>Jednání svolal SSSR </a:t>
            </a:r>
          </a:p>
          <a:p>
            <a:r>
              <a:rPr lang="cs-CZ" dirty="0"/>
              <a:t>Západ viděl nové šance pro uklidnění napětí v Evropě.</a:t>
            </a:r>
          </a:p>
          <a:p>
            <a:r>
              <a:rPr lang="cs-CZ" dirty="0"/>
              <a:t> jednání KBSE: 3. 7. 1973. (účast  - 35 států) </a:t>
            </a:r>
          </a:p>
          <a:p>
            <a:r>
              <a:rPr lang="cs-CZ" dirty="0"/>
              <a:t>1. etapa – pouze 5 dní = dohoda o dodržování ustanovení tzv. modré knihy</a:t>
            </a:r>
          </a:p>
          <a:p>
            <a:r>
              <a:rPr lang="cs-CZ" dirty="0"/>
              <a:t>2. etapa – 18.9.1973- 21.7.1975.</a:t>
            </a:r>
          </a:p>
          <a:p>
            <a:pPr lvl="1"/>
            <a:r>
              <a:rPr lang="cs-CZ" dirty="0"/>
              <a:t>Podpis Helsinského závěrečného aktu </a:t>
            </a:r>
          </a:p>
        </p:txBody>
      </p:sp>
    </p:spTree>
    <p:extLst>
      <p:ext uri="{BB962C8B-B14F-4D97-AF65-F5344CB8AC3E}">
        <p14:creationId xmlns:p14="http://schemas.microsoft.com/office/powerpoint/2010/main" val="4022550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83BC20-259E-B942-B082-D832018E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Kritéria pro členství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4B8449-6EE0-2A42-A58E-763D35708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763520"/>
            <a:ext cx="8946541" cy="3484879"/>
          </a:xfrm>
        </p:spPr>
        <p:txBody>
          <a:bodyPr>
            <a:normAutofit fontScale="92500" lnSpcReduction="10000"/>
          </a:bodyPr>
          <a:lstStyle/>
          <a:p>
            <a:pPr fontAlgn="t"/>
            <a:r>
              <a:rPr lang="cs-CZ" b="1" dirty="0"/>
              <a:t>Původní kritéria pro členství v CEFTA:</a:t>
            </a:r>
          </a:p>
          <a:p>
            <a:pPr lvl="1" fontAlgn="t"/>
            <a:r>
              <a:rPr lang="cs-CZ" dirty="0"/>
              <a:t>člen Světové obchodní organizace (WTO)</a:t>
            </a:r>
          </a:p>
          <a:p>
            <a:pPr lvl="1" fontAlgn="t"/>
            <a:r>
              <a:rPr lang="cs-CZ" dirty="0"/>
              <a:t>asociační smlouva s EU obsahující ustanovení o budoucím úplném členství v EU</a:t>
            </a:r>
          </a:p>
          <a:p>
            <a:pPr lvl="1" fontAlgn="t"/>
            <a:r>
              <a:rPr lang="cs-CZ" dirty="0"/>
              <a:t>Sdružení volného obchodu se současnými členskými státy CEFTA</a:t>
            </a:r>
          </a:p>
          <a:p>
            <a:pPr fontAlgn="t"/>
            <a:r>
              <a:rPr lang="cs-CZ" b="1" dirty="0"/>
              <a:t>Současná kritéria pro členství v CEFTA 2006:</a:t>
            </a:r>
          </a:p>
          <a:p>
            <a:pPr lvl="1" fontAlgn="t"/>
            <a:r>
              <a:rPr lang="cs-CZ" dirty="0"/>
              <a:t>člen Světové obchodní organizace nebo závazek respektování všech jejích předpisů</a:t>
            </a:r>
          </a:p>
          <a:p>
            <a:pPr lvl="1" fontAlgn="t"/>
            <a:r>
              <a:rPr lang="cs-CZ" dirty="0"/>
              <a:t>jakákoli asociační smlouva s EU</a:t>
            </a:r>
          </a:p>
          <a:p>
            <a:pPr lvl="1" fontAlgn="t"/>
            <a:r>
              <a:rPr lang="cs-CZ" dirty="0"/>
              <a:t>Sdružení volného obchodu se současnými členskými státy CEFTA</a:t>
            </a:r>
          </a:p>
        </p:txBody>
      </p:sp>
    </p:spTree>
    <p:extLst>
      <p:ext uri="{BB962C8B-B14F-4D97-AF65-F5344CB8AC3E}">
        <p14:creationId xmlns:p14="http://schemas.microsoft.com/office/powerpoint/2010/main" val="859290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7000"/>
                <a:hueMod val="88000"/>
                <a:satMod val="130000"/>
                <a:lumMod val="124000"/>
              </a:schemeClr>
            </a:gs>
            <a:gs pos="100000">
              <a:schemeClr val="bg1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ECDD5C-152A-4CC7-8333-0F367B3A6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92A3-369B-43F3-BDCE-E560B1B0E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EBE9F1A-B38D-446E-83AE-14B17CE77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15B5014-A7EC-4BA6-9C83-8840CF81D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22C43AB-86D7-420D-8AD7-DC0A15FDD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E3EB826-A471-488F-9E8A-D65528A3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0487C8F-7D6C-4EAF-A9A5-45D8E94F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79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78DA0F-394A-417D-892B-8253831A2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C8E8C37C-FD1F-8B41-8EF6-62824EF40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3467" y="2382777"/>
            <a:ext cx="10905066" cy="35168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174E01B-8B69-994C-86E1-81967632A5EA}"/>
              </a:ext>
            </a:extLst>
          </p:cNvPr>
          <p:cNvSpPr txBox="1"/>
          <p:nvPr/>
        </p:nvSpPr>
        <p:spPr>
          <a:xfrm>
            <a:off x="2714625" y="1314450"/>
            <a:ext cx="560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graf jednotlivých států CEFTY a později EU</a:t>
            </a:r>
          </a:p>
        </p:txBody>
      </p:sp>
    </p:spTree>
    <p:extLst>
      <p:ext uri="{BB962C8B-B14F-4D97-AF65-F5344CB8AC3E}">
        <p14:creationId xmlns:p14="http://schemas.microsoft.com/office/powerpoint/2010/main" val="350812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9484A-6F92-C145-92BA-0F036BAF3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3D4D43-DE90-3447-BEF5-6DA871C6C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https://www.mzv.cz/zagreb/cz/obchod_a_ekonomika/cefta_2006_stredoevropska_zona_volneho.html</a:t>
            </a:r>
            <a:r>
              <a:rPr lang="cs-CZ" dirty="0"/>
              <a:t> - obecné informace </a:t>
            </a:r>
          </a:p>
          <a:p>
            <a:r>
              <a:rPr lang="cs-CZ" dirty="0">
                <a:hlinkClick r:id="rId3"/>
              </a:rPr>
              <a:t>https://cs.wikipedia.org/wiki/CEFTA</a:t>
            </a:r>
            <a:r>
              <a:rPr lang="cs-CZ" dirty="0"/>
              <a:t> - </a:t>
            </a:r>
            <a:r>
              <a:rPr lang="cs-CZ"/>
              <a:t>obrazové přílohy </a:t>
            </a:r>
          </a:p>
        </p:txBody>
      </p:sp>
    </p:spTree>
    <p:extLst>
      <p:ext uri="{BB962C8B-B14F-4D97-AF65-F5344CB8AC3E}">
        <p14:creationId xmlns:p14="http://schemas.microsoft.com/office/powerpoint/2010/main" val="212524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3DB2A-9BC4-C344-8590-96C33D6F3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A176B3-12E8-9E4A-896F-E7434AD3A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OBSE - </a:t>
            </a:r>
            <a:r>
              <a:rPr lang="cs-CZ" sz="1600" dirty="0"/>
              <a:t>Spíše než formální smlouvou je závěrečný akt silným politickým závazkem všech signatářských států k budování bezpečnosti a spolupráce v Evropě.</a:t>
            </a:r>
          </a:p>
          <a:p>
            <a:pPr lvl="1"/>
            <a:r>
              <a:rPr lang="cs-CZ" dirty="0"/>
              <a:t>Jeho podepsání považováno za nastartování demokratizace ve východním bloku </a:t>
            </a:r>
          </a:p>
          <a:p>
            <a:r>
              <a:rPr lang="cs-CZ" dirty="0"/>
              <a:t>Po pádu východního bloku nátlak na změnu významu KBSE </a:t>
            </a:r>
          </a:p>
          <a:p>
            <a:pPr lvl="1"/>
            <a:r>
              <a:rPr lang="cs-CZ" dirty="0"/>
              <a:t>21.11.1990. Pařížská charta – změna organizace z </a:t>
            </a:r>
            <a:r>
              <a:rPr lang="cs-CZ" b="1" dirty="0"/>
              <a:t>KBSE na  OBSE </a:t>
            </a:r>
            <a:r>
              <a:rPr lang="cs-CZ" dirty="0"/>
              <a:t>(název schválen 1994 v Budapešti) </a:t>
            </a:r>
          </a:p>
          <a:p>
            <a:pPr lvl="1"/>
            <a:r>
              <a:rPr lang="cs-CZ" dirty="0"/>
              <a:t>Disponuje  Sekretariátem, Stálou radou, Parlamentním shromážděním, Centrem pro předcházení konfliktům a Úřadem pro svobodné volby</a:t>
            </a:r>
          </a:p>
          <a:p>
            <a:r>
              <a:rPr lang="cs-CZ" dirty="0"/>
              <a:t>Prosinec 1996 - </a:t>
            </a:r>
            <a:r>
              <a:rPr lang="cs-CZ" sz="1600" dirty="0"/>
              <a:t>„Lisabonská deklarace o společném a komplexním bezpečnostním modelu pro Evropu dvacátého století“ potvrdila univerzální a nedělitelnou povahu bezpečnosti na evropském kontinentu.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51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81520-5B11-354F-A3FE-04CADB6D8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989076"/>
            <a:ext cx="7729728" cy="1188720"/>
          </a:xfrm>
        </p:spPr>
        <p:txBody>
          <a:bodyPr/>
          <a:lstStyle/>
          <a:p>
            <a:r>
              <a:rPr lang="cs-CZ" dirty="0"/>
              <a:t>Rozhodovací orgány OBSE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388DD-CF87-2B4D-B36B-56D9BB2C7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73837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Summit</a:t>
            </a:r>
            <a:r>
              <a:rPr lang="cs-CZ" dirty="0"/>
              <a:t> – setkání hlav států, rozhodnutí na nejvyšší polit. úrovni, stanovuje základní principy a určuje základní směřování pro činnost organizace. </a:t>
            </a:r>
          </a:p>
          <a:p>
            <a:r>
              <a:rPr lang="cs-CZ" b="1" dirty="0"/>
              <a:t>Rada ministrů </a:t>
            </a:r>
            <a:r>
              <a:rPr lang="cs-CZ" dirty="0"/>
              <a:t>– druhý nejvyšší orgán, zastoupena ministry zahraničních věcí, schází se jednou ročně, řešeny relevantní otázky a přijímání zákonů</a:t>
            </a:r>
          </a:p>
          <a:p>
            <a:r>
              <a:rPr lang="cs-CZ" b="1" dirty="0"/>
              <a:t>Vysoká rada </a:t>
            </a:r>
            <a:r>
              <a:rPr lang="cs-CZ" dirty="0"/>
              <a:t>– původně orgán pro přípravu a realizaci rozhodnutí rady ministrů. Od roku 1997 její úkoly postupně převáděny na stálou radu. Roku 2006 byla zrušena </a:t>
            </a:r>
          </a:p>
          <a:p>
            <a:r>
              <a:rPr lang="cs-CZ" b="1" dirty="0"/>
              <a:t>Stálá rada </a:t>
            </a:r>
            <a:r>
              <a:rPr lang="cs-CZ" dirty="0"/>
              <a:t>– politický konzultační a rozhodovací orgán na úrovni stálých představitelů/velvyslanců členských států. Zodpovědnost za každodenní agendu OBSE. Pravidelné schůze jednou týdně ve Vídni. </a:t>
            </a:r>
          </a:p>
          <a:p>
            <a:r>
              <a:rPr lang="cs-CZ" b="1" dirty="0"/>
              <a:t>Fórum pro bezpečnostní spolupráci </a:t>
            </a:r>
            <a:r>
              <a:rPr lang="cs-CZ" dirty="0"/>
              <a:t>– konzultační a rozhodovací orgán, stálí zástupci, hlavně jednání o kontrole zbrojení a budování důvěry, vojenské a bezpečnostní spolupráci mezi účastnickými státy a implementaci dohodnutých opatření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39567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8F941-B3EA-5E45-BAFC-06337BEC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Předsednictví a rozpočet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1EA806-A5CD-AD4C-8D1D-643802912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Ministr zahraničních věcí předsednické země vždy přebírá roli tzv. </a:t>
            </a:r>
            <a:r>
              <a:rPr lang="cs-CZ" b="1" dirty="0"/>
              <a:t>úřadujícího předsedy. </a:t>
            </a:r>
            <a:r>
              <a:rPr lang="cs-CZ" dirty="0"/>
              <a:t>Hl. úkolem je koordinace rozhodovacího procesu OBSE a všech jejích současných aktivit. </a:t>
            </a:r>
          </a:p>
          <a:p>
            <a:r>
              <a:rPr lang="cs-CZ" dirty="0"/>
              <a:t>Post předsednictví rotuje v ročních cyklech. </a:t>
            </a:r>
            <a:r>
              <a:rPr lang="cs-CZ" dirty="0" err="1"/>
              <a:t>Čr</a:t>
            </a:r>
            <a:r>
              <a:rPr lang="cs-CZ" dirty="0"/>
              <a:t>. předsedala v roce 1992 tehdy ještě jako česká a slovenská federativní republika </a:t>
            </a:r>
          </a:p>
          <a:p>
            <a:r>
              <a:rPr lang="cs-CZ" b="1" dirty="0"/>
              <a:t>Rozpočet </a:t>
            </a:r>
            <a:r>
              <a:rPr lang="cs-CZ" dirty="0"/>
              <a:t>je vždy okolo 140mil. EUR. Je každoročně schvalován konsensem účastnických států. Hrazeny jsou: náklady Sekretariátu a dalších institucí OBSE a až dvě třetiny rozpočtu jsou určeny pro jednotlivé polní mise a aktivity OBSE v regionech. </a:t>
            </a:r>
          </a:p>
          <a:p>
            <a:r>
              <a:rPr lang="cs-CZ" dirty="0"/>
              <a:t>Činnost OBSE také financována mimorozpočtově z členských států </a:t>
            </a:r>
          </a:p>
          <a:p>
            <a:r>
              <a:rPr lang="cs-CZ" dirty="0"/>
              <a:t>EU financuje rozpočet OBSE z více jak 70 %, nejvýznamnějším jednotlivým přispěvatelem jsou pak USA s příspěvkem cca 13 %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1952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545C0-F7C9-D64C-8BC7-63DB8B98D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Činnost a oblasti působnosti OBSE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0E9139-387B-C747-8383-846477D33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3 dimenze bezpečnosti </a:t>
            </a:r>
          </a:p>
          <a:p>
            <a:r>
              <a:rPr lang="cs-CZ" dirty="0"/>
              <a:t>1. </a:t>
            </a:r>
            <a:r>
              <a:rPr lang="cs-CZ" b="1" dirty="0"/>
              <a:t>Politicko-vojenská</a:t>
            </a:r>
          </a:p>
          <a:p>
            <a:pPr lvl="1"/>
            <a:r>
              <a:rPr lang="cs-CZ" dirty="0"/>
              <a:t>komplexní prevence a řešení konfliktů vč. post konfliktní obnovy; vojenská spolupráce, kontrola zbrojení, boj proti terorismu vč. jeho financování,  policejní aktivity, kybernetická bezpečnost</a:t>
            </a:r>
            <a:endParaRPr lang="cs-CZ" b="1" dirty="0"/>
          </a:p>
          <a:p>
            <a:r>
              <a:rPr lang="cs-CZ" dirty="0"/>
              <a:t>2. </a:t>
            </a:r>
            <a:r>
              <a:rPr lang="cs-CZ" b="1" dirty="0"/>
              <a:t>Ekonomicko-environmentální</a:t>
            </a:r>
          </a:p>
          <a:p>
            <a:pPr lvl="1"/>
            <a:r>
              <a:rPr lang="cs-CZ" dirty="0"/>
              <a:t>ekonomické aktivity vč. boje proti korupci a praní špinavých peněz, environmentální aktivity vč. omezení environmentálních katastrof, správa přírodních zdrojů a „</a:t>
            </a:r>
            <a:r>
              <a:rPr lang="cs-CZ" dirty="0" err="1"/>
              <a:t>good</a:t>
            </a:r>
            <a:r>
              <a:rPr lang="cs-CZ" dirty="0"/>
              <a:t> </a:t>
            </a:r>
            <a:r>
              <a:rPr lang="cs-CZ" dirty="0" err="1"/>
              <a:t>governance</a:t>
            </a:r>
            <a:r>
              <a:rPr lang="cs-CZ" dirty="0"/>
              <a:t>“ v této oblasti, správa hranic</a:t>
            </a:r>
            <a:endParaRPr lang="cs-CZ" b="1" dirty="0"/>
          </a:p>
          <a:p>
            <a:r>
              <a:rPr lang="cs-CZ" dirty="0"/>
              <a:t>3. </a:t>
            </a:r>
            <a:r>
              <a:rPr lang="cs-CZ" b="1" dirty="0"/>
              <a:t>Lidskoprávní </a:t>
            </a:r>
          </a:p>
          <a:p>
            <a:pPr lvl="1"/>
            <a:r>
              <a:rPr lang="cs-CZ" dirty="0"/>
              <a:t> lidská práva vč. základních svobod jako např. svoboda vyjadřování, svoboda médií vč. bezpečnosti novinářů, boj proti obchodu s lidmi, vzdělávání, genderová rovnost, práva menšin, tolerance a nediskriminace; volby a jejich pozorování; dobrá správa věcí veřejných, právní stát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379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8C50C-68ED-2346-B52E-FF0CE8CD4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Autonomní instituce OBSE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B19348-B281-4648-9CA1-2E9B68387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Úřad pro demokratické instituce a lidská práva (</a:t>
            </a:r>
            <a:r>
              <a:rPr lang="cs-CZ" b="1" dirty="0"/>
              <a:t>ODIHR)</a:t>
            </a:r>
            <a:endParaRPr lang="cs-CZ" b="1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Hlavní instituce pro lidská práva. Podpora demokratického průběhu voleb </a:t>
            </a:r>
            <a:r>
              <a:rPr lang="cs-CZ" dirty="0"/>
              <a:t>prostřednictvím pozorovatelských a technických misí. </a:t>
            </a:r>
            <a:r>
              <a:rPr lang="cs-CZ" dirty="0" err="1"/>
              <a:t>Tech</a:t>
            </a:r>
            <a:r>
              <a:rPr lang="cs-CZ" dirty="0"/>
              <a:t>. Podpora při budování demokratických institucí dodržování lidských práv a posilování občanské společnosti a vlády práva.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Realizace projektů týkajících se Romů</a:t>
            </a:r>
          </a:p>
          <a:p>
            <a:r>
              <a:rPr lang="cs-CZ" b="1" dirty="0">
                <a:solidFill>
                  <a:schemeClr val="tx1"/>
                </a:solidFill>
              </a:rPr>
              <a:t>Vysoký komisař pro národnostní menšiny (HCNM)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identifikuje a navrhuje řešení etnického napětí. Pracuje nezávisle na všech zúčastněných stranách. Angažovanost v preventivních jednáních již v počátcích napětí</a:t>
            </a:r>
          </a:p>
          <a:p>
            <a:r>
              <a:rPr lang="cs-CZ" b="1" dirty="0">
                <a:solidFill>
                  <a:schemeClr val="tx1"/>
                </a:solidFill>
              </a:rPr>
              <a:t>Představitel pro svobodu médií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podpora </a:t>
            </a:r>
            <a:r>
              <a:rPr lang="cs-CZ" dirty="0"/>
              <a:t>svobodných, nezávislých a pluralitních médií jako jednoho z hlavních předpokladů pro fungování pluralitní demokracie.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Úřad představitele sleduje vývoj v mediální oblasti ve všech účastnických zemích a zasazuje se o plnění principu a závazků v dané oblasti</a:t>
            </a:r>
          </a:p>
        </p:txBody>
      </p:sp>
    </p:spTree>
    <p:extLst>
      <p:ext uri="{BB962C8B-B14F-4D97-AF65-F5344CB8AC3E}">
        <p14:creationId xmlns:p14="http://schemas.microsoft.com/office/powerpoint/2010/main" val="4184984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B7FCC-8AE4-8347-9335-A8F3AE81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AC17B7-F6EA-E54E-834D-751B8C064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https://www.mzv.cz/mission.vienna/cz/organizace_v_pusobnosti_mise/obse/index.html</a:t>
            </a:r>
            <a:r>
              <a:rPr lang="cs-CZ" dirty="0"/>
              <a:t> - české stránky OBSE</a:t>
            </a:r>
          </a:p>
        </p:txBody>
      </p:sp>
    </p:spTree>
    <p:extLst>
      <p:ext uri="{BB962C8B-B14F-4D97-AF65-F5344CB8AC3E}">
        <p14:creationId xmlns:p14="http://schemas.microsoft.com/office/powerpoint/2010/main" val="1791204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90C9789-8898-4FEC-BED9-27A7D6375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153D07-52E5-4D47-B7D3-59D3AEBCE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027BE9E0-BC0A-4047-A9F3-FEE382941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28516BE5-9FF5-4AEB-A961-87CAA86D7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CD9AC01B-ED21-4897-8502-6C9F3C8376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802488C1-A326-4736-9090-A782CE18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A19BF381-8A69-4838-985C-B6A75AB9E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6174A2B7-42B9-4604-ADB8-C0390ABD5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85597E73-3E99-4AA6-95B7-CCC340643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3EC32C20-5ED7-4B71-84A2-33F1928DE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CEB02A33-615B-47C2-A3A1-79CEFCE3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A817D172-34FE-44A0-8FE7-2DE53F95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015DF00F-1666-4048-817A-9598EB324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2CC138E0-9CAE-42D1-AEC0-4905ABBAF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84BD67A0-AD60-4697-9B64-60CD44B22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F80EDFB0-2145-435B-90B7-DA5F2B635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A4E59382-4DEE-4AC7-8446-2416D176C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55D26D19-6E95-4DBB-9C93-34AF9AD16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EE5A8A25-AF2F-45A2-8C83-777501F6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5165BC0D-45A1-45A5-AAC9-6EEC27CF7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4F1DD539-EB18-4BEC-BF0D-106B762AE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E075AF37-6365-B349-BE3F-3ABF22CB7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74" r="-1" b="18043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311F8D4F-0F0F-4E68-80C6-05F8FC8B1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C88A4A2-49A3-4B71-89F7-FBB6CDFE3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39">
              <a:extLst>
                <a:ext uri="{FF2B5EF4-FFF2-40B4-BE49-F238E27FC236}">
                  <a16:creationId xmlns:a16="http://schemas.microsoft.com/office/drawing/2014/main" id="{D9655F80-B020-45DF-8854-E66FE5CE8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F147E35-2CC4-4188-845B-72F2A29C8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BE3F449C-10A7-4D41-8F3D-E8B8AC0495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>
            <a:normAutofit/>
          </a:bodyPr>
          <a:lstStyle/>
          <a:p>
            <a:r>
              <a:rPr lang="cs-CZ" dirty="0"/>
              <a:t>Visegrádská skupina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D9B5120-3CDF-7D4C-8DC7-18E85D1E9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>
            <a:norm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90560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ík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1241</Words>
  <Application>Microsoft Office PowerPoint</Application>
  <PresentationFormat>Širokoúhlá obrazovka</PresentationFormat>
  <Paragraphs>94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32" baseType="lpstr">
      <vt:lpstr>Arial</vt:lpstr>
      <vt:lpstr>Calibri Light</vt:lpstr>
      <vt:lpstr>Century Gothic</vt:lpstr>
      <vt:lpstr>Gill Sans MT</vt:lpstr>
      <vt:lpstr>Rockwell</vt:lpstr>
      <vt:lpstr>Wingdings</vt:lpstr>
      <vt:lpstr>Wingdings 3</vt:lpstr>
      <vt:lpstr>Balík</vt:lpstr>
      <vt:lpstr>Atlas</vt:lpstr>
      <vt:lpstr>Ion</vt:lpstr>
      <vt:lpstr>Organizace pro bezpečnost a spolupráci v evropě (OBSE)</vt:lpstr>
      <vt:lpstr>Historie</vt:lpstr>
      <vt:lpstr>historie</vt:lpstr>
      <vt:lpstr>Rozhodovací orgány OBSE</vt:lpstr>
      <vt:lpstr>Předsednictví a rozpočet </vt:lpstr>
      <vt:lpstr>Činnost a oblasti působnosti OBSE</vt:lpstr>
      <vt:lpstr>Autonomní instituce OBSE</vt:lpstr>
      <vt:lpstr>zdroje</vt:lpstr>
      <vt:lpstr>Visegrádská skupina</vt:lpstr>
      <vt:lpstr>Popis </vt:lpstr>
      <vt:lpstr>členové</vt:lpstr>
      <vt:lpstr>Mezinárodní Visegrádský fond </vt:lpstr>
      <vt:lpstr>Sídlo mezinárodního fondu</vt:lpstr>
      <vt:lpstr>Visegrádská bojová skupina </vt:lpstr>
      <vt:lpstr>Zdroje </vt:lpstr>
      <vt:lpstr>CEFTA</vt:lpstr>
      <vt:lpstr>Popis </vt:lpstr>
      <vt:lpstr>popis</vt:lpstr>
      <vt:lpstr>Graf států</vt:lpstr>
      <vt:lpstr>Kritéria pro členství</vt:lpstr>
      <vt:lpstr>Prezentace aplikace PowerPoint</vt:lpstr>
      <vt:lpstr>Zdroje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Organizace pro bezpečnost a spolupráci v evropě (OBSE)</dc:title>
  <dc:creator>Josef Petr Opletal</dc:creator>
  <cp:lastModifiedBy>Marta Goňcová</cp:lastModifiedBy>
  <cp:revision>5</cp:revision>
  <dcterms:created xsi:type="dcterms:W3CDTF">2021-01-05T01:46:20Z</dcterms:created>
  <dcterms:modified xsi:type="dcterms:W3CDTF">2021-05-15T19:47:00Z</dcterms:modified>
</cp:coreProperties>
</file>