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6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5/15/2021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D1735-D6B4-4188-8613-06C3C2D91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6200" y="2733709"/>
            <a:ext cx="8900656" cy="1373070"/>
          </a:xfrm>
        </p:spPr>
        <p:txBody>
          <a:bodyPr/>
          <a:lstStyle/>
          <a:p>
            <a:r>
              <a:rPr lang="cs-CZ" dirty="0"/>
              <a:t>OSN, Rada bezpečnosti OSN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062830-9A33-4E79-B104-A643FF62F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Jaroslav Szmolena, 481412</a:t>
            </a:r>
          </a:p>
        </p:txBody>
      </p:sp>
    </p:spTree>
    <p:extLst>
      <p:ext uri="{BB962C8B-B14F-4D97-AF65-F5344CB8AC3E}">
        <p14:creationId xmlns:p14="http://schemas.microsoft.com/office/powerpoint/2010/main" val="3757432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11F9B-C9EE-4D6F-9179-73C4A022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OSN - UNESCO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1DC4A-DCFE-49F4-9650-74526961A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je udržet mezinárodní mír rozvíjením spolupráce v oblasti výchovy, vědy, kultury a komunikace;</a:t>
            </a:r>
          </a:p>
          <a:p>
            <a:r>
              <a:rPr lang="cs-CZ" dirty="0"/>
              <a:t>Založena roku 1946</a:t>
            </a:r>
          </a:p>
          <a:p>
            <a:r>
              <a:rPr lang="cs-CZ" dirty="0"/>
              <a:t>UNESCO stálo u zrodu důležitého dokumentu roku 1972 – Úmluva o ochraně o ochraně světového dědictví</a:t>
            </a:r>
          </a:p>
          <a:p>
            <a:pPr lvl="1"/>
            <a:r>
              <a:rPr lang="cs-CZ" dirty="0"/>
              <a:t>Zúčastněné země ochraňují vybrané památky a přírodní celky </a:t>
            </a:r>
          </a:p>
          <a:p>
            <a:pPr lvl="1"/>
            <a:r>
              <a:rPr lang="cs-CZ" dirty="0"/>
              <a:t>Připisují se nové památky a přírodní celky jednou ročně do seznamu do Seznamu světového kulturního a přírodního dědictví</a:t>
            </a:r>
          </a:p>
          <a:p>
            <a:r>
              <a:rPr lang="cs-CZ" dirty="0"/>
              <a:t>ČR má na Seznamu světového kulturního a přírodního dědictví 14 památek</a:t>
            </a:r>
          </a:p>
        </p:txBody>
      </p:sp>
    </p:spTree>
    <p:extLst>
      <p:ext uri="{BB962C8B-B14F-4D97-AF65-F5344CB8AC3E}">
        <p14:creationId xmlns:p14="http://schemas.microsoft.com/office/powerpoint/2010/main" val="338239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79EEF-4956-4BA0-84A7-CF2577B5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OSN – </a:t>
            </a:r>
            <a:r>
              <a:rPr lang="cs-CZ" sz="2400" dirty="0"/>
              <a:t>WHO (</a:t>
            </a:r>
            <a:r>
              <a:rPr lang="cs-CZ" sz="2400" dirty="0" err="1"/>
              <a:t>World</a:t>
            </a:r>
            <a:r>
              <a:rPr lang="cs-CZ" sz="2400" dirty="0"/>
              <a:t> </a:t>
            </a:r>
            <a:r>
              <a:rPr lang="cs-CZ" sz="2400" dirty="0" err="1"/>
              <a:t>Health</a:t>
            </a:r>
            <a:r>
              <a:rPr lang="cs-CZ" sz="2400" dirty="0"/>
              <a:t> </a:t>
            </a:r>
            <a:r>
              <a:rPr lang="cs-CZ" sz="2400" dirty="0" err="1"/>
              <a:t>Organizitation</a:t>
            </a:r>
            <a:r>
              <a:rPr lang="cs-CZ" sz="24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6AD89-4CBF-4F14-AF67-424C259A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Světová zdravotnická organizace byla založená roku 1946</a:t>
            </a:r>
          </a:p>
          <a:p>
            <a:r>
              <a:rPr lang="cs-CZ" dirty="0"/>
              <a:t>ČSR jako jedna ze zakládajících zemí</a:t>
            </a:r>
          </a:p>
          <a:p>
            <a:r>
              <a:rPr lang="cs-CZ" dirty="0"/>
              <a:t>Sídlí v Ženevě</a:t>
            </a:r>
          </a:p>
          <a:p>
            <a:r>
              <a:rPr lang="cs-CZ" dirty="0"/>
              <a:t>Organizace podporující zdraví, zdravotní bezpečnost, upevňuje zdravotnické systémy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79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D8FF2-8264-49BA-B841-5EA74AD38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OSN – </a:t>
            </a:r>
            <a:r>
              <a:rPr lang="cs-CZ" sz="2800" b="1" dirty="0"/>
              <a:t>IMF</a:t>
            </a:r>
            <a:r>
              <a:rPr lang="cs-CZ" sz="2800" dirty="0"/>
              <a:t> (International </a:t>
            </a:r>
            <a:r>
              <a:rPr lang="cs-CZ" sz="2800" dirty="0" err="1"/>
              <a:t>Monetary</a:t>
            </a:r>
            <a:r>
              <a:rPr lang="cs-CZ" sz="2800" dirty="0"/>
              <a:t> </a:t>
            </a:r>
            <a:r>
              <a:rPr lang="cs-CZ" sz="2800" dirty="0" err="1"/>
              <a:t>Fund</a:t>
            </a:r>
            <a:r>
              <a:rPr lang="cs-CZ" sz="28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BEBCE-3778-4982-B4D3-C1597860E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měnový fond vzniká roku 1944 sídlící ve Washington D.C.</a:t>
            </a:r>
          </a:p>
          <a:p>
            <a:r>
              <a:rPr lang="cs-CZ" dirty="0"/>
              <a:t>V současné době má 189 členů</a:t>
            </a:r>
          </a:p>
          <a:p>
            <a:r>
              <a:rPr lang="cs-CZ" dirty="0"/>
              <a:t>Hlavními cíli je podpora mezinárodní měnové spolupráce, usnadňovat rozšiřování a vyvážený růst mezinárodního obchodu, napomáhání vytváření mnohostranných platebních systémů.</a:t>
            </a:r>
          </a:p>
        </p:txBody>
      </p:sp>
    </p:spTree>
    <p:extLst>
      <p:ext uri="{BB962C8B-B14F-4D97-AF65-F5344CB8AC3E}">
        <p14:creationId xmlns:p14="http://schemas.microsoft.com/office/powerpoint/2010/main" val="4114952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8BB08-D98F-4CB1-80FE-548E0B98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CFB3FFB-DCE6-4E8E-82F6-D3A486EF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2064174"/>
            <a:ext cx="6992201" cy="10464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1600" b="0" i="1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Open Sans"/>
              </a:rPr>
              <a:t>Historie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Open Sans"/>
              </a:rPr>
              <a:t> [online]. Praha 1: UNIC Praha [cit. 2020-10-29]. Dostupné z: https://www.osn.cz/osn/historie/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Open Sans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01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AC12958-F190-4B18-BB5E-E1486237F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B75637-9AC3-493D-A9D9-2E67F23B4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57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C308F-5FAA-48E8-8C52-6426DAC5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 (Organizace spojených národů)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0E3BF-649B-460B-A09E-509CCDD02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25827"/>
          </a:xfrm>
        </p:spPr>
        <p:txBody>
          <a:bodyPr/>
          <a:lstStyle/>
          <a:p>
            <a:r>
              <a:rPr lang="cs-CZ" dirty="0"/>
              <a:t>Roku 1945 se sešli zástupci 51 zemí (včetně naší země) a vypracovali Chartu OSN</a:t>
            </a:r>
          </a:p>
          <a:p>
            <a:r>
              <a:rPr lang="cs-CZ" dirty="0"/>
              <a:t>Oficiálně OSN vznikla 24. října 1945 v San Francisku;</a:t>
            </a:r>
          </a:p>
          <a:p>
            <a:r>
              <a:rPr lang="cs-CZ" dirty="0"/>
              <a:t>Předchůdkyní OSN byla Společnost národů</a:t>
            </a:r>
          </a:p>
          <a:p>
            <a:r>
              <a:rPr lang="cs-CZ" dirty="0"/>
              <a:t>4 cíle OSN: </a:t>
            </a:r>
          </a:p>
          <a:p>
            <a:pPr marL="457200" indent="-457200">
              <a:buAutoNum type="arabicPeriod"/>
            </a:pPr>
            <a:r>
              <a:rPr lang="cs-CZ" dirty="0"/>
              <a:t>udržení mezinárodního míru a bezpečnosti</a:t>
            </a:r>
            <a:endParaRPr lang="cs-CZ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cs-CZ" dirty="0"/>
              <a:t>podpora přátelských vztahů mezi národy</a:t>
            </a:r>
          </a:p>
          <a:p>
            <a:pPr marL="457200" indent="-457200">
              <a:buAutoNum type="arabicPeriod"/>
            </a:pPr>
            <a:r>
              <a:rPr lang="cs-CZ" dirty="0"/>
              <a:t>rozvoj spolupráce při řešení mezinárodních vztahů</a:t>
            </a:r>
          </a:p>
          <a:p>
            <a:pPr marL="457200" indent="-457200">
              <a:buAutoNum type="arabicPeriod"/>
            </a:pPr>
            <a:r>
              <a:rPr lang="cs-CZ" dirty="0"/>
              <a:t>podpora lidských práv a koordinace činnosti jednotlivých států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94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5E281-70F2-4B0B-82BF-809788DCA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0B4456-4D17-4CE2-83C2-089CD4277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má nyní 193 členů (žádný z nich nikdy nebyl vyloučen);</a:t>
            </a:r>
          </a:p>
          <a:p>
            <a:r>
              <a:rPr lang="cs-CZ" dirty="0"/>
              <a:t>členem se může stát každý stát, který přijme závazky a pravidla Charty OSN;</a:t>
            </a:r>
          </a:p>
          <a:p>
            <a:r>
              <a:rPr lang="cs-CZ" dirty="0"/>
              <a:t>o přijetí rozhoduje Valné shromáždění na základě doporučení Rady bezpečnosti;</a:t>
            </a:r>
          </a:p>
          <a:p>
            <a:r>
              <a:rPr lang="cs-CZ" dirty="0"/>
              <a:t>OSN financují všichni členové; </a:t>
            </a:r>
          </a:p>
          <a:p>
            <a:r>
              <a:rPr lang="cs-CZ" dirty="0"/>
              <a:t>mají 2 rozpočty:</a:t>
            </a:r>
          </a:p>
          <a:p>
            <a:pPr lvl="1"/>
            <a:r>
              <a:rPr lang="cs-CZ" dirty="0"/>
              <a:t>Řádný – pokrývá činnost centrály v New Yorku plus pracoviště ve světě</a:t>
            </a:r>
          </a:p>
          <a:p>
            <a:pPr lvl="1"/>
            <a:r>
              <a:rPr lang="cs-CZ" dirty="0"/>
              <a:t>Mírové operace – financuje mise k konfliktních oblastech.</a:t>
            </a:r>
          </a:p>
        </p:txBody>
      </p:sp>
    </p:spTree>
    <p:extLst>
      <p:ext uri="{BB962C8B-B14F-4D97-AF65-F5344CB8AC3E}">
        <p14:creationId xmlns:p14="http://schemas.microsoft.com/office/powerpoint/2010/main" val="279830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B26E7-D850-4190-AA60-0816C9F5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5401A-29ED-4C16-B484-683CD5C6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základní orgány sídlí v centrále v New Yorku;</a:t>
            </a:r>
          </a:p>
          <a:p>
            <a:r>
              <a:rPr lang="cs-CZ" dirty="0"/>
              <a:t>výjimku tvoří Mezinárodní soudní dvůr sídlící v Nizozemsku ve městě Haag;</a:t>
            </a:r>
          </a:p>
          <a:p>
            <a:r>
              <a:rPr lang="cs-CZ" dirty="0"/>
              <a:t>generálním tajemníkem je Antonio </a:t>
            </a:r>
            <a:r>
              <a:rPr lang="cs-CZ" dirty="0" err="1"/>
              <a:t>Guterres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57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85F92-D1B8-4E8B-AD86-F3EC51689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 - Valné shromáždění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AB6949-AF99-4EBE-B1DD-AE61EC4ED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z několika orgánů OSN</a:t>
            </a:r>
          </a:p>
          <a:p>
            <a:r>
              <a:rPr lang="cs-CZ" dirty="0"/>
              <a:t>Jsou tu zastoupeni všichni členové (193 členů)</a:t>
            </a:r>
          </a:p>
          <a:p>
            <a:r>
              <a:rPr lang="cs-CZ" dirty="0"/>
              <a:t>Každý stát má bez rozdílů jeden hlas</a:t>
            </a:r>
          </a:p>
          <a:p>
            <a:r>
              <a:rPr lang="cs-CZ" dirty="0"/>
              <a:t>O otázkách jako např. bezpečnost ve světě, přijímání nových členů atd. rozhoduje dvoutřetinová většina</a:t>
            </a:r>
          </a:p>
          <a:p>
            <a:r>
              <a:rPr lang="cs-CZ" dirty="0"/>
              <a:t>O ostatních tématech prostá většina</a:t>
            </a:r>
          </a:p>
        </p:txBody>
      </p:sp>
    </p:spTree>
    <p:extLst>
      <p:ext uri="{BB962C8B-B14F-4D97-AF65-F5344CB8AC3E}">
        <p14:creationId xmlns:p14="http://schemas.microsoft.com/office/powerpoint/2010/main" val="135686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87307-111C-4910-8CA2-7A7AFDFE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 – Rada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4114D-D522-4D42-893A-05BB040B6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5 stálých členů (Čína, Francie, Rusko, USA a Velká Británie);</a:t>
            </a:r>
          </a:p>
          <a:p>
            <a:r>
              <a:rPr lang="cs-CZ" dirty="0"/>
              <a:t>10 nestálých členů volí Valné shromáždění na dvouleté období;</a:t>
            </a:r>
          </a:p>
          <a:p>
            <a:r>
              <a:rPr lang="cs-CZ" dirty="0"/>
              <a:t>k přijetí rezoluce musí být pro minimálně 9 členů, pokud ale jeden z pěti stálých členů hlasuje proti, rezoluce není schválená;</a:t>
            </a:r>
          </a:p>
          <a:p>
            <a:r>
              <a:rPr lang="cs-CZ" dirty="0"/>
              <a:t>do roku 1971 Čínská republika, po roce 1971 nahrazuje Čínská lidová republika;</a:t>
            </a:r>
          </a:p>
          <a:p>
            <a:r>
              <a:rPr lang="cs-CZ" dirty="0"/>
              <a:t>po rozpadu Sovětského svazu (SSSR) se v roce 1991 ujímá místa stálého člena Rusko.</a:t>
            </a:r>
          </a:p>
        </p:txBody>
      </p:sp>
    </p:spTree>
    <p:extLst>
      <p:ext uri="{BB962C8B-B14F-4D97-AF65-F5344CB8AC3E}">
        <p14:creationId xmlns:p14="http://schemas.microsoft.com/office/powerpoint/2010/main" val="172411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22078-173C-49BD-B90A-8C552F07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OSN – </a:t>
            </a:r>
            <a:r>
              <a:rPr lang="cs-CZ" sz="2400" dirty="0"/>
              <a:t>Všeobecná deklarace lidských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22B0C-24FA-4E83-A5FC-760509689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Přijata Valným shromážděním roku 1948;</a:t>
            </a:r>
          </a:p>
          <a:p>
            <a:r>
              <a:rPr lang="cs-CZ" dirty="0"/>
              <a:t>dokument o právech a svobodách každé lidské bytosti bez rozdílu;</a:t>
            </a:r>
          </a:p>
          <a:p>
            <a:r>
              <a:rPr lang="cs-CZ" dirty="0"/>
              <a:t>odsuzuje tyranii, diskriminaci a opovrhování jinými lidmi;</a:t>
            </a:r>
          </a:p>
          <a:p>
            <a:r>
              <a:rPr lang="cs-CZ" dirty="0"/>
              <a:t>přiznává lidem sociální, ekonomická, politická, kulturní a občanská práva;</a:t>
            </a:r>
          </a:p>
          <a:p>
            <a:r>
              <a:rPr lang="cs-CZ" dirty="0"/>
              <a:t>tento dokument je nejpřekládanější na světě (přeloženo do 360 jazyků).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0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93174-061C-4272-979A-388E05A2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OSN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E234D-19F3-4EAD-9526-108492DAF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 další dokumenty OSN řadíme:</a:t>
            </a:r>
          </a:p>
          <a:p>
            <a:pPr lvl="1"/>
            <a:r>
              <a:rPr lang="cs-CZ" i="1" dirty="0"/>
              <a:t>Deklarace práv dítěte </a:t>
            </a:r>
            <a:r>
              <a:rPr lang="cs-CZ" dirty="0"/>
              <a:t>– přijata 1959; prohlašuje, aby děti mohly prožít šťastné dětství a vyzývá zde rodiče, muže a ženy, úřady, atd. aby dodržovaly zásady napsaných v této deklaraci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Deklarace o pokroku a rozvoji v sociální oblasti </a:t>
            </a:r>
            <a:r>
              <a:rPr lang="cs-CZ" dirty="0"/>
              <a:t>– přijata 1969; podpora zvýšení životní úrovně, plné zaměstnanosti a podmínek pokroku a vývoje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Úmluva o právním postavení uprchlíků</a:t>
            </a:r>
          </a:p>
          <a:p>
            <a:pPr marL="457200" lvl="1" indent="0">
              <a:buNone/>
            </a:pPr>
            <a:endParaRPr lang="cs-CZ" i="1" dirty="0"/>
          </a:p>
          <a:p>
            <a:pPr lvl="1"/>
            <a:r>
              <a:rPr lang="cs-CZ" i="1" dirty="0"/>
              <a:t>Úmluva o odstranění všech forem diskriminace žen</a:t>
            </a:r>
          </a:p>
        </p:txBody>
      </p:sp>
    </p:spTree>
    <p:extLst>
      <p:ext uri="{BB962C8B-B14F-4D97-AF65-F5344CB8AC3E}">
        <p14:creationId xmlns:p14="http://schemas.microsoft.com/office/powerpoint/2010/main" val="199189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DC2F5-2A6E-4FBF-B734-4C435D5D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Organiazce</a:t>
            </a:r>
            <a:r>
              <a:rPr lang="cs-CZ" dirty="0"/>
              <a:t> OSN – UNICEF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7D4AAF-2A40-4256-B369-455277651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Pomáhá dětem přežít a podporuje jejich rozvoj, a to od narození až po dospělost</a:t>
            </a:r>
          </a:p>
          <a:p>
            <a:r>
              <a:rPr lang="cs-CZ" dirty="0"/>
              <a:t>Založena roku 1946, původně jako Mezinárodní dětský fond neodkladné pomoci (</a:t>
            </a:r>
            <a:r>
              <a:rPr lang="cs-CZ" b="1" dirty="0"/>
              <a:t>U</a:t>
            </a:r>
            <a:r>
              <a:rPr lang="cs-CZ" dirty="0"/>
              <a:t>nited </a:t>
            </a:r>
            <a:r>
              <a:rPr lang="cs-CZ" b="1" dirty="0" err="1"/>
              <a:t>N</a:t>
            </a:r>
            <a:r>
              <a:rPr lang="cs-CZ" dirty="0" err="1"/>
              <a:t>ations</a:t>
            </a:r>
            <a:r>
              <a:rPr lang="cs-CZ" dirty="0"/>
              <a:t> </a:t>
            </a:r>
            <a:r>
              <a:rPr lang="cs-CZ" b="1" dirty="0"/>
              <a:t>I</a:t>
            </a:r>
            <a:r>
              <a:rPr lang="cs-CZ" dirty="0"/>
              <a:t>nternational </a:t>
            </a:r>
            <a:r>
              <a:rPr lang="cs-CZ" b="1" dirty="0" err="1"/>
              <a:t>C</a:t>
            </a:r>
            <a:r>
              <a:rPr lang="cs-CZ" dirty="0" err="1"/>
              <a:t>hildren‘s</a:t>
            </a:r>
            <a:r>
              <a:rPr lang="cs-CZ" dirty="0"/>
              <a:t> </a:t>
            </a:r>
            <a:r>
              <a:rPr lang="cs-CZ" b="1" dirty="0" err="1"/>
              <a:t>E</a:t>
            </a:r>
            <a:r>
              <a:rPr lang="cs-CZ" dirty="0" err="1"/>
              <a:t>mergency</a:t>
            </a:r>
            <a:r>
              <a:rPr lang="cs-CZ" dirty="0"/>
              <a:t> </a:t>
            </a:r>
            <a:r>
              <a:rPr lang="cs-CZ" b="1" dirty="0"/>
              <a:t>F</a:t>
            </a:r>
            <a:r>
              <a:rPr lang="cs-CZ" dirty="0"/>
              <a:t>ond)</a:t>
            </a:r>
          </a:p>
          <a:p>
            <a:r>
              <a:rPr lang="cs-CZ" dirty="0"/>
              <a:t>Sídlí v New Yorku</a:t>
            </a:r>
          </a:p>
          <a:p>
            <a:r>
              <a:rPr lang="cs-CZ" dirty="0"/>
              <a:t>Pracuje ve více než 150 zemí a oblastech světa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35559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1235</TotalTime>
  <Words>692</Words>
  <Application>Microsoft Office PowerPoint</Application>
  <PresentationFormat>Širokoúhlá obrazovka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Open Sans</vt:lpstr>
      <vt:lpstr>Trebuchet MS</vt:lpstr>
      <vt:lpstr>Berlín</vt:lpstr>
      <vt:lpstr>OSN, Rada bezpečnosti OSN</vt:lpstr>
      <vt:lpstr>OSN (Organizace spojených národů)</vt:lpstr>
      <vt:lpstr>OSN</vt:lpstr>
      <vt:lpstr>OSN</vt:lpstr>
      <vt:lpstr>OSN - Valné shromáždění</vt:lpstr>
      <vt:lpstr>OSN – Rada bezpečnosti</vt:lpstr>
      <vt:lpstr>Dokumenty OSN – Všeobecná deklarace lidských práv</vt:lpstr>
      <vt:lpstr>Dokumenty OSN</vt:lpstr>
      <vt:lpstr>Organiazce OSN – UNICEF </vt:lpstr>
      <vt:lpstr>Organizace OSN - UNESCO</vt:lpstr>
      <vt:lpstr>Organizace OSN – WHO (World Health Organizitation)</vt:lpstr>
      <vt:lpstr>Organizace OSN – IMF (International Monetary Fund)</vt:lpstr>
      <vt:lpstr>Zdroj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OSN, Rada bezpečnosti OSN</dc:title>
  <dc:creator>Jaroslav Szmolena</dc:creator>
  <cp:lastModifiedBy>Marta Goňcová</cp:lastModifiedBy>
  <cp:revision>28</cp:revision>
  <dcterms:created xsi:type="dcterms:W3CDTF">2020-10-29T18:28:34Z</dcterms:created>
  <dcterms:modified xsi:type="dcterms:W3CDTF">2021-05-15T19:48:32Z</dcterms:modified>
</cp:coreProperties>
</file>