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8"/>
  </p:notesMasterIdLst>
  <p:handoutMasterIdLst>
    <p:handoutMasterId r:id="rId19"/>
  </p:handoutMasterIdLst>
  <p:sldIdLst>
    <p:sldId id="257"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12192000" cy="6858000"/>
  <p:notesSz cx="6858000" cy="9144000"/>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5" d="100"/>
          <a:sy n="55" d="100"/>
        </p:scale>
        <p:origin x="725" y="38"/>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9D43E978-523C-4533-8BC1-3E15517B0CAD}" type="datetime1">
              <a:rPr lang="cs-CZ" smtClean="0"/>
              <a:t>15.05.2021</a:t>
            </a:fld>
            <a:endParaRPr lang="en-US"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4C72AE4-F412-4D0F-98D9-8DF7EF13BAD4}" type="datetime1">
              <a:rPr lang="cs-CZ" smtClean="0"/>
              <a:t>15.05.2021</a:t>
            </a:fld>
            <a:endParaRPr lang="en-US"/>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
              <a:t>Kliknutím můžete upravit styly předlohy textu.</a:t>
            </a:r>
            <a:endParaRPr lang="en-US"/>
          </a:p>
          <a:p>
            <a:pPr lvl="1" rtl="0"/>
            <a:r>
              <a:rPr lang="cs"/>
              <a:t>Druhá úroveň</a:t>
            </a:r>
          </a:p>
          <a:p>
            <a:pPr lvl="2" rtl="0"/>
            <a:r>
              <a:rPr lang="cs"/>
              <a:t>Třetí úroveň</a:t>
            </a:r>
          </a:p>
          <a:p>
            <a:pPr lvl="3" rtl="0"/>
            <a:r>
              <a:rPr lang="cs"/>
              <a:t>Čtvrtá úroveň</a:t>
            </a:r>
          </a:p>
          <a:p>
            <a:pPr lvl="4" rtl="0"/>
            <a:r>
              <a:rPr lang="cs"/>
              <a:t>Pátá úroveň</a:t>
            </a:r>
            <a:endParaRPr lang="en-US"/>
          </a:p>
        </p:txBody>
      </p:sp>
      <p:sp>
        <p:nvSpPr>
          <p:cNvPr id="6" name="Zástupné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5" name="Obdélník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Obdélník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Obdélník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Obdélník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Skupina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Přímá spojnice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Nadpis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000" b="0" kern="1200" cap="all" spc="-100" baseline="0" dirty="0">
                <a:solidFill>
                  <a:schemeClr val="tx1">
                    <a:lumMod val="85000"/>
                    <a:lumOff val="15000"/>
                  </a:schemeClr>
                </a:solidFill>
                <a:effectLst/>
                <a:latin typeface="+mj-lt"/>
                <a:ea typeface="+mn-ea"/>
                <a:cs typeface="+mn-cs"/>
              </a:defRPr>
            </a:lvl1pPr>
          </a:lstStyle>
          <a:p>
            <a:pPr rtl="0"/>
            <a:r>
              <a:rPr lang="cs-CZ"/>
              <a:t>Kliknutím lze upravit styl.</a:t>
            </a:r>
            <a:endParaRPr lang="en-US" dirty="0"/>
          </a:p>
        </p:txBody>
      </p:sp>
      <p:sp>
        <p:nvSpPr>
          <p:cNvPr id="3" name="Podnadpis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cs-CZ"/>
              <a:t>Kliknutím můžete upravit styl předlohy.</a:t>
            </a:r>
            <a:endParaRPr lang="en-US" dirty="0"/>
          </a:p>
        </p:txBody>
      </p:sp>
      <p:sp>
        <p:nvSpPr>
          <p:cNvPr id="20" name="Zástupný symbol pro datum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6962437A-69DF-4FC4-82E7-095787E88CA2}" type="datetime1">
              <a:rPr lang="cs-CZ" smtClean="0"/>
              <a:t>15.05.2021</a:t>
            </a:fld>
            <a:endParaRPr lang="en-US" dirty="0"/>
          </a:p>
        </p:txBody>
      </p:sp>
      <p:sp>
        <p:nvSpPr>
          <p:cNvPr id="21" name="Zástupný symbol pro zápatí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Zástupný symbol pro číslo snímku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a:t>Kliknutím lze upravit styl.</a:t>
            </a:r>
            <a:endParaRPr lang="en-US" dirty="0"/>
          </a:p>
        </p:txBody>
      </p:sp>
      <p:sp>
        <p:nvSpPr>
          <p:cNvPr id="3" name="Zástupný symbol pro svislý text 2"/>
          <p:cNvSpPr>
            <a:spLocks noGrp="1"/>
          </p:cNvSpPr>
          <p:nvPr>
            <p:ph type="body" orient="vert" idx="1"/>
          </p:nvPr>
        </p:nvSpPr>
        <p:spPr/>
        <p:txBody>
          <a:bodyPr vert="eaVert" rtlCol="0"/>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datum 3"/>
          <p:cNvSpPr>
            <a:spLocks noGrp="1"/>
          </p:cNvSpPr>
          <p:nvPr>
            <p:ph type="dt" sz="half" idx="10"/>
          </p:nvPr>
        </p:nvSpPr>
        <p:spPr/>
        <p:txBody>
          <a:bodyPr rtlCol="0"/>
          <a:lstStyle/>
          <a:p>
            <a:pPr rtl="0"/>
            <a:fld id="{99C5B914-8B12-4555-B381-C9C72B2408B7}" type="datetime1">
              <a:rPr lang="cs-CZ" smtClean="0"/>
              <a:t>15.05.2021</a:t>
            </a:fld>
            <a:endParaRPr lang="en-US"/>
          </a:p>
        </p:txBody>
      </p:sp>
      <p:sp>
        <p:nvSpPr>
          <p:cNvPr id="5" name="Zástupný symbol pro zápatí 4"/>
          <p:cNvSpPr>
            <a:spLocks noGrp="1"/>
          </p:cNvSpPr>
          <p:nvPr>
            <p:ph type="ftr" sz="quarter" idx="11"/>
          </p:nvPr>
        </p:nvSpPr>
        <p:spPr/>
        <p:txBody>
          <a:bodyPr rtlCol="0"/>
          <a:lstStyle/>
          <a:p>
            <a:pPr rtl="0"/>
            <a:endParaRPr lang="en-US"/>
          </a:p>
        </p:txBody>
      </p:sp>
      <p:sp>
        <p:nvSpPr>
          <p:cNvPr id="6" name="Zástupný symbol pro číslo snímku 5"/>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991600" y="762000"/>
            <a:ext cx="2362200" cy="5257800"/>
          </a:xfrm>
        </p:spPr>
        <p:txBody>
          <a:bodyPr vert="eaVert" rtlCol="0"/>
          <a:lstStyle/>
          <a:p>
            <a:pPr rtl="0"/>
            <a:r>
              <a:rPr lang="cs-CZ"/>
              <a:t>Kliknutím lze upravit styl.</a:t>
            </a:r>
            <a:endParaRPr lang="en-US" dirty="0"/>
          </a:p>
        </p:txBody>
      </p:sp>
      <p:sp>
        <p:nvSpPr>
          <p:cNvPr id="3" name="Zástupný symbol pro svislý text 2"/>
          <p:cNvSpPr>
            <a:spLocks noGrp="1"/>
          </p:cNvSpPr>
          <p:nvPr>
            <p:ph type="body" orient="vert" idx="1"/>
          </p:nvPr>
        </p:nvSpPr>
        <p:spPr>
          <a:xfrm>
            <a:off x="838200" y="762000"/>
            <a:ext cx="8077200" cy="5257800"/>
          </a:xfrm>
        </p:spPr>
        <p:txBody>
          <a:bodyPr vert="eaVert" rtlCol="0"/>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datum 3"/>
          <p:cNvSpPr>
            <a:spLocks noGrp="1"/>
          </p:cNvSpPr>
          <p:nvPr>
            <p:ph type="dt" sz="half" idx="10"/>
          </p:nvPr>
        </p:nvSpPr>
        <p:spPr/>
        <p:txBody>
          <a:bodyPr rtlCol="0"/>
          <a:lstStyle/>
          <a:p>
            <a:pPr rtl="0"/>
            <a:fld id="{BB8ACA46-9028-4D5D-8730-99171FAE3F06}" type="datetime1">
              <a:rPr lang="cs-CZ" smtClean="0"/>
              <a:t>15.05.2021</a:t>
            </a:fld>
            <a:endParaRPr lang="en-US"/>
          </a:p>
        </p:txBody>
      </p:sp>
      <p:sp>
        <p:nvSpPr>
          <p:cNvPr id="5" name="Zástupný symbol pro zápatí 4"/>
          <p:cNvSpPr>
            <a:spLocks noGrp="1"/>
          </p:cNvSpPr>
          <p:nvPr>
            <p:ph type="ftr" sz="quarter" idx="11"/>
          </p:nvPr>
        </p:nvSpPr>
        <p:spPr/>
        <p:txBody>
          <a:bodyPr rtlCol="0"/>
          <a:lstStyle/>
          <a:p>
            <a:pPr rtl="0"/>
            <a:endParaRPr lang="en-US"/>
          </a:p>
        </p:txBody>
      </p:sp>
      <p:sp>
        <p:nvSpPr>
          <p:cNvPr id="6" name="Zástupný symbol pro číslo snímku 5"/>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a:t>Kliknutím lze upravit styl.</a:t>
            </a:r>
            <a:endParaRPr lang="en-US" dirty="0"/>
          </a:p>
        </p:txBody>
      </p:sp>
      <p:sp>
        <p:nvSpPr>
          <p:cNvPr id="3" name="Zástupný symbol pro obsah 2"/>
          <p:cNvSpPr>
            <a:spLocks noGrp="1"/>
          </p:cNvSpPr>
          <p:nvPr>
            <p:ph idx="1"/>
          </p:nvPr>
        </p:nvSpPr>
        <p:spPr/>
        <p:txBody>
          <a:bodyPr rtlCol="0"/>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datum 3"/>
          <p:cNvSpPr>
            <a:spLocks noGrp="1"/>
          </p:cNvSpPr>
          <p:nvPr>
            <p:ph type="dt" sz="half" idx="10"/>
          </p:nvPr>
        </p:nvSpPr>
        <p:spPr/>
        <p:txBody>
          <a:bodyPr rtlCol="0"/>
          <a:lstStyle/>
          <a:p>
            <a:pPr rtl="0"/>
            <a:fld id="{3B2AC929-901E-466E-BE68-07E756E2CD9A}" type="datetime1">
              <a:rPr lang="cs-CZ" smtClean="0"/>
              <a:t>15.05.2021</a:t>
            </a:fld>
            <a:endParaRPr lang="en-US"/>
          </a:p>
        </p:txBody>
      </p:sp>
      <p:sp>
        <p:nvSpPr>
          <p:cNvPr id="5" name="Zástupný symbol pro zápatí 4"/>
          <p:cNvSpPr>
            <a:spLocks noGrp="1"/>
          </p:cNvSpPr>
          <p:nvPr>
            <p:ph type="ftr" sz="quarter" idx="11"/>
          </p:nvPr>
        </p:nvSpPr>
        <p:spPr/>
        <p:txBody>
          <a:bodyPr rtlCol="0"/>
          <a:lstStyle/>
          <a:p>
            <a:pPr rtl="0"/>
            <a:endParaRPr lang="en-US"/>
          </a:p>
        </p:txBody>
      </p:sp>
      <p:sp>
        <p:nvSpPr>
          <p:cNvPr id="6" name="Zástupný symbol pro číslo snímku 5"/>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15" name="Obdélník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Obdélník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Obdélník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Obdélník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1629156" y="2275165"/>
            <a:ext cx="8933688" cy="2406895"/>
          </a:xfrm>
        </p:spPr>
        <p:txBody>
          <a:bodyPr rtlCol="0" anchor="ctr">
            <a:normAutofit/>
          </a:bodyPr>
          <a:lstStyle>
            <a:lvl1pPr algn="ctr">
              <a:lnSpc>
                <a:spcPct val="83000"/>
              </a:lnSpc>
              <a:defRPr lang="en-US" sz="6000" kern="1200" cap="all" spc="-100" baseline="0" dirty="0">
                <a:solidFill>
                  <a:schemeClr val="tx1">
                    <a:lumMod val="85000"/>
                    <a:lumOff val="15000"/>
                  </a:schemeClr>
                </a:solidFill>
                <a:effectLst/>
                <a:latin typeface="+mj-lt"/>
                <a:ea typeface="+mn-ea"/>
                <a:cs typeface="+mn-cs"/>
              </a:defRPr>
            </a:lvl1pPr>
          </a:lstStyle>
          <a:p>
            <a:pPr rtl="0"/>
            <a:r>
              <a:rPr lang="cs-CZ"/>
              <a:t>Kliknutím lze upravit styl.</a:t>
            </a:r>
            <a:endParaRPr lang="en-US" dirty="0"/>
          </a:p>
        </p:txBody>
      </p:sp>
      <p:grpSp>
        <p:nvGrpSpPr>
          <p:cNvPr id="16" name="Skupina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Přímá spojnice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Přímá spojnice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Zástupný symbol pro text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cs-CZ"/>
              <a:t>Po kliknutí můžete upravovat styly textu v předloze.</a:t>
            </a:r>
          </a:p>
        </p:txBody>
      </p:sp>
      <p:sp>
        <p:nvSpPr>
          <p:cNvPr id="4" name="Zástupný symbol pro datum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8CF5898F-43A4-4623-95FA-D301F8EA43EB}" type="datetime1">
              <a:rPr lang="cs-CZ" smtClean="0"/>
              <a:t>15.05.2021</a:t>
            </a:fld>
            <a:endParaRPr lang="en-US" dirty="0"/>
          </a:p>
        </p:txBody>
      </p:sp>
      <p:sp>
        <p:nvSpPr>
          <p:cNvPr id="5" name="Zástupný symbol pro zápatí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Zástupný symbol pro číslo snímku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8" name="Nadpis 7"/>
          <p:cNvSpPr>
            <a:spLocks noGrp="1"/>
          </p:cNvSpPr>
          <p:nvPr>
            <p:ph type="title"/>
          </p:nvPr>
        </p:nvSpPr>
        <p:spPr/>
        <p:txBody>
          <a:bodyPr rtlCol="0"/>
          <a:lstStyle/>
          <a:p>
            <a:pPr rtl="0"/>
            <a:r>
              <a:rPr lang="cs-CZ"/>
              <a:t>Kliknutím lze upravit styl.</a:t>
            </a:r>
            <a:endParaRPr lang="en-US" dirty="0"/>
          </a:p>
        </p:txBody>
      </p:sp>
      <p:sp>
        <p:nvSpPr>
          <p:cNvPr id="3" name="Zástupný symbol pro obsah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obsah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5" name="Zástupný symbol pro datum 4"/>
          <p:cNvSpPr>
            <a:spLocks noGrp="1"/>
          </p:cNvSpPr>
          <p:nvPr>
            <p:ph type="dt" sz="half" idx="10"/>
          </p:nvPr>
        </p:nvSpPr>
        <p:spPr/>
        <p:txBody>
          <a:bodyPr rtlCol="0"/>
          <a:lstStyle/>
          <a:p>
            <a:pPr rtl="0"/>
            <a:fld id="{D5C62D49-C56C-41BE-AB9D-F32C0FDB497F}" type="datetime1">
              <a:rPr lang="cs-CZ" smtClean="0"/>
              <a:t>15.05.2021</a:t>
            </a:fld>
            <a:endParaRPr lang="en-US"/>
          </a:p>
        </p:txBody>
      </p:sp>
      <p:sp>
        <p:nvSpPr>
          <p:cNvPr id="6" name="Zástupný symbol pro zápatí 5"/>
          <p:cNvSpPr>
            <a:spLocks noGrp="1"/>
          </p:cNvSpPr>
          <p:nvPr>
            <p:ph type="ftr" sz="quarter" idx="11"/>
          </p:nvPr>
        </p:nvSpPr>
        <p:spPr/>
        <p:txBody>
          <a:bodyPr rtlCol="0"/>
          <a:lstStyle/>
          <a:p>
            <a:pPr rtl="0"/>
            <a:endParaRPr lang="en-US"/>
          </a:p>
        </p:txBody>
      </p:sp>
      <p:sp>
        <p:nvSpPr>
          <p:cNvPr id="7" name="Zástupný symbol pro číslo snímku 6"/>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a:t>Kliknutím lze upravit styl.</a:t>
            </a:r>
            <a:endParaRPr lang="en-US" dirty="0"/>
          </a:p>
        </p:txBody>
      </p:sp>
      <p:sp>
        <p:nvSpPr>
          <p:cNvPr id="3" name="Zástupný symbol pro text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a:t>Po kliknutí můžete upravovat styly textu v předloze.</a:t>
            </a:r>
          </a:p>
        </p:txBody>
      </p:sp>
      <p:sp>
        <p:nvSpPr>
          <p:cNvPr id="4" name="Zástupný symbol pro obsah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cs"/>
          </a:p>
        </p:txBody>
      </p:sp>
      <p:sp>
        <p:nvSpPr>
          <p:cNvPr id="5" name="Zástupný symbol pro text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a:t>Po kliknutí můžete upravovat styly textu v předloze.</a:t>
            </a:r>
          </a:p>
        </p:txBody>
      </p:sp>
      <p:sp>
        <p:nvSpPr>
          <p:cNvPr id="6" name="Zástupný symbol pro obsah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cs"/>
          </a:p>
        </p:txBody>
      </p:sp>
      <p:sp>
        <p:nvSpPr>
          <p:cNvPr id="7" name="Zástupný symbol pro datum 6"/>
          <p:cNvSpPr>
            <a:spLocks noGrp="1"/>
          </p:cNvSpPr>
          <p:nvPr>
            <p:ph type="dt" sz="half" idx="10"/>
          </p:nvPr>
        </p:nvSpPr>
        <p:spPr/>
        <p:txBody>
          <a:bodyPr rtlCol="0"/>
          <a:lstStyle/>
          <a:p>
            <a:pPr rtl="0"/>
            <a:fld id="{6E71B7C9-1526-4531-B1BE-04E9A37FA2CE}" type="datetime1">
              <a:rPr lang="cs-CZ" smtClean="0"/>
              <a:t>15.05.2021</a:t>
            </a:fld>
            <a:endParaRPr lang="en-US"/>
          </a:p>
        </p:txBody>
      </p:sp>
      <p:sp>
        <p:nvSpPr>
          <p:cNvPr id="8" name="Zástupný symbol pro zápatí 7"/>
          <p:cNvSpPr>
            <a:spLocks noGrp="1"/>
          </p:cNvSpPr>
          <p:nvPr>
            <p:ph type="ftr" sz="quarter" idx="11"/>
          </p:nvPr>
        </p:nvSpPr>
        <p:spPr/>
        <p:txBody>
          <a:bodyPr rtlCol="0"/>
          <a:lstStyle/>
          <a:p>
            <a:pPr rtl="0"/>
            <a:endParaRPr lang="en-US"/>
          </a:p>
        </p:txBody>
      </p:sp>
      <p:sp>
        <p:nvSpPr>
          <p:cNvPr id="9" name="Zástupný symbol pro číslo snímku 8"/>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a:t>Kliknutím lze upravit styl.</a:t>
            </a:r>
            <a:endParaRPr lang="en-US" dirty="0"/>
          </a:p>
        </p:txBody>
      </p:sp>
      <p:sp>
        <p:nvSpPr>
          <p:cNvPr id="3" name="Zástupný symbol pro datum 2"/>
          <p:cNvSpPr>
            <a:spLocks noGrp="1"/>
          </p:cNvSpPr>
          <p:nvPr>
            <p:ph type="dt" sz="half" idx="10"/>
          </p:nvPr>
        </p:nvSpPr>
        <p:spPr/>
        <p:txBody>
          <a:bodyPr rtlCol="0"/>
          <a:lstStyle/>
          <a:p>
            <a:pPr rtl="0"/>
            <a:fld id="{36E9C2DB-08C5-4A26-B491-AB99DD10A99E}" type="datetime1">
              <a:rPr lang="cs-CZ" smtClean="0"/>
              <a:t>15.05.2021</a:t>
            </a:fld>
            <a:endParaRPr lang="en-US"/>
          </a:p>
        </p:txBody>
      </p:sp>
      <p:sp>
        <p:nvSpPr>
          <p:cNvPr id="4" name="Zástupný symbol pro zápatí 3"/>
          <p:cNvSpPr>
            <a:spLocks noGrp="1"/>
          </p:cNvSpPr>
          <p:nvPr>
            <p:ph type="ftr" sz="quarter" idx="11"/>
          </p:nvPr>
        </p:nvSpPr>
        <p:spPr/>
        <p:txBody>
          <a:bodyPr rtlCol="0"/>
          <a:lstStyle/>
          <a:p>
            <a:pPr rtl="0"/>
            <a:endParaRPr lang="en-US"/>
          </a:p>
        </p:txBody>
      </p:sp>
      <p:sp>
        <p:nvSpPr>
          <p:cNvPr id="5" name="Zástupný symbol pro číslo snímku 4"/>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99FBE077-9F05-484F-8622-4E9E9067A7C5}" type="datetime1">
              <a:rPr lang="cs-CZ" smtClean="0"/>
              <a:t>15.05.2021</a:t>
            </a:fld>
            <a:endParaRPr lang="en-US"/>
          </a:p>
        </p:txBody>
      </p:sp>
      <p:sp>
        <p:nvSpPr>
          <p:cNvPr id="3" name="Zástupný symbol pro zápatí 2"/>
          <p:cNvSpPr>
            <a:spLocks noGrp="1"/>
          </p:cNvSpPr>
          <p:nvPr>
            <p:ph type="ftr" sz="quarter" idx="11"/>
          </p:nvPr>
        </p:nvSpPr>
        <p:spPr/>
        <p:txBody>
          <a:bodyPr rtlCol="0"/>
          <a:lstStyle/>
          <a:p>
            <a:pPr rtl="0"/>
            <a:endParaRPr lang="en-US"/>
          </a:p>
        </p:txBody>
      </p:sp>
      <p:sp>
        <p:nvSpPr>
          <p:cNvPr id="4" name="Zástupný symbol pro číslo snímku 3"/>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0" name="Obdélník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bdélník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8458200" y="607392"/>
            <a:ext cx="3161963" cy="1645920"/>
          </a:xfrm>
        </p:spPr>
        <p:txBody>
          <a:bodyPr rtlCol="0" anchor="b">
            <a:noAutofit/>
          </a:bodyPr>
          <a:lstStyle>
            <a:lvl1pPr algn="l" defTabSz="914400" rtl="0" eaLnBrk="1" latinLnBrk="0" hangingPunct="1">
              <a:lnSpc>
                <a:spcPct val="100000"/>
              </a:lnSpc>
              <a:spcBef>
                <a:spcPct val="0"/>
              </a:spcBef>
              <a:buNone/>
              <a:defRPr lang="en-US" sz="2600" b="0" kern="1200" cap="none" spc="0" baseline="0" dirty="0">
                <a:solidFill>
                  <a:schemeClr val="tx1"/>
                </a:solidFill>
                <a:effectLst/>
                <a:latin typeface="+mj-lt"/>
                <a:ea typeface="+mn-ea"/>
                <a:cs typeface="+mn-cs"/>
              </a:defRPr>
            </a:lvl1pPr>
          </a:lstStyle>
          <a:p>
            <a:pPr rtl="0"/>
            <a:r>
              <a:rPr lang="cs-CZ"/>
              <a:t>Kliknutím lze upravit styl.</a:t>
            </a:r>
            <a:endParaRPr lang="en-US" dirty="0"/>
          </a:p>
        </p:txBody>
      </p:sp>
      <p:sp>
        <p:nvSpPr>
          <p:cNvPr id="3" name="Zástupný symbol pro obsah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text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
        <p:nvSpPr>
          <p:cNvPr id="8" name="Zástupný symbol pro datum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36AB81B4-CE35-4C47-882C-8A3F92B5FFD6}" type="datetime1">
              <a:rPr lang="cs-CZ" smtClean="0"/>
              <a:t>15.05.2021</a:t>
            </a:fld>
            <a:endParaRPr lang="en-US"/>
          </a:p>
        </p:txBody>
      </p:sp>
      <p:sp>
        <p:nvSpPr>
          <p:cNvPr id="9" name="Zástupný symbol pro zápatí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Zástupný symbol pro číslo snímku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1" name="Obdélník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Zástupný symbol obrázku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cs-CZ"/>
              <a:t>Kliknutím na ikonu přidáte obrázek.</a:t>
            </a:r>
            <a:endParaRPr lang="en-US" dirty="0"/>
          </a:p>
        </p:txBody>
      </p:sp>
      <p:sp>
        <p:nvSpPr>
          <p:cNvPr id="5" name="Zástupný symbol pro datum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06F24F85-89C9-4554-BB3D-C9F75BD57326}" type="datetime1">
              <a:rPr lang="cs-CZ" smtClean="0"/>
              <a:t>15.05.2021</a:t>
            </a:fld>
            <a:endParaRPr lang="en-US" dirty="0"/>
          </a:p>
        </p:txBody>
      </p:sp>
      <p:sp>
        <p:nvSpPr>
          <p:cNvPr id="6" name="Zástupný symbol pro zápatí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Zástupný symbol pro číslo snímku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a:t>
            </a:fld>
            <a:endParaRPr lang="en-US"/>
          </a:p>
        </p:txBody>
      </p:sp>
      <p:sp>
        <p:nvSpPr>
          <p:cNvPr id="12" name="Obdélník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8477250" y="603504"/>
            <a:ext cx="3144774" cy="1645920"/>
          </a:xfrm>
        </p:spPr>
        <p:txBody>
          <a:bodyPr rtlCol="0" anchor="b">
            <a:noAutofit/>
          </a:bodyPr>
          <a:lstStyle>
            <a:lvl1pPr algn="l">
              <a:lnSpc>
                <a:spcPct val="100000"/>
              </a:lnSpc>
              <a:defRPr sz="2600" b="0">
                <a:solidFill>
                  <a:schemeClr val="tx1"/>
                </a:solidFill>
                <a:latin typeface="+mj-lt"/>
              </a:defRPr>
            </a:lvl1pPr>
          </a:lstStyle>
          <a:p>
            <a:pPr rtl="0"/>
            <a:r>
              <a:rPr lang="cs-CZ"/>
              <a:t>Kliknutím lze upravit styl.</a:t>
            </a:r>
            <a:endParaRPr lang="en-US" dirty="0"/>
          </a:p>
        </p:txBody>
      </p:sp>
      <p:sp>
        <p:nvSpPr>
          <p:cNvPr id="4" name="Zástupný symbol pro text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Obdélník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Obdélník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Obdélník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Zástupný symbol pro nadpis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cs" dirty="0"/>
              <a:t>Kliknutím můžete upravit styl předlohy nadpisů.</a:t>
            </a:r>
            <a:endParaRPr lang="en-US" dirty="0"/>
          </a:p>
        </p:txBody>
      </p:sp>
      <p:sp>
        <p:nvSpPr>
          <p:cNvPr id="3" name="Zástupný symbol pro text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cs"/>
              <a:t>Kliknutím můžete upravit styly předlohy textu.</a:t>
            </a:r>
          </a:p>
          <a:p>
            <a:pPr lvl="1" rtl="0"/>
            <a:r>
              <a:rPr lang="cs"/>
              <a:t>Druhá úroveň</a:t>
            </a:r>
          </a:p>
          <a:p>
            <a:pPr lvl="2" rtl="0"/>
            <a:r>
              <a:rPr lang="cs"/>
              <a:t>Třetí úroveň</a:t>
            </a:r>
          </a:p>
          <a:p>
            <a:pPr lvl="3" rtl="0"/>
            <a:r>
              <a:rPr lang="cs"/>
              <a:t>Čtvrtá úroveň</a:t>
            </a:r>
          </a:p>
          <a:p>
            <a:pPr lvl="4" rtl="0"/>
            <a:r>
              <a:rPr lang="cs"/>
              <a:t>Pátá úroveň</a:t>
            </a:r>
            <a:endParaRPr lang="en-US" dirty="0"/>
          </a:p>
        </p:txBody>
      </p:sp>
      <p:sp>
        <p:nvSpPr>
          <p:cNvPr id="4" name="Zástupný symbol pro datum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10639C23-9424-4615-9F2F-4DF01B7F951B}" type="datetime1">
              <a:rPr lang="cs-CZ" smtClean="0"/>
              <a:t>15.05.2021</a:t>
            </a:fld>
            <a:endParaRPr lang="en-US" dirty="0"/>
          </a:p>
        </p:txBody>
      </p:sp>
      <p:sp>
        <p:nvSpPr>
          <p:cNvPr id="5" name="Zástupné zápatí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Zástupný symbol pro číslo snímku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uroskop.cz/8877/sekce/rozpocet-eu/" TargetMode="External"/><Relationship Id="rId2" Type="http://schemas.openxmlformats.org/officeDocument/2006/relationships/hyperlink" Target="https://www.euroskop.cz/9047/35766/clanek/nove-vlastni-zdroje-rozpoctu-eu-vize-nebo-realita/" TargetMode="External"/><Relationship Id="rId1" Type="http://schemas.openxmlformats.org/officeDocument/2006/relationships/slideLayout" Target="../slideLayouts/slideLayout2.xml"/><Relationship Id="rId4" Type="http://schemas.openxmlformats.org/officeDocument/2006/relationships/hyperlink" Target="https://europa.eu/european-union/about-eu/eu-budget_c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Obrázek 5" descr="Logo v detailu&#10;&#10;Automaticky generovaný popis">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Obdélník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Obdélník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Nadpis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fontScale="90000"/>
          </a:bodyPr>
          <a:lstStyle/>
          <a:p>
            <a:pPr rtl="0"/>
            <a:r>
              <a:rPr lang="cs" sz="4400" dirty="0">
                <a:solidFill>
                  <a:schemeClr val="tx1"/>
                </a:solidFill>
              </a:rPr>
              <a:t>ROZPOČET </a:t>
            </a:r>
            <a:r>
              <a:rPr lang="cs-CZ" sz="4400" dirty="0">
                <a:solidFill>
                  <a:schemeClr val="tx1"/>
                </a:solidFill>
              </a:rPr>
              <a:t>Evropské</a:t>
            </a:r>
            <a:r>
              <a:rPr lang="cs" sz="4400" dirty="0">
                <a:solidFill>
                  <a:schemeClr val="tx1"/>
                </a:solidFill>
              </a:rPr>
              <a:t> unie  2021-2027</a:t>
            </a:r>
          </a:p>
        </p:txBody>
      </p:sp>
      <p:sp>
        <p:nvSpPr>
          <p:cNvPr id="3" name="Podnadpis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rtl="0">
              <a:spcAft>
                <a:spcPts val="600"/>
              </a:spcAft>
            </a:pPr>
            <a:r>
              <a:rPr lang="cs" dirty="0">
                <a:solidFill>
                  <a:schemeClr val="tx1"/>
                </a:solidFill>
              </a:rPr>
              <a:t>Killianová Kateřina, 481151</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2584CC-3096-4A92-9B18-79016AF7C2A2}"/>
              </a:ext>
            </a:extLst>
          </p:cNvPr>
          <p:cNvSpPr>
            <a:spLocks noGrp="1"/>
          </p:cNvSpPr>
          <p:nvPr>
            <p:ph type="title"/>
          </p:nvPr>
        </p:nvSpPr>
        <p:spPr/>
        <p:txBody>
          <a:bodyPr/>
          <a:lstStyle/>
          <a:p>
            <a:r>
              <a:rPr lang="cs-CZ" dirty="0"/>
              <a:t>Nové zdroje příjmů </a:t>
            </a:r>
          </a:p>
        </p:txBody>
      </p:sp>
      <p:sp>
        <p:nvSpPr>
          <p:cNvPr id="3" name="Zástupný obsah 2">
            <a:extLst>
              <a:ext uri="{FF2B5EF4-FFF2-40B4-BE49-F238E27FC236}">
                <a16:creationId xmlns:a16="http://schemas.microsoft.com/office/drawing/2014/main" id="{43F1F79E-938D-40A7-A3B0-3BEE4A234381}"/>
              </a:ext>
            </a:extLst>
          </p:cNvPr>
          <p:cNvSpPr>
            <a:spLocks noGrp="1"/>
          </p:cNvSpPr>
          <p:nvPr>
            <p:ph idx="1"/>
          </p:nvPr>
        </p:nvSpPr>
        <p:spPr/>
        <p:txBody>
          <a:bodyPr>
            <a:normAutofit fontScale="92500" lnSpcReduction="10000"/>
          </a:bodyPr>
          <a:lstStyle/>
          <a:p>
            <a:pPr marL="0" indent="0">
              <a:buNone/>
            </a:pPr>
            <a:r>
              <a:rPr lang="cs-CZ" u="sng" dirty="0"/>
              <a:t>Uhlíková daň na hranicích </a:t>
            </a:r>
          </a:p>
          <a:p>
            <a:r>
              <a:rPr lang="cs-CZ" sz="1400" dirty="0"/>
              <a:t>Dovozci zboží z třetích zemí při importu na vnitřní trh EU uhradí nový poplatek, jenž bude reflektovat množství uhlíku vyprodukovaného během výroby daného zboží</a:t>
            </a:r>
          </a:p>
          <a:p>
            <a:r>
              <a:rPr lang="cs-CZ" sz="1400" dirty="0"/>
              <a:t>Účelem je snížit uhlíkovou stopu i v zemích mimo EU a zabránit obejití ekologických opatření tím, že by unijní podnikatele prodávali své zboží do třetích zemí </a:t>
            </a:r>
          </a:p>
          <a:p>
            <a:r>
              <a:rPr lang="cs-CZ" sz="1400" dirty="0"/>
              <a:t>Odpůrci se ale obávají o celkový nárust ceny dovezených produktů. Panují také obavy o slučitelnost s pravidly Světové obchodní organizace a například i Spojené státy projevili nesouhlas se zavedením uhlíkové daně</a:t>
            </a:r>
          </a:p>
          <a:p>
            <a:r>
              <a:rPr lang="cs-CZ" sz="1400" dirty="0"/>
              <a:t>Přemýšlí se o zavedení této daně od roku 2023</a:t>
            </a:r>
          </a:p>
          <a:p>
            <a:pPr marL="0" indent="0">
              <a:buNone/>
            </a:pPr>
            <a:r>
              <a:rPr lang="cs-CZ" u="sng" dirty="0"/>
              <a:t>Daň z poskytování digitálních služeb </a:t>
            </a:r>
          </a:p>
          <a:p>
            <a:r>
              <a:rPr lang="cs-CZ" sz="1400" dirty="0"/>
              <a:t>Daň by se měla týkat hlavně </a:t>
            </a:r>
            <a:r>
              <a:rPr lang="cs-CZ" sz="1400" dirty="0" err="1"/>
              <a:t>mimounijních</a:t>
            </a:r>
            <a:r>
              <a:rPr lang="cs-CZ" sz="1400" dirty="0"/>
              <a:t> technologických korporací, které mají formálně sídlo v členských zemích s mírnými daňovými podmínkami, ačkoli svoje digitální služby poskytují </a:t>
            </a:r>
            <a:r>
              <a:rPr lang="cs-CZ" sz="1400" dirty="0" err="1"/>
              <a:t>celounijně</a:t>
            </a:r>
            <a:r>
              <a:rPr lang="cs-CZ" sz="1400" dirty="0"/>
              <a:t> – takto obecně postavená daň by byla moc komplikovaná na prosazení, a tak bude zahrnovat pouze </a:t>
            </a:r>
            <a:r>
              <a:rPr lang="cs-CZ" sz="1400" b="1" dirty="0"/>
              <a:t>přeshraniční poskytování digitálních služeb </a:t>
            </a:r>
          </a:p>
          <a:p>
            <a:r>
              <a:rPr lang="cs-CZ" sz="1400" dirty="0"/>
              <a:t>Daň má být zavedena také od roku 2023 ve výši 3%  výnosů těchto firem za poskytování služeb v dané unijní zemi a má dopadat na nadnárodní korporace, jejichž roční obrat převyšuje 750 milionů euro</a:t>
            </a:r>
          </a:p>
          <a:p>
            <a:pPr marL="0" indent="0">
              <a:buNone/>
            </a:pPr>
            <a:endParaRPr lang="cs-CZ" sz="1400" dirty="0"/>
          </a:p>
        </p:txBody>
      </p:sp>
      <p:sp>
        <p:nvSpPr>
          <p:cNvPr id="4" name="Zástupný symbol pro datum 3">
            <a:extLst>
              <a:ext uri="{FF2B5EF4-FFF2-40B4-BE49-F238E27FC236}">
                <a16:creationId xmlns:a16="http://schemas.microsoft.com/office/drawing/2014/main" id="{29A45FAA-35B2-4D66-A8E7-6AA42F2471E8}"/>
              </a:ext>
            </a:extLst>
          </p:cNvPr>
          <p:cNvSpPr>
            <a:spLocks noGrp="1"/>
          </p:cNvSpPr>
          <p:nvPr>
            <p:ph type="dt" sz="half" idx="10"/>
          </p:nvPr>
        </p:nvSpPr>
        <p:spPr/>
        <p:txBody>
          <a:bodyPr/>
          <a:lstStyle/>
          <a:p>
            <a:pPr rtl="0"/>
            <a:fld id="{3B2AC929-901E-466E-BE68-07E756E2CD9A}" type="datetime1">
              <a:rPr lang="cs-CZ" smtClean="0"/>
              <a:t>15.05.2021</a:t>
            </a:fld>
            <a:endParaRPr lang="en-US"/>
          </a:p>
        </p:txBody>
      </p:sp>
    </p:spTree>
    <p:extLst>
      <p:ext uri="{BB962C8B-B14F-4D97-AF65-F5344CB8AC3E}">
        <p14:creationId xmlns:p14="http://schemas.microsoft.com/office/powerpoint/2010/main" val="3948457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06EEBE-4CCA-460F-AC26-3B07475520A8}"/>
              </a:ext>
            </a:extLst>
          </p:cNvPr>
          <p:cNvSpPr>
            <a:spLocks noGrp="1"/>
          </p:cNvSpPr>
          <p:nvPr>
            <p:ph type="title"/>
          </p:nvPr>
        </p:nvSpPr>
        <p:spPr/>
        <p:txBody>
          <a:bodyPr/>
          <a:lstStyle/>
          <a:p>
            <a:r>
              <a:rPr lang="cs-CZ" dirty="0"/>
              <a:t>Nové zdroje příjmů </a:t>
            </a:r>
          </a:p>
        </p:txBody>
      </p:sp>
      <p:sp>
        <p:nvSpPr>
          <p:cNvPr id="3" name="Zástupný obsah 2">
            <a:extLst>
              <a:ext uri="{FF2B5EF4-FFF2-40B4-BE49-F238E27FC236}">
                <a16:creationId xmlns:a16="http://schemas.microsoft.com/office/drawing/2014/main" id="{F11A4E42-A27E-4C1C-87C3-0EEC0BA001C1}"/>
              </a:ext>
            </a:extLst>
          </p:cNvPr>
          <p:cNvSpPr>
            <a:spLocks noGrp="1"/>
          </p:cNvSpPr>
          <p:nvPr>
            <p:ph idx="1"/>
          </p:nvPr>
        </p:nvSpPr>
        <p:spPr/>
        <p:txBody>
          <a:bodyPr/>
          <a:lstStyle/>
          <a:p>
            <a:pPr marL="0" indent="0">
              <a:buNone/>
            </a:pPr>
            <a:r>
              <a:rPr lang="cs-CZ" u="sng" dirty="0"/>
              <a:t>Daň z finančních transakcí</a:t>
            </a:r>
            <a:endParaRPr lang="cs-CZ" sz="1400" dirty="0"/>
          </a:p>
          <a:p>
            <a:r>
              <a:rPr lang="cs-CZ" sz="1400" dirty="0"/>
              <a:t>Tuto daň podporuje pouze asi 10 unijních zemí a je velmi málo pravděpodobné její zavedení </a:t>
            </a:r>
          </a:p>
          <a:p>
            <a:r>
              <a:rPr lang="cs-CZ" sz="1400" dirty="0"/>
              <a:t>S možností daně z finančních transakcí Evropská rada počítá až pro období VFR EU 2028-2034</a:t>
            </a:r>
          </a:p>
        </p:txBody>
      </p:sp>
      <p:sp>
        <p:nvSpPr>
          <p:cNvPr id="4" name="Zástupný symbol pro datum 3">
            <a:extLst>
              <a:ext uri="{FF2B5EF4-FFF2-40B4-BE49-F238E27FC236}">
                <a16:creationId xmlns:a16="http://schemas.microsoft.com/office/drawing/2014/main" id="{555AAF26-B617-4EB9-9605-F01553005C9D}"/>
              </a:ext>
            </a:extLst>
          </p:cNvPr>
          <p:cNvSpPr>
            <a:spLocks noGrp="1"/>
          </p:cNvSpPr>
          <p:nvPr>
            <p:ph type="dt" sz="half" idx="10"/>
          </p:nvPr>
        </p:nvSpPr>
        <p:spPr/>
        <p:txBody>
          <a:bodyPr/>
          <a:lstStyle/>
          <a:p>
            <a:pPr rtl="0"/>
            <a:fld id="{3B2AC929-901E-466E-BE68-07E756E2CD9A}" type="datetime1">
              <a:rPr lang="cs-CZ" smtClean="0"/>
              <a:t>15.05.2021</a:t>
            </a:fld>
            <a:endParaRPr lang="en-US"/>
          </a:p>
        </p:txBody>
      </p:sp>
    </p:spTree>
    <p:extLst>
      <p:ext uri="{BB962C8B-B14F-4D97-AF65-F5344CB8AC3E}">
        <p14:creationId xmlns:p14="http://schemas.microsoft.com/office/powerpoint/2010/main" val="2991696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97D432-AEAD-4C01-B940-DDE2E24A9521}"/>
              </a:ext>
            </a:extLst>
          </p:cNvPr>
          <p:cNvSpPr>
            <a:spLocks noGrp="1"/>
          </p:cNvSpPr>
          <p:nvPr>
            <p:ph type="title"/>
          </p:nvPr>
        </p:nvSpPr>
        <p:spPr/>
        <p:txBody>
          <a:bodyPr>
            <a:normAutofit/>
          </a:bodyPr>
          <a:lstStyle/>
          <a:p>
            <a:r>
              <a:rPr lang="cs-CZ" sz="3600" dirty="0"/>
              <a:t>Výdaje víceletého finančního rámce </a:t>
            </a:r>
          </a:p>
        </p:txBody>
      </p:sp>
      <p:sp>
        <p:nvSpPr>
          <p:cNvPr id="3" name="Zástupný obsah 2">
            <a:extLst>
              <a:ext uri="{FF2B5EF4-FFF2-40B4-BE49-F238E27FC236}">
                <a16:creationId xmlns:a16="http://schemas.microsoft.com/office/drawing/2014/main" id="{D7F9CD21-8CA6-4710-A720-61044C0E2E10}"/>
              </a:ext>
            </a:extLst>
          </p:cNvPr>
          <p:cNvSpPr>
            <a:spLocks noGrp="1"/>
          </p:cNvSpPr>
          <p:nvPr>
            <p:ph idx="1"/>
          </p:nvPr>
        </p:nvSpPr>
        <p:spPr>
          <a:xfrm>
            <a:off x="806741" y="2014194"/>
            <a:ext cx="10058400" cy="3849624"/>
          </a:xfrm>
        </p:spPr>
        <p:txBody>
          <a:bodyPr/>
          <a:lstStyle/>
          <a:p>
            <a:r>
              <a:rPr lang="cs-CZ" dirty="0"/>
              <a:t>Bylo mnoho programů, které chtěla EU podporovat ale 58 programů snížila pouze na 38, které se rozdělují do 7 výdajových oblastí </a:t>
            </a:r>
          </a:p>
          <a:p>
            <a:r>
              <a:rPr lang="cs-CZ" sz="1600" u="sng" dirty="0"/>
              <a:t>Výdajové oblasti </a:t>
            </a:r>
          </a:p>
          <a:p>
            <a:pPr lvl="1"/>
            <a:r>
              <a:rPr lang="cs-CZ" sz="1500" dirty="0"/>
              <a:t>jednotný trh, inovace a digitální oblast: 132,8 miliardy eur</a:t>
            </a:r>
          </a:p>
          <a:p>
            <a:pPr lvl="1"/>
            <a:r>
              <a:rPr lang="cs-CZ" sz="1500" dirty="0"/>
              <a:t>soudržnost, odolnost a hodnoty: 377,8 miliardy eur</a:t>
            </a:r>
          </a:p>
          <a:p>
            <a:pPr lvl="1"/>
            <a:r>
              <a:rPr lang="cs-CZ" sz="1500" dirty="0"/>
              <a:t>přírodní zdroje a životní prostředí: 356,4 miliardy eur</a:t>
            </a:r>
          </a:p>
          <a:p>
            <a:pPr lvl="1"/>
            <a:r>
              <a:rPr lang="cs-CZ" sz="1500" dirty="0"/>
              <a:t>migrace a správa hranic: 22,7 miliardy eur</a:t>
            </a:r>
          </a:p>
          <a:p>
            <a:pPr lvl="1"/>
            <a:r>
              <a:rPr lang="cs-CZ" sz="1500" dirty="0"/>
              <a:t>bezpečnost a obrana: 13,2 miliardy eur</a:t>
            </a:r>
          </a:p>
          <a:p>
            <a:pPr lvl="1"/>
            <a:r>
              <a:rPr lang="cs-CZ" sz="1500" dirty="0"/>
              <a:t>sousedství a svět: 98,4 miliardy eur</a:t>
            </a:r>
          </a:p>
          <a:p>
            <a:pPr lvl="1"/>
            <a:r>
              <a:rPr lang="cs-CZ" sz="1500" dirty="0"/>
              <a:t>evropská veřejná správa: 73,1 miliardy eur</a:t>
            </a:r>
          </a:p>
          <a:p>
            <a:endParaRPr lang="cs-CZ" dirty="0"/>
          </a:p>
          <a:p>
            <a:endParaRPr lang="cs-CZ" dirty="0"/>
          </a:p>
        </p:txBody>
      </p:sp>
      <p:sp>
        <p:nvSpPr>
          <p:cNvPr id="4" name="Zástupný symbol pro datum 3">
            <a:extLst>
              <a:ext uri="{FF2B5EF4-FFF2-40B4-BE49-F238E27FC236}">
                <a16:creationId xmlns:a16="http://schemas.microsoft.com/office/drawing/2014/main" id="{1DDF2895-0362-436E-8287-C0ED2B5703DD}"/>
              </a:ext>
            </a:extLst>
          </p:cNvPr>
          <p:cNvSpPr>
            <a:spLocks noGrp="1"/>
          </p:cNvSpPr>
          <p:nvPr>
            <p:ph type="dt" sz="half" idx="10"/>
          </p:nvPr>
        </p:nvSpPr>
        <p:spPr/>
        <p:txBody>
          <a:bodyPr/>
          <a:lstStyle/>
          <a:p>
            <a:pPr rtl="0"/>
            <a:fld id="{3B2AC929-901E-466E-BE68-07E756E2CD9A}" type="datetime1">
              <a:rPr lang="cs-CZ" smtClean="0"/>
              <a:t>15.05.2021</a:t>
            </a:fld>
            <a:endParaRPr lang="en-US"/>
          </a:p>
        </p:txBody>
      </p:sp>
    </p:spTree>
    <p:extLst>
      <p:ext uri="{BB962C8B-B14F-4D97-AF65-F5344CB8AC3E}">
        <p14:creationId xmlns:p14="http://schemas.microsoft.com/office/powerpoint/2010/main" val="4082167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8D981B-1876-4695-B2BD-4702071844D3}"/>
              </a:ext>
            </a:extLst>
          </p:cNvPr>
          <p:cNvSpPr>
            <a:spLocks noGrp="1"/>
          </p:cNvSpPr>
          <p:nvPr>
            <p:ph type="title"/>
          </p:nvPr>
        </p:nvSpPr>
        <p:spPr>
          <a:xfrm>
            <a:off x="1066800" y="642594"/>
            <a:ext cx="10058400" cy="867424"/>
          </a:xfrm>
        </p:spPr>
        <p:txBody>
          <a:bodyPr/>
          <a:lstStyle/>
          <a:p>
            <a:r>
              <a:rPr lang="cs-CZ" dirty="0"/>
              <a:t>Očekávané reformy </a:t>
            </a:r>
          </a:p>
        </p:txBody>
      </p:sp>
      <p:sp>
        <p:nvSpPr>
          <p:cNvPr id="3" name="Zástupný obsah 2">
            <a:extLst>
              <a:ext uri="{FF2B5EF4-FFF2-40B4-BE49-F238E27FC236}">
                <a16:creationId xmlns:a16="http://schemas.microsoft.com/office/drawing/2014/main" id="{8AD13FC6-A6EA-48B5-80CE-CB0AAC4B2672}"/>
              </a:ext>
            </a:extLst>
          </p:cNvPr>
          <p:cNvSpPr>
            <a:spLocks noGrp="1"/>
          </p:cNvSpPr>
          <p:nvPr>
            <p:ph idx="1"/>
          </p:nvPr>
        </p:nvSpPr>
        <p:spPr>
          <a:xfrm>
            <a:off x="1066800" y="1510018"/>
            <a:ext cx="10058400" cy="4353800"/>
          </a:xfrm>
        </p:spPr>
        <p:txBody>
          <a:bodyPr>
            <a:normAutofit/>
          </a:bodyPr>
          <a:lstStyle/>
          <a:p>
            <a:pPr marL="0" indent="0">
              <a:buNone/>
            </a:pPr>
            <a:r>
              <a:rPr lang="cs-CZ" sz="1400" u="sng" dirty="0"/>
              <a:t>Reforma zemědělství </a:t>
            </a:r>
          </a:p>
          <a:p>
            <a:r>
              <a:rPr lang="cs-CZ" sz="1200" dirty="0"/>
              <a:t>zaměření reformy na menší farmy pro udržení konkurence na trhu proti „</a:t>
            </a:r>
            <a:r>
              <a:rPr lang="cs-CZ" sz="1200" dirty="0" err="1"/>
              <a:t>pseudomonopolům</a:t>
            </a:r>
            <a:r>
              <a:rPr lang="cs-CZ" sz="1200" dirty="0"/>
              <a:t>“</a:t>
            </a:r>
          </a:p>
          <a:p>
            <a:r>
              <a:rPr lang="cs-CZ" sz="1200" dirty="0"/>
              <a:t>velké zaměření na enviromentální obnovu a rurální vývoj</a:t>
            </a:r>
          </a:p>
          <a:p>
            <a:r>
              <a:rPr lang="cs-CZ" sz="1200" dirty="0"/>
              <a:t>snaha o zavedení větší biodiverzity a o ochranu ohrožené zdroje vody v takzvaném </a:t>
            </a:r>
            <a:r>
              <a:rPr lang="cs-CZ" sz="1200" dirty="0" err="1"/>
              <a:t>European</a:t>
            </a:r>
            <a:r>
              <a:rPr lang="cs-CZ" sz="1200" dirty="0"/>
              <a:t> Green </a:t>
            </a:r>
            <a:r>
              <a:rPr lang="cs-CZ" sz="1200" dirty="0" err="1"/>
              <a:t>Deal</a:t>
            </a:r>
            <a:endParaRPr lang="cs-CZ" sz="1200" dirty="0"/>
          </a:p>
          <a:p>
            <a:r>
              <a:rPr lang="cs-CZ" sz="1200" dirty="0"/>
              <a:t>EU také chce podporovat zájem o farmaření u další generace farmářů</a:t>
            </a:r>
          </a:p>
          <a:p>
            <a:pPr marL="0" indent="0">
              <a:buNone/>
            </a:pPr>
            <a:r>
              <a:rPr lang="cs-CZ" sz="1400" u="sng" dirty="0"/>
              <a:t>Reforma migrace</a:t>
            </a:r>
          </a:p>
          <a:p>
            <a:r>
              <a:rPr lang="cs-CZ" sz="1200" dirty="0"/>
              <a:t>kvůli nezvládnutí migrační krize v letech 2015-2016 a nedostatku vyhrazených prostředků bude přiřazení pro rozpočet 2021-2027 30,8 miliard eur (ceny z 2018) pro správu migrace a hranic</a:t>
            </a:r>
          </a:p>
          <a:p>
            <a:r>
              <a:rPr lang="cs-CZ" sz="1200" dirty="0"/>
              <a:t>hlavními dvěma fondy budou fond pro azyl a migraci a fond pro integrovanou správu hranic</a:t>
            </a:r>
          </a:p>
          <a:p>
            <a:r>
              <a:rPr lang="cs-CZ" sz="1200" dirty="0"/>
              <a:t>velká část těchto financí připadne na posílení agentur, které spravují bezpečnost hranic</a:t>
            </a:r>
          </a:p>
          <a:p>
            <a:pPr marL="0" indent="0">
              <a:buNone/>
            </a:pPr>
            <a:r>
              <a:rPr lang="cs-CZ" sz="1400" u="sng" dirty="0"/>
              <a:t>Snížení rabatu</a:t>
            </a:r>
          </a:p>
          <a:p>
            <a:r>
              <a:rPr lang="cs-CZ" sz="1300" dirty="0"/>
              <a:t>po plně platném vystoupení Velké Británie z EU již není potřeba platit rabat, který byl součást vyjednaných výhod pro VB při vstupu do EU, tudíž se uleví tzv čistým plátcům, kteří do fondu EU dávají více, než sami dostávají</a:t>
            </a:r>
          </a:p>
          <a:p>
            <a:pPr marL="0" indent="0">
              <a:buNone/>
            </a:pPr>
            <a:endParaRPr lang="cs-CZ" sz="1200" dirty="0"/>
          </a:p>
          <a:p>
            <a:endParaRPr lang="cs-CZ" dirty="0"/>
          </a:p>
        </p:txBody>
      </p:sp>
      <p:sp>
        <p:nvSpPr>
          <p:cNvPr id="4" name="Zástupný symbol pro datum 3">
            <a:extLst>
              <a:ext uri="{FF2B5EF4-FFF2-40B4-BE49-F238E27FC236}">
                <a16:creationId xmlns:a16="http://schemas.microsoft.com/office/drawing/2014/main" id="{34DFF0BA-3CA9-4CF5-9DCE-2FBC4F3EC5E2}"/>
              </a:ext>
            </a:extLst>
          </p:cNvPr>
          <p:cNvSpPr>
            <a:spLocks noGrp="1"/>
          </p:cNvSpPr>
          <p:nvPr>
            <p:ph type="dt" sz="half" idx="10"/>
          </p:nvPr>
        </p:nvSpPr>
        <p:spPr/>
        <p:txBody>
          <a:bodyPr/>
          <a:lstStyle/>
          <a:p>
            <a:pPr rtl="0"/>
            <a:fld id="{3B2AC929-901E-466E-BE68-07E756E2CD9A}" type="datetime1">
              <a:rPr lang="cs-CZ" smtClean="0"/>
              <a:t>15.05.2021</a:t>
            </a:fld>
            <a:endParaRPr lang="en-US"/>
          </a:p>
        </p:txBody>
      </p:sp>
    </p:spTree>
    <p:extLst>
      <p:ext uri="{BB962C8B-B14F-4D97-AF65-F5344CB8AC3E}">
        <p14:creationId xmlns:p14="http://schemas.microsoft.com/office/powerpoint/2010/main" val="1004151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3CAF3F-D04A-4AE4-8F29-EBCBF42A528D}"/>
              </a:ext>
            </a:extLst>
          </p:cNvPr>
          <p:cNvSpPr>
            <a:spLocks noGrp="1"/>
          </p:cNvSpPr>
          <p:nvPr>
            <p:ph type="title"/>
          </p:nvPr>
        </p:nvSpPr>
        <p:spPr/>
        <p:txBody>
          <a:bodyPr>
            <a:normAutofit/>
          </a:bodyPr>
          <a:lstStyle/>
          <a:p>
            <a:r>
              <a:rPr lang="cs-CZ" dirty="0"/>
              <a:t>Problematika právního státu </a:t>
            </a:r>
          </a:p>
        </p:txBody>
      </p:sp>
      <p:sp>
        <p:nvSpPr>
          <p:cNvPr id="3" name="Zástupný obsah 2">
            <a:extLst>
              <a:ext uri="{FF2B5EF4-FFF2-40B4-BE49-F238E27FC236}">
                <a16:creationId xmlns:a16="http://schemas.microsoft.com/office/drawing/2014/main" id="{E5A8D9C3-B4A5-491E-8113-EF91B08FA592}"/>
              </a:ext>
            </a:extLst>
          </p:cNvPr>
          <p:cNvSpPr>
            <a:spLocks noGrp="1"/>
          </p:cNvSpPr>
          <p:nvPr>
            <p:ph idx="1"/>
          </p:nvPr>
        </p:nvSpPr>
        <p:spPr/>
        <p:txBody>
          <a:bodyPr>
            <a:normAutofit/>
          </a:bodyPr>
          <a:lstStyle/>
          <a:p>
            <a:r>
              <a:rPr lang="cs-CZ" sz="1400" dirty="0"/>
              <a:t>Rada s Evropským parlamentem chce dosáhnout pro rozpočet 2021--2027 </a:t>
            </a:r>
            <a:r>
              <a:rPr lang="cs-CZ" sz="1400" u="sng" dirty="0"/>
              <a:t>dohody o novém obecném režimu podmíněnosti </a:t>
            </a:r>
          </a:p>
          <a:p>
            <a:r>
              <a:rPr lang="cs-CZ" sz="1400" dirty="0"/>
              <a:t>Režim podmíněnosti umožňuje chránit rozpočet EU, pokud se zjistí, že porušení zásad právního státu v členském státě dostatečně přímo ovlivňuje nebo vážně ohrožuje řádné finanční řízení rozpočtu EU nebo ochranu finančních zájmů EU. Tato podmíněnost se vztahuje na všechny finanční prostředky EU, včetně zdrojů přidělených prostřednictvím Fondu obnovy (</a:t>
            </a:r>
            <a:r>
              <a:rPr lang="cs-CZ" sz="1400" dirty="0" err="1"/>
              <a:t>Next</a:t>
            </a:r>
            <a:r>
              <a:rPr lang="cs-CZ" sz="1400" dirty="0"/>
              <a:t> </a:t>
            </a:r>
            <a:r>
              <a:rPr lang="cs-CZ" sz="1400" dirty="0" err="1"/>
              <a:t>Generation</a:t>
            </a:r>
            <a:r>
              <a:rPr lang="cs-CZ" sz="1400" dirty="0"/>
              <a:t> EU).</a:t>
            </a:r>
          </a:p>
          <a:p>
            <a:pPr marL="0" indent="0">
              <a:buNone/>
            </a:pPr>
            <a:r>
              <a:rPr lang="cs-CZ" sz="1400" u="sng" dirty="0"/>
              <a:t>Kde je problém? </a:t>
            </a:r>
          </a:p>
          <a:p>
            <a:r>
              <a:rPr lang="cs-CZ" sz="1400" dirty="0"/>
              <a:t>EU se vyvinula z poválečných uskupeních, kdy hlavním pilířem EU je koncept právního státu a ochrana demokratických zásad</a:t>
            </a:r>
          </a:p>
          <a:p>
            <a:r>
              <a:rPr lang="cs-CZ" sz="1400" dirty="0"/>
              <a:t>EU tudíž chce rozšiřovat podvědomí mezi občany EU o tom, co právní stát znamená, a že se mají jeho hodnoty dodržovat. Na případné porušení by tedy měla EU patřičně reagovat</a:t>
            </a:r>
          </a:p>
        </p:txBody>
      </p:sp>
      <p:sp>
        <p:nvSpPr>
          <p:cNvPr id="4" name="Zástupný symbol pro datum 3">
            <a:extLst>
              <a:ext uri="{FF2B5EF4-FFF2-40B4-BE49-F238E27FC236}">
                <a16:creationId xmlns:a16="http://schemas.microsoft.com/office/drawing/2014/main" id="{DD1F296E-E906-4340-A45D-6C5983B6C287}"/>
              </a:ext>
            </a:extLst>
          </p:cNvPr>
          <p:cNvSpPr>
            <a:spLocks noGrp="1"/>
          </p:cNvSpPr>
          <p:nvPr>
            <p:ph type="dt" sz="half" idx="10"/>
          </p:nvPr>
        </p:nvSpPr>
        <p:spPr/>
        <p:txBody>
          <a:bodyPr/>
          <a:lstStyle/>
          <a:p>
            <a:pPr rtl="0"/>
            <a:fld id="{3B2AC929-901E-466E-BE68-07E756E2CD9A}" type="datetime1">
              <a:rPr lang="cs-CZ" smtClean="0"/>
              <a:t>15.05.2021</a:t>
            </a:fld>
            <a:endParaRPr lang="en-US"/>
          </a:p>
        </p:txBody>
      </p:sp>
    </p:spTree>
    <p:extLst>
      <p:ext uri="{BB962C8B-B14F-4D97-AF65-F5344CB8AC3E}">
        <p14:creationId xmlns:p14="http://schemas.microsoft.com/office/powerpoint/2010/main" val="10559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2E74B9-50FD-4822-9A3E-F0297C1572E1}"/>
              </a:ext>
            </a:extLst>
          </p:cNvPr>
          <p:cNvSpPr>
            <a:spLocks noGrp="1"/>
          </p:cNvSpPr>
          <p:nvPr>
            <p:ph type="title"/>
          </p:nvPr>
        </p:nvSpPr>
        <p:spPr/>
        <p:txBody>
          <a:bodyPr/>
          <a:lstStyle/>
          <a:p>
            <a:r>
              <a:rPr lang="cs-CZ" dirty="0"/>
              <a:t>Problematika právního státu </a:t>
            </a:r>
          </a:p>
        </p:txBody>
      </p:sp>
      <p:sp>
        <p:nvSpPr>
          <p:cNvPr id="3" name="Zástupný obsah 2">
            <a:extLst>
              <a:ext uri="{FF2B5EF4-FFF2-40B4-BE49-F238E27FC236}">
                <a16:creationId xmlns:a16="http://schemas.microsoft.com/office/drawing/2014/main" id="{6CB494D2-BFE9-4AA3-A7B1-C4D694873C5A}"/>
              </a:ext>
            </a:extLst>
          </p:cNvPr>
          <p:cNvSpPr>
            <a:spLocks noGrp="1"/>
          </p:cNvSpPr>
          <p:nvPr>
            <p:ph idx="1"/>
          </p:nvPr>
        </p:nvSpPr>
        <p:spPr/>
        <p:txBody>
          <a:bodyPr>
            <a:normAutofit fontScale="92500"/>
          </a:bodyPr>
          <a:lstStyle/>
          <a:p>
            <a:r>
              <a:rPr lang="cs-CZ" sz="1600" dirty="0"/>
              <a:t>Penalizace za nedodržování hodnot právního státu má být stopka pro finance, které proudí z EU danému státu, který hodnoty právního státu porušuje</a:t>
            </a:r>
          </a:p>
          <a:p>
            <a:r>
              <a:rPr lang="cs-CZ" sz="1600" dirty="0"/>
              <a:t>S podmíněností právního státu nesouhlasilo Maďarsko a Polsko. Rozpočet však musí být odsouhlasen jednomyslně a tak nastává spor. </a:t>
            </a:r>
          </a:p>
          <a:p>
            <a:r>
              <a:rPr lang="cs-CZ" sz="1600" dirty="0"/>
              <a:t>Vznikl střet mezi více liberálními západními zeměmi jako je Nizozemsko a Švédsko, proti konzervativním zemím jako je Polsko a Maďarsko. Liberální strana tvrdí, že jejich daňový poplatníci nechtějí finančně podporovat útlak a nerespektování právního státu. Konzervativní strana tvrdí, že se jedná o ideologické vydírání. </a:t>
            </a:r>
          </a:p>
          <a:p>
            <a:r>
              <a:rPr lang="cs-CZ" sz="1600" dirty="0"/>
              <a:t>Posuzování o porušování hodnot právního státu měla hodnotit Evropská rada s Evropskou komisí s nadpoloviční většinou hlasů. Jako kompromis byl vyjednán zatím pouze s Maďarskem, že o problematice právního státu bude rozhodovat Evropský soud se všemi úředními právními náležitostmi </a:t>
            </a:r>
          </a:p>
          <a:p>
            <a:r>
              <a:rPr lang="cs-CZ" sz="1600" dirty="0"/>
              <a:t>Jediným státem, který je stále proti režimu podmíněnosti je nyní Polsko, a kvůli němu nemůže být VFR schválen a EU nemůže čerpat ani z Fondu obnovy.</a:t>
            </a:r>
          </a:p>
          <a:p>
            <a:endParaRPr lang="cs-CZ" dirty="0"/>
          </a:p>
        </p:txBody>
      </p:sp>
      <p:sp>
        <p:nvSpPr>
          <p:cNvPr id="4" name="Zástupný symbol pro datum 3">
            <a:extLst>
              <a:ext uri="{FF2B5EF4-FFF2-40B4-BE49-F238E27FC236}">
                <a16:creationId xmlns:a16="http://schemas.microsoft.com/office/drawing/2014/main" id="{70E61CCE-D2BB-41D2-B9D1-7BAB68530435}"/>
              </a:ext>
            </a:extLst>
          </p:cNvPr>
          <p:cNvSpPr>
            <a:spLocks noGrp="1"/>
          </p:cNvSpPr>
          <p:nvPr>
            <p:ph type="dt" sz="half" idx="10"/>
          </p:nvPr>
        </p:nvSpPr>
        <p:spPr/>
        <p:txBody>
          <a:bodyPr/>
          <a:lstStyle/>
          <a:p>
            <a:pPr rtl="0"/>
            <a:fld id="{3B2AC929-901E-466E-BE68-07E756E2CD9A}" type="datetime1">
              <a:rPr lang="cs-CZ" smtClean="0"/>
              <a:t>15.05.2021</a:t>
            </a:fld>
            <a:endParaRPr lang="en-US"/>
          </a:p>
        </p:txBody>
      </p:sp>
    </p:spTree>
    <p:extLst>
      <p:ext uri="{BB962C8B-B14F-4D97-AF65-F5344CB8AC3E}">
        <p14:creationId xmlns:p14="http://schemas.microsoft.com/office/powerpoint/2010/main" val="2335220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4A0282-E4DC-465D-A7F2-5030CEF2177B}"/>
              </a:ext>
            </a:extLst>
          </p:cNvPr>
          <p:cNvSpPr>
            <a:spLocks noGrp="1"/>
          </p:cNvSpPr>
          <p:nvPr>
            <p:ph type="title"/>
          </p:nvPr>
        </p:nvSpPr>
        <p:spPr/>
        <p:txBody>
          <a:bodyPr/>
          <a:lstStyle/>
          <a:p>
            <a:r>
              <a:rPr lang="cs-CZ" dirty="0"/>
              <a:t>Zdroje </a:t>
            </a:r>
          </a:p>
        </p:txBody>
      </p:sp>
      <p:sp>
        <p:nvSpPr>
          <p:cNvPr id="3" name="Zástupný obsah 2">
            <a:extLst>
              <a:ext uri="{FF2B5EF4-FFF2-40B4-BE49-F238E27FC236}">
                <a16:creationId xmlns:a16="http://schemas.microsoft.com/office/drawing/2014/main" id="{39A19904-E793-4A20-A385-2E06552A8DE4}"/>
              </a:ext>
            </a:extLst>
          </p:cNvPr>
          <p:cNvSpPr>
            <a:spLocks noGrp="1"/>
          </p:cNvSpPr>
          <p:nvPr>
            <p:ph idx="1"/>
          </p:nvPr>
        </p:nvSpPr>
        <p:spPr/>
        <p:txBody>
          <a:bodyPr/>
          <a:lstStyle/>
          <a:p>
            <a:r>
              <a:rPr lang="cs-CZ" dirty="0">
                <a:hlinkClick r:id="rId2"/>
              </a:rPr>
              <a:t>https://www.euroskop.cz/9047/35766/clanek/nove-vlastni-zdroje-rozpoctu-eu-vize-nebo-realita/</a:t>
            </a:r>
            <a:endParaRPr lang="cs-CZ" dirty="0"/>
          </a:p>
          <a:p>
            <a:r>
              <a:rPr lang="cs-CZ" dirty="0">
                <a:hlinkClick r:id="rId3"/>
              </a:rPr>
              <a:t>https://www.euroskop.cz/8877/sekce/rozpocet-eu/</a:t>
            </a:r>
            <a:endParaRPr lang="cs-CZ" dirty="0"/>
          </a:p>
          <a:p>
            <a:r>
              <a:rPr lang="cs-CZ" dirty="0">
                <a:hlinkClick r:id="rId4"/>
              </a:rPr>
              <a:t>https://europa.eu/european-union/about-eu/eu-budget_cs</a:t>
            </a:r>
            <a:endParaRPr lang="cs-CZ" dirty="0"/>
          </a:p>
          <a:p>
            <a:endParaRPr lang="cs-CZ" dirty="0"/>
          </a:p>
        </p:txBody>
      </p:sp>
      <p:sp>
        <p:nvSpPr>
          <p:cNvPr id="4" name="Zástupný symbol pro datum 3">
            <a:extLst>
              <a:ext uri="{FF2B5EF4-FFF2-40B4-BE49-F238E27FC236}">
                <a16:creationId xmlns:a16="http://schemas.microsoft.com/office/drawing/2014/main" id="{23FA56EE-45C8-4D20-AA4B-944B3FB2F24C}"/>
              </a:ext>
            </a:extLst>
          </p:cNvPr>
          <p:cNvSpPr>
            <a:spLocks noGrp="1"/>
          </p:cNvSpPr>
          <p:nvPr>
            <p:ph type="dt" sz="half" idx="10"/>
          </p:nvPr>
        </p:nvSpPr>
        <p:spPr/>
        <p:txBody>
          <a:bodyPr/>
          <a:lstStyle/>
          <a:p>
            <a:pPr rtl="0"/>
            <a:fld id="{3B2AC929-901E-466E-BE68-07E756E2CD9A}" type="datetime1">
              <a:rPr lang="cs-CZ" smtClean="0"/>
              <a:t>15.05.2021</a:t>
            </a:fld>
            <a:endParaRPr lang="en-US"/>
          </a:p>
        </p:txBody>
      </p:sp>
    </p:spTree>
    <p:extLst>
      <p:ext uri="{BB962C8B-B14F-4D97-AF65-F5344CB8AC3E}">
        <p14:creationId xmlns:p14="http://schemas.microsoft.com/office/powerpoint/2010/main" val="1985080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4919D0-F177-4BBA-9A0B-DBA69E2ED764}"/>
              </a:ext>
            </a:extLst>
          </p:cNvPr>
          <p:cNvSpPr>
            <a:spLocks noGrp="1"/>
          </p:cNvSpPr>
          <p:nvPr>
            <p:ph type="title"/>
          </p:nvPr>
        </p:nvSpPr>
        <p:spPr>
          <a:xfrm>
            <a:off x="1066800" y="642594"/>
            <a:ext cx="10058400" cy="806827"/>
          </a:xfrm>
        </p:spPr>
        <p:txBody>
          <a:bodyPr rtlCol="0">
            <a:normAutofit/>
          </a:bodyPr>
          <a:lstStyle/>
          <a:p>
            <a:pPr algn="ctr" rtl="0"/>
            <a:r>
              <a:rPr lang="cs" sz="3600" dirty="0"/>
              <a:t>Příprava Víceletého finančního rámce (VFR)</a:t>
            </a:r>
          </a:p>
        </p:txBody>
      </p:sp>
      <p:sp>
        <p:nvSpPr>
          <p:cNvPr id="4" name="Zástupný obsah 3">
            <a:extLst>
              <a:ext uri="{FF2B5EF4-FFF2-40B4-BE49-F238E27FC236}">
                <a16:creationId xmlns:a16="http://schemas.microsoft.com/office/drawing/2014/main" id="{E2DD4932-6AF3-4965-832D-0691C3C8A3BE}"/>
              </a:ext>
            </a:extLst>
          </p:cNvPr>
          <p:cNvSpPr>
            <a:spLocks noGrp="1"/>
          </p:cNvSpPr>
          <p:nvPr>
            <p:ph idx="1"/>
          </p:nvPr>
        </p:nvSpPr>
        <p:spPr>
          <a:xfrm>
            <a:off x="1310081" y="1570418"/>
            <a:ext cx="10058400" cy="4735426"/>
          </a:xfrm>
        </p:spPr>
        <p:txBody>
          <a:bodyPr>
            <a:normAutofit/>
          </a:bodyPr>
          <a:lstStyle/>
          <a:p>
            <a:r>
              <a:rPr lang="cs-CZ" sz="1600" dirty="0"/>
              <a:t>Víceletý finanční rámec EU je vždy dán na 7 let. Nyní bude určen od roku 2021 do roku 2027 </a:t>
            </a:r>
          </a:p>
          <a:p>
            <a:r>
              <a:rPr lang="cs-CZ" sz="1600" dirty="0"/>
              <a:t>Určuje stropy výdajů pro každou z priorit na jednotlivé roky</a:t>
            </a:r>
          </a:p>
          <a:p>
            <a:r>
              <a:rPr lang="cs-CZ" sz="1600" dirty="0"/>
              <a:t>Výše stropů je ve víceletém finančním rámci vyjádřena v cenách roku, ve kterém byl daný finanční rámec odsouhlasen</a:t>
            </a:r>
          </a:p>
          <a:p>
            <a:r>
              <a:rPr lang="cs-CZ" sz="1600" dirty="0"/>
              <a:t>Při sestavování konkrétního ročního rozpočtu tedy musí tyto částky být přepočítány, a to na základě aktuálních ekonomických údajů, předpovědí vývoje HND a cenové hladiny</a:t>
            </a:r>
          </a:p>
          <a:p>
            <a:r>
              <a:rPr lang="cs-CZ" sz="1600" dirty="0"/>
              <a:t>HND a cenová hladina je pro každý stát jiný, a proto jsou přepočítávány procentuálně – více v příjmech EU </a:t>
            </a:r>
          </a:p>
          <a:p>
            <a:pPr marL="0" indent="0">
              <a:buNone/>
            </a:pPr>
            <a:endParaRPr lang="cs-CZ" dirty="0"/>
          </a:p>
          <a:p>
            <a:pPr marL="0" indent="0">
              <a:buNone/>
            </a:pPr>
            <a:r>
              <a:rPr lang="cs-CZ" sz="1400" dirty="0"/>
              <a:t>    </a:t>
            </a:r>
          </a:p>
        </p:txBody>
      </p:sp>
    </p:spTree>
    <p:extLst>
      <p:ext uri="{BB962C8B-B14F-4D97-AF65-F5344CB8AC3E}">
        <p14:creationId xmlns:p14="http://schemas.microsoft.com/office/powerpoint/2010/main" val="183243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2D7AD5-893E-4290-A00C-47FE7670FCCA}"/>
              </a:ext>
            </a:extLst>
          </p:cNvPr>
          <p:cNvSpPr>
            <a:spLocks noGrp="1"/>
          </p:cNvSpPr>
          <p:nvPr>
            <p:ph type="title"/>
          </p:nvPr>
        </p:nvSpPr>
        <p:spPr>
          <a:xfrm>
            <a:off x="1066800" y="642594"/>
            <a:ext cx="10058400" cy="1051982"/>
          </a:xfrm>
        </p:spPr>
        <p:txBody>
          <a:bodyPr>
            <a:normAutofit/>
          </a:bodyPr>
          <a:lstStyle/>
          <a:p>
            <a:r>
              <a:rPr lang="cs-CZ" sz="3200" dirty="0"/>
              <a:t>Roční rozpočet v rámci VFR</a:t>
            </a:r>
          </a:p>
        </p:txBody>
      </p:sp>
      <p:sp>
        <p:nvSpPr>
          <p:cNvPr id="3" name="Zástupný obsah 2">
            <a:extLst>
              <a:ext uri="{FF2B5EF4-FFF2-40B4-BE49-F238E27FC236}">
                <a16:creationId xmlns:a16="http://schemas.microsoft.com/office/drawing/2014/main" id="{D12B9A27-D5E6-4FEB-B6A1-7341CF0A3B34}"/>
              </a:ext>
            </a:extLst>
          </p:cNvPr>
          <p:cNvSpPr>
            <a:spLocks noGrp="1"/>
          </p:cNvSpPr>
          <p:nvPr>
            <p:ph idx="1"/>
          </p:nvPr>
        </p:nvSpPr>
        <p:spPr>
          <a:xfrm>
            <a:off x="1066800" y="1786855"/>
            <a:ext cx="10058400" cy="4165889"/>
          </a:xfrm>
        </p:spPr>
        <p:txBody>
          <a:bodyPr/>
          <a:lstStyle/>
          <a:p>
            <a:r>
              <a:rPr lang="cs-CZ" dirty="0"/>
              <a:t>Roční rozpočet EU stanovuje všechny výdaje a příjmy EU na nejbližší jeden rok</a:t>
            </a:r>
          </a:p>
          <a:p>
            <a:r>
              <a:rPr lang="cs-CZ" dirty="0"/>
              <a:t>Jeho účelem je zajišťování politiky a programů EU a musí dodržovat i její politické priority a právní závazky</a:t>
            </a:r>
          </a:p>
          <a:p>
            <a:r>
              <a:rPr lang="cs-CZ" dirty="0"/>
              <a:t>Roční rozpočet se musí řídit limity stanovenými ve víceletém finančním rámci </a:t>
            </a:r>
          </a:p>
          <a:p>
            <a:r>
              <a:rPr lang="cs-CZ" dirty="0"/>
              <a:t>Jako každý správný rozpočet musí být výdaje a příjmy vyrovnané a obvykle EU stanovuje rozpočet na nižší úroveň kvůli nepředvídatelným výdajům</a:t>
            </a:r>
          </a:p>
          <a:p>
            <a:pPr marL="0" indent="0">
              <a:buNone/>
            </a:pPr>
            <a:r>
              <a:rPr lang="cs-CZ" u="sng" dirty="0"/>
              <a:t>Rozpočet EU na rok 2021</a:t>
            </a:r>
          </a:p>
          <a:p>
            <a:r>
              <a:rPr lang="cs-CZ" dirty="0"/>
              <a:t>Postoj Rady EU pro rozpočet na příští rok dosahuje celkové výše 162,9 miliard eur v prostředcích na závazky a 164,8 miliard eur v prostředcích na platby.</a:t>
            </a:r>
          </a:p>
          <a:p>
            <a:r>
              <a:rPr lang="cs-CZ" dirty="0"/>
              <a:t>Jelikož ještě není plně schválen VFR 2021 – 2027 může Rada EU přehodnotit rozpočet</a:t>
            </a:r>
          </a:p>
          <a:p>
            <a:r>
              <a:rPr lang="cs-CZ" dirty="0"/>
              <a:t>Pokud se nestihne včas VFR schválit bude přijet roční rozpočet z roku 2020</a:t>
            </a:r>
          </a:p>
        </p:txBody>
      </p:sp>
      <p:sp>
        <p:nvSpPr>
          <p:cNvPr id="4" name="Zástupný symbol pro datum 3">
            <a:extLst>
              <a:ext uri="{FF2B5EF4-FFF2-40B4-BE49-F238E27FC236}">
                <a16:creationId xmlns:a16="http://schemas.microsoft.com/office/drawing/2014/main" id="{C7E63AF8-DF6E-465E-A23E-F9D415161A71}"/>
              </a:ext>
            </a:extLst>
          </p:cNvPr>
          <p:cNvSpPr>
            <a:spLocks noGrp="1"/>
          </p:cNvSpPr>
          <p:nvPr>
            <p:ph type="dt" sz="half" idx="10"/>
          </p:nvPr>
        </p:nvSpPr>
        <p:spPr/>
        <p:txBody>
          <a:bodyPr/>
          <a:lstStyle/>
          <a:p>
            <a:pPr rtl="0"/>
            <a:fld id="{3B2AC929-901E-466E-BE68-07E756E2CD9A}" type="datetime1">
              <a:rPr lang="cs-CZ" smtClean="0"/>
              <a:t>15.05.2021</a:t>
            </a:fld>
            <a:endParaRPr lang="en-US" dirty="0"/>
          </a:p>
        </p:txBody>
      </p:sp>
    </p:spTree>
    <p:extLst>
      <p:ext uri="{BB962C8B-B14F-4D97-AF65-F5344CB8AC3E}">
        <p14:creationId xmlns:p14="http://schemas.microsoft.com/office/powerpoint/2010/main" val="786960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E7F2C9-61E5-4AC9-AC45-E64301D9E314}"/>
              </a:ext>
            </a:extLst>
          </p:cNvPr>
          <p:cNvSpPr>
            <a:spLocks noGrp="1"/>
          </p:cNvSpPr>
          <p:nvPr>
            <p:ph type="title"/>
          </p:nvPr>
        </p:nvSpPr>
        <p:spPr>
          <a:xfrm>
            <a:off x="1066800" y="642594"/>
            <a:ext cx="10058400" cy="1093927"/>
          </a:xfrm>
        </p:spPr>
        <p:txBody>
          <a:bodyPr>
            <a:normAutofit/>
          </a:bodyPr>
          <a:lstStyle/>
          <a:p>
            <a:r>
              <a:rPr lang="cs-CZ" sz="3600" dirty="0"/>
              <a:t>Schvalovací proces VFR</a:t>
            </a:r>
          </a:p>
        </p:txBody>
      </p:sp>
      <p:sp>
        <p:nvSpPr>
          <p:cNvPr id="3" name="Zástupný obsah 2">
            <a:extLst>
              <a:ext uri="{FF2B5EF4-FFF2-40B4-BE49-F238E27FC236}">
                <a16:creationId xmlns:a16="http://schemas.microsoft.com/office/drawing/2014/main" id="{2538D394-9300-4ED5-90EB-B86193215DE9}"/>
              </a:ext>
            </a:extLst>
          </p:cNvPr>
          <p:cNvSpPr>
            <a:spLocks noGrp="1"/>
          </p:cNvSpPr>
          <p:nvPr>
            <p:ph idx="1"/>
          </p:nvPr>
        </p:nvSpPr>
        <p:spPr/>
        <p:txBody>
          <a:bodyPr/>
          <a:lstStyle/>
          <a:p>
            <a:pPr marL="0" indent="0">
              <a:buNone/>
            </a:pPr>
            <a:r>
              <a:rPr lang="cs-CZ" dirty="0"/>
              <a:t>Na schválení VFR se podílejí všechny hlavní orgány EU: Evropská rada, Komise EU, Rada EU a Parlament EU</a:t>
            </a:r>
          </a:p>
          <a:p>
            <a:pPr marL="342900" indent="-342900">
              <a:buAutoNum type="arabicParenR"/>
            </a:pPr>
            <a:r>
              <a:rPr lang="cs-CZ" dirty="0"/>
              <a:t>Komise EU vypracuje prvotní návrh ohledně VFR </a:t>
            </a:r>
          </a:p>
          <a:p>
            <a:pPr marL="342900" indent="-342900">
              <a:buAutoNum type="arabicParenR"/>
            </a:pPr>
            <a:r>
              <a:rPr lang="cs-CZ" dirty="0"/>
              <a:t>Rada EU zajišťuje, aby byla dohoda ohledně rozpočtu přijatelná pro všechny země EU. </a:t>
            </a:r>
          </a:p>
          <a:p>
            <a:pPr marL="342900" indent="-342900">
              <a:buAutoNum type="arabicParenR"/>
            </a:pPr>
            <a:r>
              <a:rPr lang="cs-CZ" dirty="0"/>
              <a:t>Parlament EU je požádán o vyjádření souhlasu. V této chvíli může Parlament návrh odmítnout nebo přijmout</a:t>
            </a:r>
          </a:p>
          <a:p>
            <a:pPr marL="342900" indent="-342900">
              <a:buAutoNum type="arabicParenR"/>
            </a:pPr>
            <a:r>
              <a:rPr lang="cs-CZ" dirty="0"/>
              <a:t>Když Parlament tak učiní, Rada musí přijmout víceletým finanční rámec</a:t>
            </a:r>
            <a:r>
              <a:rPr lang="cs-CZ" u="sng" dirty="0"/>
              <a:t> jednomyslným </a:t>
            </a:r>
            <a:r>
              <a:rPr lang="cs-CZ" dirty="0"/>
              <a:t>hlasováním</a:t>
            </a:r>
          </a:p>
          <a:p>
            <a:pPr marL="342900" indent="-342900">
              <a:buAutoNum type="arabicParenR"/>
            </a:pPr>
            <a:endParaRPr lang="cs-CZ" dirty="0"/>
          </a:p>
        </p:txBody>
      </p:sp>
      <p:sp>
        <p:nvSpPr>
          <p:cNvPr id="4" name="Zástupný symbol pro datum 3">
            <a:extLst>
              <a:ext uri="{FF2B5EF4-FFF2-40B4-BE49-F238E27FC236}">
                <a16:creationId xmlns:a16="http://schemas.microsoft.com/office/drawing/2014/main" id="{0109BE5C-233E-40CE-91BA-E5DDED1A791A}"/>
              </a:ext>
            </a:extLst>
          </p:cNvPr>
          <p:cNvSpPr>
            <a:spLocks noGrp="1"/>
          </p:cNvSpPr>
          <p:nvPr>
            <p:ph type="dt" sz="half" idx="10"/>
          </p:nvPr>
        </p:nvSpPr>
        <p:spPr/>
        <p:txBody>
          <a:bodyPr/>
          <a:lstStyle/>
          <a:p>
            <a:pPr rtl="0"/>
            <a:fld id="{3B2AC929-901E-466E-BE68-07E756E2CD9A}" type="datetime1">
              <a:rPr lang="cs-CZ" smtClean="0"/>
              <a:t>15.05.2021</a:t>
            </a:fld>
            <a:endParaRPr lang="en-US" dirty="0"/>
          </a:p>
        </p:txBody>
      </p:sp>
    </p:spTree>
    <p:extLst>
      <p:ext uri="{BB962C8B-B14F-4D97-AF65-F5344CB8AC3E}">
        <p14:creationId xmlns:p14="http://schemas.microsoft.com/office/powerpoint/2010/main" val="246149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13181C-5A97-4737-8438-5A1D391E5238}"/>
              </a:ext>
            </a:extLst>
          </p:cNvPr>
          <p:cNvSpPr>
            <a:spLocks noGrp="1"/>
          </p:cNvSpPr>
          <p:nvPr>
            <p:ph type="title"/>
          </p:nvPr>
        </p:nvSpPr>
        <p:spPr/>
        <p:txBody>
          <a:bodyPr>
            <a:normAutofit/>
          </a:bodyPr>
          <a:lstStyle/>
          <a:p>
            <a:r>
              <a:rPr lang="cs-CZ" sz="3200" dirty="0"/>
              <a:t>Řádný legislativní postup při schvalování návrhu VFR</a:t>
            </a:r>
          </a:p>
        </p:txBody>
      </p:sp>
      <p:sp>
        <p:nvSpPr>
          <p:cNvPr id="3" name="Zástupný obsah 2">
            <a:extLst>
              <a:ext uri="{FF2B5EF4-FFF2-40B4-BE49-F238E27FC236}">
                <a16:creationId xmlns:a16="http://schemas.microsoft.com/office/drawing/2014/main" id="{CA8819C0-9920-4D5B-ADCA-FC21F81A330D}"/>
              </a:ext>
            </a:extLst>
          </p:cNvPr>
          <p:cNvSpPr>
            <a:spLocks noGrp="1"/>
          </p:cNvSpPr>
          <p:nvPr>
            <p:ph idx="1"/>
          </p:nvPr>
        </p:nvSpPr>
        <p:spPr/>
        <p:txBody>
          <a:bodyPr>
            <a:normAutofit fontScale="92500" lnSpcReduction="20000"/>
          </a:bodyPr>
          <a:lstStyle/>
          <a:p>
            <a:r>
              <a:rPr lang="cs-CZ" dirty="0"/>
              <a:t>Evropská komise předloží legislativní návrh Evropskému parlamentu</a:t>
            </a:r>
          </a:p>
          <a:p>
            <a:r>
              <a:rPr lang="cs-CZ" dirty="0"/>
              <a:t>Evropský parlament přezkoumá návrh Komise během prvního čtení a může jej buď schválit beze změn, nebo dá návrh na úpravy</a:t>
            </a:r>
          </a:p>
          <a:p>
            <a:r>
              <a:rPr lang="cs-CZ" dirty="0"/>
              <a:t>Rada se může během svého prvního čtení rozhodnout postoj Parlamentu schválit, čímž se legislativní akt považuje za přijatý, nebo může postoj Parlamentu pozměnit a vrátit návrh Parlamentu k druhému čtení. </a:t>
            </a:r>
          </a:p>
          <a:p>
            <a:r>
              <a:rPr lang="cs-CZ" dirty="0"/>
              <a:t>Parlament postoj Rady přezkoumá a schválí – v takovém případě je akt považován za přijatý – nebo jej zamítne, takže daný akt nevstoupí v platnost a postup se zastavuje, nebo navrhne pozměňovací návrhy a vrátí návrh Radě ke druhému čtení. </a:t>
            </a:r>
          </a:p>
          <a:p>
            <a:r>
              <a:rPr lang="cs-CZ" dirty="0"/>
              <a:t>Rada posoudí postoj Parlamentu ve druhém čtení, a buď všechny pozměňovací návrhy Parlamentu schválí, čímž se legislativní akt považuje za přijatý, nebo je všechny zamítne, což vede ke svolání dohodovacího výboru. </a:t>
            </a:r>
          </a:p>
          <a:p>
            <a:r>
              <a:rPr lang="cs-CZ" dirty="0"/>
              <a:t>Snahou dohodovacího výboru, který je tvořen stejným počtem poslanců EP a zástupců Rady, je dosáhnout dohody o společném návrhu. V případě neúspěchu nevstoupí daný legislativní akt v platnost a postup se zastavuje. V případě, že se ohledně společného návrhu podaří dosáhnout dohody, návrh se postupuje Evropskému parlamentu a Radě ke třetímu čtení. </a:t>
            </a:r>
          </a:p>
          <a:p>
            <a:r>
              <a:rPr lang="cs-CZ" dirty="0"/>
              <a:t>Buď je poté návrh schválen nebo zamítnut. V obou případech legislativní postup končí </a:t>
            </a:r>
          </a:p>
        </p:txBody>
      </p:sp>
      <p:sp>
        <p:nvSpPr>
          <p:cNvPr id="4" name="Zástupný symbol pro datum 3">
            <a:extLst>
              <a:ext uri="{FF2B5EF4-FFF2-40B4-BE49-F238E27FC236}">
                <a16:creationId xmlns:a16="http://schemas.microsoft.com/office/drawing/2014/main" id="{8CD4B0DC-10C7-4EF8-B5C7-E5CCD5D1963D}"/>
              </a:ext>
            </a:extLst>
          </p:cNvPr>
          <p:cNvSpPr>
            <a:spLocks noGrp="1"/>
          </p:cNvSpPr>
          <p:nvPr>
            <p:ph type="dt" sz="half" idx="10"/>
          </p:nvPr>
        </p:nvSpPr>
        <p:spPr/>
        <p:txBody>
          <a:bodyPr/>
          <a:lstStyle/>
          <a:p>
            <a:pPr rtl="0"/>
            <a:fld id="{3B2AC929-901E-466E-BE68-07E756E2CD9A}" type="datetime1">
              <a:rPr lang="cs-CZ" smtClean="0"/>
              <a:t>15.05.2021</a:t>
            </a:fld>
            <a:endParaRPr lang="en-US" dirty="0"/>
          </a:p>
        </p:txBody>
      </p:sp>
    </p:spTree>
    <p:extLst>
      <p:ext uri="{BB962C8B-B14F-4D97-AF65-F5344CB8AC3E}">
        <p14:creationId xmlns:p14="http://schemas.microsoft.com/office/powerpoint/2010/main" val="525423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9CB667-74D5-4A3F-86EE-3048734D973E}"/>
              </a:ext>
            </a:extLst>
          </p:cNvPr>
          <p:cNvSpPr>
            <a:spLocks noGrp="1"/>
          </p:cNvSpPr>
          <p:nvPr>
            <p:ph type="title"/>
          </p:nvPr>
        </p:nvSpPr>
        <p:spPr>
          <a:xfrm>
            <a:off x="1066800" y="642594"/>
            <a:ext cx="10058400" cy="1371600"/>
          </a:xfrm>
        </p:spPr>
        <p:txBody>
          <a:bodyPr anchor="ctr">
            <a:normAutofit/>
          </a:bodyPr>
          <a:lstStyle/>
          <a:p>
            <a:r>
              <a:rPr lang="cs-CZ" dirty="0"/>
              <a:t>Příprava víceletého finančního rámce 2021-2027</a:t>
            </a:r>
          </a:p>
        </p:txBody>
      </p:sp>
      <p:sp>
        <p:nvSpPr>
          <p:cNvPr id="3" name="Zástupný obsah 2">
            <a:extLst>
              <a:ext uri="{FF2B5EF4-FFF2-40B4-BE49-F238E27FC236}">
                <a16:creationId xmlns:a16="http://schemas.microsoft.com/office/drawing/2014/main" id="{BC169D99-E83B-4A04-8C83-6D3FD4DDEB49}"/>
              </a:ext>
            </a:extLst>
          </p:cNvPr>
          <p:cNvSpPr>
            <a:spLocks noGrp="1"/>
          </p:cNvSpPr>
          <p:nvPr>
            <p:ph sz="half" idx="1"/>
          </p:nvPr>
        </p:nvSpPr>
        <p:spPr>
          <a:xfrm>
            <a:off x="1066800" y="2103120"/>
            <a:ext cx="4663440" cy="3749040"/>
          </a:xfrm>
        </p:spPr>
        <p:txBody>
          <a:bodyPr>
            <a:normAutofit/>
          </a:bodyPr>
          <a:lstStyle/>
          <a:p>
            <a:pPr marL="0" indent="0">
              <a:buNone/>
            </a:pPr>
            <a:r>
              <a:rPr lang="cs-CZ" dirty="0"/>
              <a:t>Celkový rozpočet byl schválen ve výši 1 824,3 miliard Eur </a:t>
            </a:r>
          </a:p>
          <a:p>
            <a:pPr>
              <a:buFontTx/>
              <a:buChar char="-"/>
            </a:pPr>
            <a:r>
              <a:rPr lang="cs-CZ" dirty="0"/>
              <a:t>V rámci víceletého finančního rámce (VFR) byly schváleny prostředky ve výši 1 074,3 miliardy Eur</a:t>
            </a:r>
          </a:p>
          <a:p>
            <a:pPr>
              <a:buFontTx/>
              <a:buChar char="-"/>
            </a:pPr>
            <a:r>
              <a:rPr lang="cs-CZ" dirty="0"/>
              <a:t>Vznikl nový Fond obnovy (</a:t>
            </a:r>
            <a:r>
              <a:rPr lang="cs-CZ" dirty="0" err="1"/>
              <a:t>Next</a:t>
            </a:r>
            <a:r>
              <a:rPr lang="cs-CZ" dirty="0"/>
              <a:t> </a:t>
            </a:r>
            <a:r>
              <a:rPr lang="cs-CZ" dirty="0" err="1"/>
              <a:t>Generation</a:t>
            </a:r>
            <a:r>
              <a:rPr lang="cs-CZ" dirty="0"/>
              <a:t> EU), který je ve výši 750 miliard Eur </a:t>
            </a:r>
          </a:p>
          <a:p>
            <a:pPr marL="0" indent="0">
              <a:buNone/>
            </a:pPr>
            <a:r>
              <a:rPr lang="cs-CZ" dirty="0"/>
              <a:t> </a:t>
            </a:r>
          </a:p>
        </p:txBody>
      </p:sp>
      <p:pic>
        <p:nvPicPr>
          <p:cNvPr id="5" name="Zástupný obsah 5">
            <a:extLst>
              <a:ext uri="{FF2B5EF4-FFF2-40B4-BE49-F238E27FC236}">
                <a16:creationId xmlns:a16="http://schemas.microsoft.com/office/drawing/2014/main" id="{DD554FD6-38ED-49B7-A28C-AB1E199791E4}"/>
              </a:ext>
            </a:extLst>
          </p:cNvPr>
          <p:cNvPicPr>
            <a:picLocks noChangeAspect="1"/>
          </p:cNvPicPr>
          <p:nvPr/>
        </p:nvPicPr>
        <p:blipFill>
          <a:blip r:embed="rId2"/>
          <a:stretch>
            <a:fillRect/>
          </a:stretch>
        </p:blipFill>
        <p:spPr>
          <a:xfrm>
            <a:off x="6461760" y="2648560"/>
            <a:ext cx="4663440" cy="2658160"/>
          </a:xfrm>
          <a:prstGeom prst="rect">
            <a:avLst/>
          </a:prstGeom>
          <a:noFill/>
        </p:spPr>
      </p:pic>
      <p:sp>
        <p:nvSpPr>
          <p:cNvPr id="4" name="Zástupný symbol pro datum 3">
            <a:extLst>
              <a:ext uri="{FF2B5EF4-FFF2-40B4-BE49-F238E27FC236}">
                <a16:creationId xmlns:a16="http://schemas.microsoft.com/office/drawing/2014/main" id="{6E7D60DE-1D7D-45D4-BE64-F4A998FCF530}"/>
              </a:ext>
            </a:extLst>
          </p:cNvPr>
          <p:cNvSpPr>
            <a:spLocks noGrp="1"/>
          </p:cNvSpPr>
          <p:nvPr>
            <p:ph type="dt" sz="half" idx="10"/>
          </p:nvPr>
        </p:nvSpPr>
        <p:spPr>
          <a:xfrm>
            <a:off x="7256794" y="6035040"/>
            <a:ext cx="2893045" cy="365760"/>
          </a:xfrm>
        </p:spPr>
        <p:txBody>
          <a:bodyPr anchor="b">
            <a:normAutofit/>
          </a:bodyPr>
          <a:lstStyle/>
          <a:p>
            <a:pPr rtl="0">
              <a:spcAft>
                <a:spcPts val="600"/>
              </a:spcAft>
            </a:pPr>
            <a:fld id="{3B2AC929-901E-466E-BE68-07E756E2CD9A}" type="datetime1">
              <a:rPr lang="cs-CZ" smtClean="0"/>
              <a:pPr rtl="0">
                <a:spcAft>
                  <a:spcPts val="600"/>
                </a:spcAft>
              </a:pPr>
              <a:t>15.05.2021</a:t>
            </a:fld>
            <a:endParaRPr lang="en-US"/>
          </a:p>
        </p:txBody>
      </p:sp>
    </p:spTree>
    <p:extLst>
      <p:ext uri="{BB962C8B-B14F-4D97-AF65-F5344CB8AC3E}">
        <p14:creationId xmlns:p14="http://schemas.microsoft.com/office/powerpoint/2010/main" val="96864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6E10ACF3-88AA-461E-A630-7CA24E095BBD}"/>
              </a:ext>
            </a:extLst>
          </p:cNvPr>
          <p:cNvSpPr>
            <a:spLocks noGrp="1"/>
          </p:cNvSpPr>
          <p:nvPr>
            <p:ph type="title"/>
          </p:nvPr>
        </p:nvSpPr>
        <p:spPr/>
        <p:txBody>
          <a:bodyPr/>
          <a:lstStyle/>
          <a:p>
            <a:r>
              <a:rPr lang="cs-CZ" dirty="0"/>
              <a:t>Fond obnovy (</a:t>
            </a:r>
            <a:r>
              <a:rPr lang="cs-CZ" dirty="0" err="1"/>
              <a:t>Next</a:t>
            </a:r>
            <a:r>
              <a:rPr lang="cs-CZ" dirty="0"/>
              <a:t> </a:t>
            </a:r>
            <a:r>
              <a:rPr lang="cs-CZ" dirty="0" err="1"/>
              <a:t>Generation</a:t>
            </a:r>
            <a:r>
              <a:rPr lang="cs-CZ" dirty="0"/>
              <a:t> EU),</a:t>
            </a:r>
          </a:p>
        </p:txBody>
      </p:sp>
      <p:sp>
        <p:nvSpPr>
          <p:cNvPr id="7" name="Zástupný obsah 6">
            <a:extLst>
              <a:ext uri="{FF2B5EF4-FFF2-40B4-BE49-F238E27FC236}">
                <a16:creationId xmlns:a16="http://schemas.microsoft.com/office/drawing/2014/main" id="{836B72CE-D8F1-4FCC-BC20-362C1508B3D7}"/>
              </a:ext>
            </a:extLst>
          </p:cNvPr>
          <p:cNvSpPr>
            <a:spLocks noGrp="1"/>
          </p:cNvSpPr>
          <p:nvPr>
            <p:ph idx="1"/>
          </p:nvPr>
        </p:nvSpPr>
        <p:spPr/>
        <p:txBody>
          <a:bodyPr/>
          <a:lstStyle/>
          <a:p>
            <a:r>
              <a:rPr lang="cs-CZ" sz="1400" dirty="0"/>
              <a:t>Fond obnovy byl zřízen za účelem podpory obnovy a oživení evropské ekonomiky v reakci na pandemii nemoci covid-19</a:t>
            </a:r>
          </a:p>
          <a:p>
            <a:r>
              <a:rPr lang="cs-CZ" sz="1600" u="sng" dirty="0"/>
              <a:t>Cíle:</a:t>
            </a:r>
            <a:endParaRPr lang="cs-CZ" dirty="0"/>
          </a:p>
          <a:p>
            <a:pPr lvl="1"/>
            <a:r>
              <a:rPr lang="cs-CZ" dirty="0"/>
              <a:t> vytvářet pracovní místa</a:t>
            </a:r>
          </a:p>
          <a:p>
            <a:pPr lvl="1"/>
            <a:r>
              <a:rPr lang="cs-CZ" dirty="0"/>
              <a:t>napravit bezprostřední škody způsobené pandemii COVID-19</a:t>
            </a:r>
          </a:p>
          <a:p>
            <a:pPr lvl="1"/>
            <a:r>
              <a:rPr lang="cs-CZ" dirty="0"/>
              <a:t>podporovat ekologické a digitální priority EU</a:t>
            </a:r>
          </a:p>
          <a:p>
            <a:pPr marL="274320" lvl="1" indent="0">
              <a:buNone/>
            </a:pPr>
            <a:endParaRPr lang="cs-CZ" sz="1600" dirty="0"/>
          </a:p>
          <a:p>
            <a:pPr marL="274320" lvl="1" indent="0">
              <a:buNone/>
            </a:pPr>
            <a:r>
              <a:rPr lang="cs-CZ" sz="1600" u="sng" dirty="0"/>
              <a:t>Evropská komise si zapůjčí celkovou částku v hodnotě 750 miliard na kapitálových trzích </a:t>
            </a:r>
          </a:p>
          <a:p>
            <a:pPr marL="274320" lvl="1" indent="0">
              <a:buNone/>
            </a:pPr>
            <a:r>
              <a:rPr lang="cs-CZ" sz="1200" dirty="0"/>
              <a:t>EU si může zapůjčit </a:t>
            </a:r>
          </a:p>
          <a:p>
            <a:pPr lvl="1">
              <a:buFontTx/>
              <a:buChar char="-"/>
            </a:pPr>
            <a:r>
              <a:rPr lang="cs-CZ" sz="1200" dirty="0"/>
              <a:t> od jiných států</a:t>
            </a:r>
          </a:p>
          <a:p>
            <a:pPr lvl="1">
              <a:buFontTx/>
              <a:buChar char="-"/>
            </a:pPr>
            <a:r>
              <a:rPr lang="cs-CZ" sz="1200" dirty="0"/>
              <a:t> od nadnárodních korporací </a:t>
            </a:r>
          </a:p>
          <a:p>
            <a:pPr lvl="1">
              <a:buFontTx/>
              <a:buChar char="-"/>
            </a:pPr>
            <a:r>
              <a:rPr lang="cs-CZ" sz="1200" dirty="0"/>
              <a:t> na investičních burzách </a:t>
            </a:r>
          </a:p>
          <a:p>
            <a:pPr marL="274320" lvl="1" indent="0">
              <a:buNone/>
            </a:pPr>
            <a:r>
              <a:rPr lang="cs-CZ" sz="1200" dirty="0"/>
              <a:t>Evropská unie se zaručuje Víceletým finančním rámcem</a:t>
            </a:r>
          </a:p>
          <a:p>
            <a:pPr marL="274320" lvl="1" indent="0">
              <a:buNone/>
            </a:pPr>
            <a:r>
              <a:rPr lang="cs-CZ" sz="1200" dirty="0"/>
              <a:t>Fond obnovy by se měl splácet až do roku 2058</a:t>
            </a:r>
          </a:p>
        </p:txBody>
      </p:sp>
      <p:sp>
        <p:nvSpPr>
          <p:cNvPr id="5" name="Zástupný symbol pro datum 4">
            <a:extLst>
              <a:ext uri="{FF2B5EF4-FFF2-40B4-BE49-F238E27FC236}">
                <a16:creationId xmlns:a16="http://schemas.microsoft.com/office/drawing/2014/main" id="{312527F2-2FF1-48A3-8678-F7B9508A8F53}"/>
              </a:ext>
            </a:extLst>
          </p:cNvPr>
          <p:cNvSpPr>
            <a:spLocks noGrp="1"/>
          </p:cNvSpPr>
          <p:nvPr>
            <p:ph type="dt" sz="half" idx="10"/>
          </p:nvPr>
        </p:nvSpPr>
        <p:spPr/>
        <p:txBody>
          <a:bodyPr/>
          <a:lstStyle/>
          <a:p>
            <a:pPr rtl="0"/>
            <a:fld id="{D5C62D49-C56C-41BE-AB9D-F32C0FDB497F}" type="datetime1">
              <a:rPr lang="cs-CZ" smtClean="0"/>
              <a:t>15.05.2021</a:t>
            </a:fld>
            <a:endParaRPr lang="en-US"/>
          </a:p>
        </p:txBody>
      </p:sp>
    </p:spTree>
    <p:extLst>
      <p:ext uri="{BB962C8B-B14F-4D97-AF65-F5344CB8AC3E}">
        <p14:creationId xmlns:p14="http://schemas.microsoft.com/office/powerpoint/2010/main" val="730102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7D9F3E-9A5A-4FC9-9926-714991FF4818}"/>
              </a:ext>
            </a:extLst>
          </p:cNvPr>
          <p:cNvSpPr>
            <a:spLocks noGrp="1"/>
          </p:cNvSpPr>
          <p:nvPr>
            <p:ph type="title"/>
          </p:nvPr>
        </p:nvSpPr>
        <p:spPr/>
        <p:txBody>
          <a:bodyPr/>
          <a:lstStyle/>
          <a:p>
            <a:r>
              <a:rPr lang="cs-CZ" dirty="0"/>
              <a:t>Příjmy Evropské Unie </a:t>
            </a:r>
          </a:p>
        </p:txBody>
      </p:sp>
      <p:sp>
        <p:nvSpPr>
          <p:cNvPr id="3" name="Zástupný obsah 2">
            <a:extLst>
              <a:ext uri="{FF2B5EF4-FFF2-40B4-BE49-F238E27FC236}">
                <a16:creationId xmlns:a16="http://schemas.microsoft.com/office/drawing/2014/main" id="{80B28759-43AD-44EE-9B70-A79C2CDCDDC0}"/>
              </a:ext>
            </a:extLst>
          </p:cNvPr>
          <p:cNvSpPr>
            <a:spLocks noGrp="1"/>
          </p:cNvSpPr>
          <p:nvPr>
            <p:ph idx="1"/>
          </p:nvPr>
        </p:nvSpPr>
        <p:spPr/>
        <p:txBody>
          <a:bodyPr>
            <a:normAutofit fontScale="92500" lnSpcReduction="10000"/>
          </a:bodyPr>
          <a:lstStyle/>
          <a:p>
            <a:pPr marL="0" indent="0">
              <a:buNone/>
            </a:pPr>
            <a:r>
              <a:rPr lang="cs-CZ" sz="1600" u="sng" dirty="0"/>
              <a:t>Příjmy Evropská unie pro VFR tvoří</a:t>
            </a:r>
          </a:p>
          <a:p>
            <a:pPr marL="342900" indent="-342900">
              <a:buAutoNum type="arabicParenR"/>
            </a:pPr>
            <a:r>
              <a:rPr lang="cs-CZ" dirty="0"/>
              <a:t>Tradiční zdroje</a:t>
            </a:r>
          </a:p>
          <a:p>
            <a:pPr marL="0" indent="0">
              <a:buNone/>
            </a:pPr>
            <a:r>
              <a:rPr lang="cs-CZ" dirty="0"/>
              <a:t>	- cla z dovozu ze zemí mimo EU a odvody z cukru </a:t>
            </a:r>
          </a:p>
          <a:p>
            <a:pPr marL="0" indent="0">
              <a:buNone/>
            </a:pPr>
            <a:r>
              <a:rPr lang="cs-CZ" dirty="0"/>
              <a:t>2) Zdroje založené na DPH </a:t>
            </a:r>
          </a:p>
          <a:p>
            <a:pPr marL="0" indent="0">
              <a:buNone/>
            </a:pPr>
            <a:r>
              <a:rPr lang="cs-CZ" dirty="0"/>
              <a:t>	- zahrnují určitá procenta ze standardizovaného základu DPH určitého členského státu </a:t>
            </a:r>
          </a:p>
          <a:p>
            <a:pPr marL="0" indent="0">
              <a:buNone/>
            </a:pPr>
            <a:r>
              <a:rPr lang="cs-CZ" dirty="0"/>
              <a:t>	- obecně platí 0,3 %, kromě Německa, Nizozemska a Švédska, které platí 0,15%</a:t>
            </a:r>
          </a:p>
          <a:p>
            <a:pPr marL="0" indent="0">
              <a:buNone/>
            </a:pPr>
            <a:r>
              <a:rPr lang="cs-CZ" dirty="0"/>
              <a:t>3) Zdroje založené na HND </a:t>
            </a:r>
          </a:p>
          <a:p>
            <a:pPr marL="0" indent="0">
              <a:buNone/>
            </a:pPr>
            <a:r>
              <a:rPr lang="cs-CZ" dirty="0"/>
              <a:t>	- mluvíme tu o přibližně 0,7%-1,2% HND každého členského státu – přibližně tři čtvrtiny rozpočtu </a:t>
            </a:r>
          </a:p>
          <a:p>
            <a:pPr marL="0" indent="0">
              <a:buNone/>
            </a:pPr>
            <a:r>
              <a:rPr lang="cs-CZ" dirty="0"/>
              <a:t>	- toto maximum pro členské státy se nově zvedne až na 2% z HND</a:t>
            </a:r>
          </a:p>
          <a:p>
            <a:pPr marL="0" indent="0">
              <a:buNone/>
            </a:pPr>
            <a:r>
              <a:rPr lang="cs-CZ" dirty="0"/>
              <a:t>4) Ostatní zdroje </a:t>
            </a:r>
          </a:p>
          <a:p>
            <a:pPr marL="0" indent="0">
              <a:buNone/>
            </a:pPr>
            <a:r>
              <a:rPr lang="cs-CZ" dirty="0"/>
              <a:t>	- platy zaměstnanců EU, bankovní úroky, pokuty, příspěvky ze zemí mimo EU, přebytek z minulého rozpočtového období</a:t>
            </a:r>
          </a:p>
          <a:p>
            <a:endParaRPr lang="cs-CZ" dirty="0"/>
          </a:p>
        </p:txBody>
      </p:sp>
      <p:sp>
        <p:nvSpPr>
          <p:cNvPr id="4" name="Zástupný symbol pro datum 3">
            <a:extLst>
              <a:ext uri="{FF2B5EF4-FFF2-40B4-BE49-F238E27FC236}">
                <a16:creationId xmlns:a16="http://schemas.microsoft.com/office/drawing/2014/main" id="{6968E207-9486-4DA0-B423-63C8A9D9812B}"/>
              </a:ext>
            </a:extLst>
          </p:cNvPr>
          <p:cNvSpPr>
            <a:spLocks noGrp="1"/>
          </p:cNvSpPr>
          <p:nvPr>
            <p:ph type="dt" sz="half" idx="10"/>
          </p:nvPr>
        </p:nvSpPr>
        <p:spPr/>
        <p:txBody>
          <a:bodyPr/>
          <a:lstStyle/>
          <a:p>
            <a:pPr rtl="0"/>
            <a:fld id="{3B2AC929-901E-466E-BE68-07E756E2CD9A}" type="datetime1">
              <a:rPr lang="cs-CZ" smtClean="0"/>
              <a:t>15.05.2021</a:t>
            </a:fld>
            <a:endParaRPr lang="en-US"/>
          </a:p>
        </p:txBody>
      </p:sp>
    </p:spTree>
    <p:extLst>
      <p:ext uri="{BB962C8B-B14F-4D97-AF65-F5344CB8AC3E}">
        <p14:creationId xmlns:p14="http://schemas.microsoft.com/office/powerpoint/2010/main" val="2710479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693F8D-4B25-477B-8A37-DFA5C1618A08}"/>
              </a:ext>
            </a:extLst>
          </p:cNvPr>
          <p:cNvSpPr>
            <a:spLocks noGrp="1"/>
          </p:cNvSpPr>
          <p:nvPr>
            <p:ph type="title"/>
          </p:nvPr>
        </p:nvSpPr>
        <p:spPr/>
        <p:txBody>
          <a:bodyPr/>
          <a:lstStyle/>
          <a:p>
            <a:r>
              <a:rPr lang="cs-CZ" dirty="0"/>
              <a:t>Nové zdroje příjmů </a:t>
            </a:r>
          </a:p>
        </p:txBody>
      </p:sp>
      <p:sp>
        <p:nvSpPr>
          <p:cNvPr id="3" name="Zástupný obsah 2">
            <a:extLst>
              <a:ext uri="{FF2B5EF4-FFF2-40B4-BE49-F238E27FC236}">
                <a16:creationId xmlns:a16="http://schemas.microsoft.com/office/drawing/2014/main" id="{96AE684B-4A63-492C-A258-EDD12F4ABA88}"/>
              </a:ext>
            </a:extLst>
          </p:cNvPr>
          <p:cNvSpPr>
            <a:spLocks noGrp="1"/>
          </p:cNvSpPr>
          <p:nvPr>
            <p:ph idx="1"/>
          </p:nvPr>
        </p:nvSpPr>
        <p:spPr/>
        <p:txBody>
          <a:bodyPr/>
          <a:lstStyle/>
          <a:p>
            <a:r>
              <a:rPr lang="cs-CZ" dirty="0"/>
              <a:t>Změna v poplatcích z celního dovozu – členské státy si místo 20% ponechají 25% výtěžku z cel </a:t>
            </a:r>
          </a:p>
          <a:p>
            <a:pPr marL="0" indent="0">
              <a:buNone/>
            </a:pPr>
            <a:r>
              <a:rPr lang="cs-CZ" u="sng" dirty="0"/>
              <a:t>Daň z nerecyklovaných plastových odpadů </a:t>
            </a:r>
          </a:p>
          <a:p>
            <a:r>
              <a:rPr lang="cs-CZ" sz="1400" dirty="0"/>
              <a:t>Poplatek budou odvádět členské státy, kde se množství nerecyklovaného plastu nachází </a:t>
            </a:r>
          </a:p>
          <a:p>
            <a:r>
              <a:rPr lang="cs-CZ" sz="1400" dirty="0"/>
              <a:t>Zaveden od 1. ledna 2021</a:t>
            </a:r>
          </a:p>
          <a:p>
            <a:r>
              <a:rPr lang="cs-CZ" sz="1400" dirty="0"/>
              <a:t>Výše poplatku – 80 euro za jednu tunu nerecyklovaného plastového odpadu</a:t>
            </a:r>
          </a:p>
          <a:p>
            <a:pPr marL="0" indent="0">
              <a:buNone/>
            </a:pPr>
            <a:r>
              <a:rPr lang="cs-CZ" u="sng" dirty="0"/>
              <a:t>Výnosy ze systému obchodování emisních povolenek ETS</a:t>
            </a:r>
            <a:endParaRPr lang="cs-CZ" sz="1400" u="sng" dirty="0"/>
          </a:p>
          <a:p>
            <a:r>
              <a:rPr lang="cs-CZ" sz="1400" dirty="0"/>
              <a:t>Emisní povolenky ETS zahrnují tři oblasti – energetiku, průmysl a </a:t>
            </a:r>
            <a:r>
              <a:rPr lang="cs-CZ" sz="1400" dirty="0" err="1"/>
              <a:t>vnitrounijní</a:t>
            </a:r>
            <a:r>
              <a:rPr lang="cs-CZ" sz="1400" dirty="0"/>
              <a:t> leteckou dopravu – do budoucna se uvažuje o přidání dalších oblastí, kde vzniká negativní ekologická stopa </a:t>
            </a:r>
          </a:p>
          <a:p>
            <a:r>
              <a:rPr lang="cs-CZ" sz="1400" dirty="0"/>
              <a:t>Komise EU navrhuje, aby členské státy část z příjmů z emisních povolenek převedla do unijního rozpočtu </a:t>
            </a:r>
          </a:p>
          <a:p>
            <a:r>
              <a:rPr lang="cs-CZ" sz="1400" dirty="0"/>
              <a:t>Není to velmi aktuální téma – bavíme se o několika letech, než by se tento nový zdroj příjmů zavedl </a:t>
            </a:r>
            <a:endParaRPr lang="cs-CZ" dirty="0"/>
          </a:p>
        </p:txBody>
      </p:sp>
      <p:sp>
        <p:nvSpPr>
          <p:cNvPr id="4" name="Zástupný symbol pro datum 3">
            <a:extLst>
              <a:ext uri="{FF2B5EF4-FFF2-40B4-BE49-F238E27FC236}">
                <a16:creationId xmlns:a16="http://schemas.microsoft.com/office/drawing/2014/main" id="{5E5F9E2C-E3F2-4BBE-97B0-A6F88FBF7000}"/>
              </a:ext>
            </a:extLst>
          </p:cNvPr>
          <p:cNvSpPr>
            <a:spLocks noGrp="1"/>
          </p:cNvSpPr>
          <p:nvPr>
            <p:ph type="dt" sz="half" idx="10"/>
          </p:nvPr>
        </p:nvSpPr>
        <p:spPr/>
        <p:txBody>
          <a:bodyPr/>
          <a:lstStyle/>
          <a:p>
            <a:pPr rtl="0"/>
            <a:fld id="{3B2AC929-901E-466E-BE68-07E756E2CD9A}" type="datetime1">
              <a:rPr lang="cs-CZ" smtClean="0"/>
              <a:t>15.05.2021</a:t>
            </a:fld>
            <a:endParaRPr lang="en-US"/>
          </a:p>
        </p:txBody>
      </p:sp>
    </p:spTree>
    <p:extLst>
      <p:ext uri="{BB962C8B-B14F-4D97-AF65-F5344CB8AC3E}">
        <p14:creationId xmlns:p14="http://schemas.microsoft.com/office/powerpoint/2010/main" val="3393010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89_TF78438558" id="{AA281ABA-03DA-437C-8D75-29E1E8C7EFDD}" vid="{4E1E5E86-B9E6-4CB7-B9C7-D05656AD29D3}"/>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TotalTime>
  <Words>1754</Words>
  <Application>Microsoft Office PowerPoint</Application>
  <PresentationFormat>Širokoúhlá obrazovka</PresentationFormat>
  <Paragraphs>139</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Calibri</vt:lpstr>
      <vt:lpstr>Century Gothic</vt:lpstr>
      <vt:lpstr>Garamond</vt:lpstr>
      <vt:lpstr>SavonVTI</vt:lpstr>
      <vt:lpstr>ROZPOČET Evropské unie  2021-2027</vt:lpstr>
      <vt:lpstr>Příprava Víceletého finančního rámce (VFR)</vt:lpstr>
      <vt:lpstr>Roční rozpočet v rámci VFR</vt:lpstr>
      <vt:lpstr>Schvalovací proces VFR</vt:lpstr>
      <vt:lpstr>Řádný legislativní postup při schvalování návrhu VFR</vt:lpstr>
      <vt:lpstr>Příprava víceletého finančního rámce 2021-2027</vt:lpstr>
      <vt:lpstr>Fond obnovy (Next Generation EU),</vt:lpstr>
      <vt:lpstr>Příjmy Evropské Unie </vt:lpstr>
      <vt:lpstr>Nové zdroje příjmů </vt:lpstr>
      <vt:lpstr>Nové zdroje příjmů </vt:lpstr>
      <vt:lpstr>Nové zdroje příjmů </vt:lpstr>
      <vt:lpstr>Výdaje víceletého finančního rámce </vt:lpstr>
      <vt:lpstr>Očekávané reformy </vt:lpstr>
      <vt:lpstr>Problematika právního státu </vt:lpstr>
      <vt:lpstr>Problematika právního státu </vt:lpstr>
      <vt:lpstr>Zdroje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ROZPOČET Evropské unie  2021-2027</dc:title>
  <dc:creator>Kateřina Killianová</dc:creator>
  <cp:lastModifiedBy>Marta Goňcová</cp:lastModifiedBy>
  <cp:revision>18</cp:revision>
  <dcterms:created xsi:type="dcterms:W3CDTF">2020-12-10T13:56:46Z</dcterms:created>
  <dcterms:modified xsi:type="dcterms:W3CDTF">2021-05-15T19:51:58Z</dcterms:modified>
</cp:coreProperties>
</file>