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5" r:id="rId10"/>
    <p:sldId id="261" r:id="rId11"/>
    <p:sldId id="264" r:id="rId12"/>
    <p:sldId id="262" r:id="rId13"/>
    <p:sldId id="263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0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7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9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6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52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4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533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8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pomoc-obcanum-eu/" TargetMode="External"/><Relationship Id="rId2" Type="http://schemas.openxmlformats.org/officeDocument/2006/relationships/hyperlink" Target="https://europa.eu/european-union/about-eu/institutions-bodies/european-ombudsman_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mbudsman.europa.eu/cs/multimedia/videos/en/2740" TargetMode="External"/><Relationship Id="rId4" Type="http://schemas.openxmlformats.org/officeDocument/2006/relationships/hyperlink" Target="https://www.euroskop.cz/629/sekce/obcan-a-evropsky-ombudsma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text&#10;&#10;Popis byl vytvořen automaticky">
            <a:extLst>
              <a:ext uri="{FF2B5EF4-FFF2-40B4-BE49-F238E27FC236}">
                <a16:creationId xmlns:a16="http://schemas.microsoft.com/office/drawing/2014/main" id="{BFBC768D-D912-4853-B025-611D07C0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241774-09FF-415A-9475-D0EA7C7A6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cs-CZ" sz="6600" dirty="0"/>
              <a:t>Evropský ombudsman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F679AC-CFF4-4F09-A6C7-27E9A1AB3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1165" y="6317855"/>
            <a:ext cx="2040815" cy="540135"/>
          </a:xfrm>
        </p:spPr>
        <p:txBody>
          <a:bodyPr anchor="ctr">
            <a:normAutofit/>
          </a:bodyPr>
          <a:lstStyle/>
          <a:p>
            <a:pPr algn="l"/>
            <a:r>
              <a:rPr lang="cs-CZ" sz="1200" dirty="0"/>
              <a:t>Veronika Hrdová, 465426</a:t>
            </a:r>
          </a:p>
        </p:txBody>
      </p:sp>
    </p:spTree>
    <p:extLst>
      <p:ext uri="{BB962C8B-B14F-4D97-AF65-F5344CB8AC3E}">
        <p14:creationId xmlns:p14="http://schemas.microsoft.com/office/powerpoint/2010/main" val="3388071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2EC981-19FD-42EF-B235-C31CA671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4628638" cy="5571066"/>
          </a:xfrm>
        </p:spPr>
        <p:txBody>
          <a:bodyPr>
            <a:normAutofit/>
          </a:bodyPr>
          <a:lstStyle/>
          <a:p>
            <a:r>
              <a:rPr lang="cs-CZ" dirty="0"/>
              <a:t>Hlavní cíle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E4C745-89AF-4AD5-9E9F-6C5314AB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5707" y="235974"/>
            <a:ext cx="4653536" cy="6317772"/>
          </a:xfrm>
        </p:spPr>
        <p:txBody>
          <a:bodyPr anchor="ctr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b="0" u="sng" dirty="0">
                <a:solidFill>
                  <a:srgbClr val="1E1E1F"/>
                </a:solidFill>
                <a:effectLst/>
              </a:rPr>
              <a:t>zlepšit ochranu občanů </a:t>
            </a:r>
            <a:r>
              <a:rPr lang="cs-CZ" b="0" i="0" dirty="0">
                <a:solidFill>
                  <a:srgbClr val="1E1E1F"/>
                </a:solidFill>
                <a:effectLst/>
              </a:rPr>
              <a:t>nebo jakékoli fyzické nebo právnické osoby s bydlištěm nebo sídlem v některém z členských států </a:t>
            </a:r>
            <a:r>
              <a:rPr lang="cs-CZ" b="0" i="0" u="sng" dirty="0">
                <a:solidFill>
                  <a:srgbClr val="1E1E1F"/>
                </a:solidFill>
                <a:effectLst/>
              </a:rPr>
              <a:t>v případech nesprávného úředního postupu orgánů</a:t>
            </a:r>
            <a:r>
              <a:rPr lang="cs-CZ" b="0" i="0" dirty="0">
                <a:solidFill>
                  <a:srgbClr val="1E1E1F"/>
                </a:solidFill>
                <a:effectLst/>
              </a:rPr>
              <a:t>, institucí a jiných subjektů Evropské unie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b="0" i="0" u="sng" dirty="0">
                <a:solidFill>
                  <a:srgbClr val="1E1E1F"/>
                </a:solidFill>
                <a:effectLst/>
              </a:rPr>
              <a:t>podpořit otevřenost a demokratickou kontrolu rozhodovacích postupů a správy orgánů EU</a:t>
            </a:r>
            <a:endParaRPr lang="cs-CZ" b="0" i="0" dirty="0">
              <a:solidFill>
                <a:srgbClr val="1E1E1F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41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98F7E-C992-47DB-947A-54100B9D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 Čím se evropský ombudsman </a:t>
            </a:r>
            <a:r>
              <a:rPr lang="cs-CZ" dirty="0">
                <a:solidFill>
                  <a:srgbClr val="FF0000"/>
                </a:solidFill>
              </a:rPr>
              <a:t>ne</a:t>
            </a:r>
            <a:r>
              <a:rPr lang="cs-CZ" dirty="0"/>
              <a:t>zabývá?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7EC70-0324-4F53-BADC-B0E3114E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395243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s-CZ" sz="2900" b="0" i="0" u="sng" dirty="0">
                <a:solidFill>
                  <a:srgbClr val="1E1E1F"/>
                </a:solidFill>
                <a:effectLst/>
              </a:rPr>
              <a:t>činností Soudního dvora EU a Tribunálu</a:t>
            </a:r>
            <a:r>
              <a:rPr lang="cs-CZ" sz="2900" b="0" i="0" dirty="0">
                <a:solidFill>
                  <a:srgbClr val="1E1E1F"/>
                </a:solidFill>
                <a:effectLst/>
              </a:rPr>
              <a:t>, jednají-li </a:t>
            </a:r>
            <a:r>
              <a:rPr lang="cs-CZ" sz="2900" b="0" i="0" u="sng" dirty="0">
                <a:solidFill>
                  <a:srgbClr val="1E1E1F"/>
                </a:solidFill>
                <a:effectLst/>
              </a:rPr>
              <a:t>v rámci své soudní pravomoci</a:t>
            </a:r>
            <a:r>
              <a:rPr lang="cs-CZ" sz="2900" b="0" i="0" dirty="0">
                <a:solidFill>
                  <a:srgbClr val="1E1E1F"/>
                </a:solidFill>
                <a:effectLst/>
              </a:rPr>
              <a:t>. Šetření veřejného ochránce práv týkající se Soudního dvora EU se týká </a:t>
            </a:r>
            <a:r>
              <a:rPr lang="cs-CZ" sz="2900" b="0" i="0" u="sng" dirty="0">
                <a:solidFill>
                  <a:srgbClr val="1E1E1F"/>
                </a:solidFill>
                <a:effectLst/>
              </a:rPr>
              <a:t>pouze jeho mimosoudních činností</a:t>
            </a:r>
            <a:r>
              <a:rPr lang="cs-CZ" sz="2900" b="0" i="0" dirty="0">
                <a:solidFill>
                  <a:srgbClr val="1E1E1F"/>
                </a:solidFill>
                <a:effectLst/>
              </a:rPr>
              <a:t>, jako jsou například veřejné zakázky, smlouvy, případy týkající se zaměstnanců,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s-CZ" sz="2900" b="0" i="0" u="sng" dirty="0">
                <a:solidFill>
                  <a:srgbClr val="1E1E1F"/>
                </a:solidFill>
                <a:effectLst/>
              </a:rPr>
              <a:t>stížnostmi na místní, regionální a celostátní orgány</a:t>
            </a:r>
            <a:r>
              <a:rPr lang="cs-CZ" sz="2900" b="0" i="0" dirty="0">
                <a:solidFill>
                  <a:srgbClr val="1E1E1F"/>
                </a:solidFill>
                <a:effectLst/>
              </a:rPr>
              <a:t>, a to i v případě, že se tyto stížnosti týkají záležitostí souvisejících s Evropskou unií,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s-CZ" sz="2900" b="0" i="0" u="sng" dirty="0">
                <a:solidFill>
                  <a:srgbClr val="1E1E1F"/>
                </a:solidFill>
                <a:effectLst/>
              </a:rPr>
              <a:t>aktivitami vnitrostátních soudů či veřejných ochránců práv</a:t>
            </a:r>
            <a:r>
              <a:rPr lang="cs-CZ" sz="2900" b="0" i="0" dirty="0">
                <a:solidFill>
                  <a:srgbClr val="1E1E1F"/>
                </a:solidFill>
                <a:effectLst/>
              </a:rPr>
              <a:t>: veřejný ochránce práv neslouží jako odvolací instance proti rozhodnutím těchto subjektů,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s-CZ" sz="2900" b="0" i="0" dirty="0">
                <a:solidFill>
                  <a:srgbClr val="1E1E1F"/>
                </a:solidFill>
                <a:effectLst/>
              </a:rPr>
              <a:t>případy, u nichž před podáním </a:t>
            </a:r>
            <a:r>
              <a:rPr lang="cs-CZ" sz="2900" b="0" i="0" u="sng" dirty="0">
                <a:solidFill>
                  <a:srgbClr val="1E1E1F"/>
                </a:solidFill>
                <a:effectLst/>
              </a:rPr>
              <a:t>stížnosti neproběhly příslušné správní postupy v rámci dotčených organizací</a:t>
            </a:r>
            <a:r>
              <a:rPr lang="cs-CZ" sz="2900" b="0" i="0" dirty="0">
                <a:solidFill>
                  <a:srgbClr val="1E1E1F"/>
                </a:solidFill>
                <a:effectLst/>
              </a:rPr>
              <a:t>,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s-CZ" sz="2900" b="0" i="0" dirty="0">
                <a:solidFill>
                  <a:srgbClr val="1E1E1F"/>
                </a:solidFill>
                <a:effectLst/>
              </a:rPr>
              <a:t>stížnostmi na </a:t>
            </a:r>
            <a:r>
              <a:rPr lang="cs-CZ" sz="2900" b="0" i="0" u="sng" dirty="0">
                <a:solidFill>
                  <a:srgbClr val="1E1E1F"/>
                </a:solidFill>
                <a:effectLst/>
              </a:rPr>
              <a:t>chování jednotlivých úředníků EU</a:t>
            </a:r>
            <a:r>
              <a:rPr lang="cs-CZ" sz="2900" b="0" i="0" dirty="0">
                <a:solidFill>
                  <a:srgbClr val="1E1E1F"/>
                </a:solidFill>
                <a:effectLst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11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52ED4-BBAE-4269-ABE4-A79DBA97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stěžovat?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14AA6D-0BB4-4D5D-BFE9-E0D92D18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374490"/>
            <a:ext cx="10268712" cy="41656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cs-CZ" sz="1800" spc="4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Nejdřív si stěžujte instituci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Nejdřív byste si měli stěžovat příslušné instituci EU, aby mohla zkusit věc napravit.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 dobré si poznamenat jméno osoby, se kterou budete o stížnosti mluvit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Dobrý nápad je zapsat si, co kdo říká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cs-CZ" sz="1800" spc="4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Stěžujte si evropskému veřejnému ochránci práv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Napište své jméno a příjmení.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Napište svoji adresu domů, e-mailovou adresu nebo telefonní číslo.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Napište název instituce Evropské unie, na kterou si chcete stěžovat.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Veřejnému ochránci práv můžete oznámit, že instituce EU něco dělá špatně, i pokud si sami nechcete oficiálně stěžovat.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50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5130C-D961-4C39-B7B0-5B8D337D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643467"/>
            <a:ext cx="5019798" cy="5571066"/>
          </a:xfrm>
        </p:spPr>
        <p:txBody>
          <a:bodyPr>
            <a:normAutofit/>
          </a:bodyPr>
          <a:lstStyle/>
          <a:p>
            <a:r>
              <a:rPr lang="cs-CZ" dirty="0"/>
              <a:t>Vyšetřování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906CE1-EEFD-4E06-963E-E9987668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309" y="132734"/>
            <a:ext cx="5987845" cy="6725265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000" b="0" i="0" dirty="0">
                <a:solidFill>
                  <a:srgbClr val="1E1E1F"/>
                </a:solidFill>
                <a:effectLst/>
              </a:rPr>
              <a:t>V souladu se svými povinnostmi provádí veřejný ochránce právní šetření, jež považuje za </a:t>
            </a:r>
            <a:r>
              <a:rPr lang="cs-CZ" sz="2000" b="0" i="0" u="sng" dirty="0">
                <a:solidFill>
                  <a:srgbClr val="1E1E1F"/>
                </a:solidFill>
                <a:effectLst/>
              </a:rPr>
              <a:t>opodstatněná</a:t>
            </a:r>
            <a:r>
              <a:rPr lang="cs-CZ" sz="2000" b="0" i="0" dirty="0">
                <a:solidFill>
                  <a:srgbClr val="1E1E1F"/>
                </a:solidFill>
                <a:effectLst/>
              </a:rPr>
              <a:t> (vlastní podnět/občanská stížnost/prostřednictvím poslance EP)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1E1E1F"/>
                </a:solidFill>
              </a:rPr>
              <a:t>Jestliže veřejný ochránce práv dospěje k názoru, že byl uplatněn nesprávný úřední postup, jeho doporučení se postoupí dotyčnému orgánu či instituci, která mu </a:t>
            </a:r>
            <a:r>
              <a:rPr lang="cs-CZ" sz="2000" u="sng" dirty="0">
                <a:solidFill>
                  <a:srgbClr val="1E1E1F"/>
                </a:solidFill>
              </a:rPr>
              <a:t>do tří měsíců </a:t>
            </a:r>
            <a:r>
              <a:rPr lang="cs-CZ" sz="2000" dirty="0">
                <a:solidFill>
                  <a:srgbClr val="1E1E1F"/>
                </a:solidFill>
              </a:rPr>
              <a:t>sdělí své stanovisko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1E1E1F"/>
                </a:solidFill>
              </a:rPr>
              <a:t>Pokud instituce navrhovaná doporučení </a:t>
            </a:r>
            <a:r>
              <a:rPr lang="cs-CZ" sz="2000" u="sng" dirty="0">
                <a:solidFill>
                  <a:srgbClr val="1E1E1F"/>
                </a:solidFill>
              </a:rPr>
              <a:t>nepřijme</a:t>
            </a:r>
            <a:r>
              <a:rPr lang="cs-CZ" sz="2000" dirty="0">
                <a:solidFill>
                  <a:srgbClr val="1E1E1F"/>
                </a:solidFill>
              </a:rPr>
              <a:t>, může veřejný ochránce práv vypracovat </a:t>
            </a:r>
            <a:r>
              <a:rPr lang="cs-CZ" sz="2000" u="sng" dirty="0">
                <a:solidFill>
                  <a:srgbClr val="1E1E1F"/>
                </a:solidFill>
              </a:rPr>
              <a:t>zvláštní zprávu a předložit ji Parlamentu</a:t>
            </a:r>
          </a:p>
        </p:txBody>
      </p:sp>
    </p:spTree>
    <p:extLst>
      <p:ext uri="{BB962C8B-B14F-4D97-AF65-F5344CB8AC3E}">
        <p14:creationId xmlns:p14="http://schemas.microsoft.com/office/powerpoint/2010/main" val="291937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73245-DC74-42F2-9119-6608C459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Evropský ombudsman nyní</a:t>
            </a:r>
          </a:p>
        </p:txBody>
      </p:sp>
      <p:pic>
        <p:nvPicPr>
          <p:cNvPr id="22" name="Zástupný obsah 21" descr="Obsah obrázku text, osoba&#10;&#10;Popis byl vytvořen automaticky">
            <a:extLst>
              <a:ext uri="{FF2B5EF4-FFF2-40B4-BE49-F238E27FC236}">
                <a16:creationId xmlns:a16="http://schemas.microsoft.com/office/drawing/2014/main" id="{C62E5415-514D-4F48-A546-66F6A45F07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2880023"/>
            <a:ext cx="4814887" cy="3009304"/>
          </a:xfr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71D199-E5B4-4076-8E78-6DCC1ADFA1F7}"/>
              </a:ext>
            </a:extLst>
          </p:cNvPr>
          <p:cNvSpPr txBox="1"/>
          <p:nvPr/>
        </p:nvSpPr>
        <p:spPr>
          <a:xfrm>
            <a:off x="7071361" y="5889328"/>
            <a:ext cx="4579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Reklamní video z roku 2018 </a:t>
            </a:r>
          </a:p>
          <a:p>
            <a:r>
              <a:rPr lang="cs-CZ" dirty="0"/>
              <a:t>(https://www.youtube.com/</a:t>
            </a:r>
            <a:r>
              <a:rPr lang="cs-CZ" dirty="0" err="1"/>
              <a:t>watch?v</a:t>
            </a:r>
            <a:r>
              <a:rPr lang="cs-CZ" dirty="0"/>
              <a:t>=lLRQqLUqX5o&amp;ab_channel=</a:t>
            </a:r>
            <a:r>
              <a:rPr lang="cs-CZ" dirty="0" err="1"/>
              <a:t>EuropeanOmbudsman</a:t>
            </a:r>
            <a:r>
              <a:rPr lang="cs-CZ" dirty="0"/>
              <a:t>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54CD16-3D99-47C4-B70A-7AAC883689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96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78D0442-EE11-4DE4-9A18-50C9C19B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kontaktovat evropského ombudsmana?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D42CF0-124D-4509-8E8A-39989397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Můžete zavolat na toto číslo: 00 33 3 88 17 23 13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Můžete poslat e-mail na tuto adresu: </a:t>
            </a:r>
            <a:r>
              <a:rPr lang="cs-CZ" dirty="0" err="1"/>
              <a:t>eo@ombudsman.europa.euMůžete</a:t>
            </a:r>
            <a:r>
              <a:rPr lang="cs-CZ" dirty="0"/>
              <a:t> napsat dopis na tuto adresu: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Evropský veřejný ochránce práv</a:t>
            </a:r>
          </a:p>
          <a:p>
            <a:r>
              <a:rPr lang="cs-CZ" dirty="0"/>
              <a:t>	1 avenue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Président</a:t>
            </a:r>
            <a:r>
              <a:rPr lang="cs-CZ" dirty="0"/>
              <a:t> Robert </a:t>
            </a:r>
            <a:r>
              <a:rPr lang="cs-CZ" dirty="0" err="1"/>
              <a:t>Schuman</a:t>
            </a:r>
            <a:endParaRPr lang="cs-CZ" dirty="0"/>
          </a:p>
          <a:p>
            <a:r>
              <a:rPr lang="cs-CZ" dirty="0"/>
              <a:t>	CS 30403</a:t>
            </a:r>
          </a:p>
          <a:p>
            <a:r>
              <a:rPr lang="cs-CZ" dirty="0"/>
              <a:t>	67001 </a:t>
            </a:r>
            <a:r>
              <a:rPr lang="cs-CZ" dirty="0" err="1"/>
              <a:t>Strasbourg</a:t>
            </a:r>
            <a:r>
              <a:rPr lang="cs-CZ" dirty="0"/>
              <a:t> </a:t>
            </a:r>
            <a:r>
              <a:rPr lang="cs-CZ" dirty="0" err="1"/>
              <a:t>Cedex</a:t>
            </a:r>
            <a:endParaRPr lang="cs-CZ" dirty="0"/>
          </a:p>
          <a:p>
            <a:r>
              <a:rPr lang="cs-CZ" dirty="0"/>
              <a:t>	FRANCIE</a:t>
            </a:r>
          </a:p>
          <a:p>
            <a:r>
              <a:rPr lang="cs-CZ" dirty="0"/>
              <a:t>4. Veřejného ochránce práv můžete sledovat také na Twitteru: @EUombudsman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78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1DC9C-A203-4882-BF8C-EC7590E1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58ED96-C4D2-4A4B-B2A5-0069DEFDE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https://europa.eu/european-union/about-eu/institutions-bodies/european-ombudsman_cs</a:t>
            </a: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https://www.ochrance.cz/pomoc-obcanum-eu/</a:t>
            </a: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https://www.euroskop.cz/629/sekce/obcan-a-evropsky-ombudsman/</a:t>
            </a: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https://www.ombudsman.europa.eu/cs/multimedia/videos/en/2740</a:t>
            </a: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/>
              <a:t>https://www.europarl.europa.eu/factsheets/cs/sheet/18/evropsky-verejny-ochrance-prav</a:t>
            </a:r>
          </a:p>
        </p:txBody>
      </p:sp>
    </p:spTree>
    <p:extLst>
      <p:ext uri="{BB962C8B-B14F-4D97-AF65-F5344CB8AC3E}">
        <p14:creationId xmlns:p14="http://schemas.microsoft.com/office/powerpoint/2010/main" val="311670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64F26-7364-4D8B-BEDC-0316C1AF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380CE-B753-45CB-B2F5-D0F3A68F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279375"/>
            <a:ext cx="10268712" cy="43599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Funkce evropského ochránce veřejných práv neboli ombudsmana byla zřízena v roce </a:t>
            </a:r>
            <a:r>
              <a:rPr lang="cs-CZ" u="sng" dirty="0"/>
              <a:t>1995,</a:t>
            </a:r>
            <a:r>
              <a:rPr lang="cs-CZ" dirty="0"/>
              <a:t> a to díky </a:t>
            </a:r>
            <a:r>
              <a:rPr lang="cs-CZ" u="sng" dirty="0"/>
              <a:t>Maastrichtské smlouvě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První veřejný ochránce práv</a:t>
            </a:r>
            <a:r>
              <a:rPr lang="cs-CZ" u="sng" dirty="0"/>
              <a:t>, Jacob </a:t>
            </a:r>
            <a:r>
              <a:rPr lang="cs-CZ" u="sng" dirty="0" err="1"/>
              <a:t>Söderman</a:t>
            </a:r>
            <a:r>
              <a:rPr lang="cs-CZ" dirty="0"/>
              <a:t>, zastával tuto funkci po dvě funkční období, a to od července 1995 do 31. března 2003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Od dubna 2003 do 14. března 2013, kdy podal demisi s účinností ode dne 1. října 2013, zastával funkci veřejného ochránce práv </a:t>
            </a:r>
            <a:r>
              <a:rPr lang="cs-CZ" u="sng" dirty="0" err="1"/>
              <a:t>Nikiforos</a:t>
            </a:r>
            <a:r>
              <a:rPr lang="cs-CZ" u="sng" dirty="0"/>
              <a:t> </a:t>
            </a:r>
            <a:r>
              <a:rPr lang="cs-CZ" u="sng" dirty="0" err="1"/>
              <a:t>Diamandouros</a:t>
            </a:r>
            <a:endParaRPr lang="cs-CZ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Aktuální ombudsmankou je </a:t>
            </a:r>
            <a:r>
              <a:rPr lang="cs-CZ" u="sng" dirty="0"/>
              <a:t>Emily </a:t>
            </a:r>
            <a:r>
              <a:rPr lang="cs-CZ" u="sng" dirty="0" err="1"/>
              <a:t>O’Reillyová</a:t>
            </a:r>
            <a:r>
              <a:rPr lang="cs-CZ" dirty="0"/>
              <a:t>, která se ujala funkce evropského veřejného ochránce práv dne 1. října 2013</a:t>
            </a:r>
          </a:p>
        </p:txBody>
      </p:sp>
    </p:spTree>
    <p:extLst>
      <p:ext uri="{BB962C8B-B14F-4D97-AF65-F5344CB8AC3E}">
        <p14:creationId xmlns:p14="http://schemas.microsoft.com/office/powerpoint/2010/main" val="277493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17BC7-62B8-4D99-9CFE-A19D9FEB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6600" kern="1200" cap="all" spc="12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Jacob </a:t>
            </a:r>
            <a:r>
              <a:rPr lang="cs-CZ" sz="6600" kern="1200" cap="all" spc="12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söderman</a:t>
            </a:r>
            <a:endParaRPr lang="en-US" sz="6600" kern="1200" cap="all" spc="12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919DBF-936A-45F6-B697-33BAB5BA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968" y="2264989"/>
            <a:ext cx="6879685" cy="3826096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u="sng" dirty="0"/>
              <a:t>p</a:t>
            </a:r>
            <a:r>
              <a:rPr lang="en-US" u="sng" dirty="0" err="1"/>
              <a:t>rvní</a:t>
            </a:r>
            <a:r>
              <a:rPr lang="en-US" u="sng" dirty="0"/>
              <a:t> </a:t>
            </a:r>
            <a:r>
              <a:rPr lang="en-US" dirty="0" err="1"/>
              <a:t>veřejný</a:t>
            </a:r>
            <a:r>
              <a:rPr lang="en-US" dirty="0"/>
              <a:t> </a:t>
            </a:r>
            <a:r>
              <a:rPr lang="en-US" dirty="0" err="1"/>
              <a:t>ochránce</a:t>
            </a:r>
            <a:r>
              <a:rPr lang="en-US" dirty="0"/>
              <a:t> </a:t>
            </a:r>
            <a:r>
              <a:rPr lang="en-US" dirty="0" err="1"/>
              <a:t>práv</a:t>
            </a: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zastával</a:t>
            </a:r>
            <a:r>
              <a:rPr lang="en-US" dirty="0"/>
              <a:t> </a:t>
            </a:r>
            <a:r>
              <a:rPr lang="en-US" dirty="0" err="1"/>
              <a:t>tuto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po </a:t>
            </a:r>
            <a:r>
              <a:rPr lang="en-US" u="sng" dirty="0" err="1"/>
              <a:t>dvě</a:t>
            </a:r>
            <a:r>
              <a:rPr lang="en-US" u="sng" dirty="0"/>
              <a:t> </a:t>
            </a:r>
            <a:r>
              <a:rPr lang="en-US" u="sng" dirty="0" err="1"/>
              <a:t>funkční</a:t>
            </a:r>
            <a:r>
              <a:rPr lang="en-US" u="sng" dirty="0"/>
              <a:t> </a:t>
            </a:r>
            <a:r>
              <a:rPr lang="en-US" u="sng" dirty="0" err="1"/>
              <a:t>období</a:t>
            </a:r>
            <a:r>
              <a:rPr lang="en-US" dirty="0"/>
              <a:t>, a to od </a:t>
            </a:r>
            <a:r>
              <a:rPr lang="en-US" dirty="0" err="1"/>
              <a:t>července</a:t>
            </a:r>
            <a:r>
              <a:rPr lang="en-US" dirty="0"/>
              <a:t> 1995 do 31. </a:t>
            </a:r>
            <a:r>
              <a:rPr lang="en-US" dirty="0" err="1"/>
              <a:t>března</a:t>
            </a:r>
            <a:r>
              <a:rPr lang="en-US" dirty="0"/>
              <a:t> 2003. </a:t>
            </a: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mandátu</a:t>
            </a:r>
            <a:r>
              <a:rPr lang="en-US" dirty="0"/>
              <a:t> (v </a:t>
            </a:r>
            <a:r>
              <a:rPr lang="en-US" dirty="0" err="1"/>
              <a:t>roce</a:t>
            </a:r>
            <a:r>
              <a:rPr lang="en-US" dirty="0"/>
              <a:t> 2001) </a:t>
            </a:r>
            <a:r>
              <a:rPr lang="en-US" dirty="0" err="1"/>
              <a:t>přijal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</a:t>
            </a:r>
            <a:r>
              <a:rPr lang="en-US" u="sng" dirty="0" err="1"/>
              <a:t>kodex</a:t>
            </a:r>
            <a:r>
              <a:rPr lang="en-US" u="sng" dirty="0"/>
              <a:t> </a:t>
            </a:r>
            <a:r>
              <a:rPr lang="en-US" u="sng" dirty="0" err="1"/>
              <a:t>řádné</a:t>
            </a:r>
            <a:r>
              <a:rPr lang="en-US" u="sng" dirty="0"/>
              <a:t> </a:t>
            </a:r>
            <a:r>
              <a:rPr lang="en-US" u="sng" dirty="0" err="1"/>
              <a:t>správní</a:t>
            </a:r>
            <a:r>
              <a:rPr lang="en-US" u="sng" dirty="0"/>
              <a:t> </a:t>
            </a:r>
            <a:r>
              <a:rPr lang="en-US" u="sng" dirty="0" err="1"/>
              <a:t>praxe</a:t>
            </a:r>
            <a:r>
              <a:rPr lang="en-US" dirty="0"/>
              <a:t>. </a:t>
            </a:r>
            <a:r>
              <a:rPr lang="en-US" dirty="0" err="1"/>
              <a:t>Veřejný</a:t>
            </a:r>
            <a:r>
              <a:rPr lang="en-US" dirty="0"/>
              <a:t> </a:t>
            </a:r>
            <a:r>
              <a:rPr lang="en-US" dirty="0" err="1"/>
              <a:t>ochránce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využívá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šetří</a:t>
            </a:r>
            <a:r>
              <a:rPr lang="en-US" dirty="0"/>
              <a:t>, </a:t>
            </a:r>
            <a:r>
              <a:rPr lang="en-US" dirty="0" err="1"/>
              <a:t>zda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 k </a:t>
            </a:r>
            <a:r>
              <a:rPr lang="en-US" dirty="0" err="1"/>
              <a:t>nesprávnému</a:t>
            </a:r>
            <a:r>
              <a:rPr lang="en-US" dirty="0"/>
              <a:t> </a:t>
            </a:r>
            <a:r>
              <a:rPr lang="en-US" dirty="0" err="1"/>
              <a:t>úřednímu</a:t>
            </a:r>
            <a:r>
              <a:rPr lang="en-US" dirty="0"/>
              <a:t> </a:t>
            </a:r>
            <a:r>
              <a:rPr lang="en-US" dirty="0" err="1"/>
              <a:t>postupu</a:t>
            </a:r>
            <a:r>
              <a:rPr lang="en-US" dirty="0"/>
              <a:t>, a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kontrolní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se </a:t>
            </a:r>
            <a:r>
              <a:rPr lang="en-US" dirty="0" err="1"/>
              <a:t>opírá</a:t>
            </a:r>
            <a:r>
              <a:rPr lang="en-US" dirty="0"/>
              <a:t> o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ustanovení</a:t>
            </a:r>
            <a:r>
              <a:rPr lang="en-US" dirty="0"/>
              <a:t>. </a:t>
            </a:r>
            <a:r>
              <a:rPr lang="en-US" dirty="0" err="1"/>
              <a:t>Kodex</a:t>
            </a:r>
            <a:r>
              <a:rPr lang="en-US" dirty="0"/>
              <a:t>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slouží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pomůcka</a:t>
            </a:r>
            <a:r>
              <a:rPr lang="en-US" dirty="0"/>
              <a:t> a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úředníkům</a:t>
            </a:r>
            <a:r>
              <a:rPr lang="en-US" dirty="0"/>
              <a:t> EU, a </a:t>
            </a:r>
            <a:r>
              <a:rPr lang="en-US" dirty="0" err="1"/>
              <a:t>napomáhá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dosažení</a:t>
            </a:r>
            <a:r>
              <a:rPr lang="en-US" dirty="0"/>
              <a:t> co </a:t>
            </a:r>
            <a:r>
              <a:rPr lang="en-US" dirty="0" err="1"/>
              <a:t>nejvyšších</a:t>
            </a:r>
            <a:r>
              <a:rPr lang="en-US" dirty="0"/>
              <a:t> </a:t>
            </a:r>
            <a:r>
              <a:rPr lang="en-US" dirty="0" err="1"/>
              <a:t>standardů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administrativy</a:t>
            </a:r>
            <a:r>
              <a:rPr lang="en-US" dirty="0"/>
              <a:t>.</a:t>
            </a:r>
          </a:p>
        </p:txBody>
      </p:sp>
      <p:pic>
        <p:nvPicPr>
          <p:cNvPr id="6" name="Zástupný obsah 5" descr="Obsah obrázku osoba, muž, oblek, zeď&#10;&#10;Popis byl vytvořen automaticky">
            <a:extLst>
              <a:ext uri="{FF2B5EF4-FFF2-40B4-BE49-F238E27FC236}">
                <a16:creationId xmlns:a16="http://schemas.microsoft.com/office/drawing/2014/main" id="{4445C614-7521-450C-AB51-31FAA98A23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061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6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A8FD5-5913-45F1-97F5-38EAF0F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6600" kern="1200" cap="all" spc="12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NIKIFOROS DIAMANDUROS</a:t>
            </a:r>
            <a:endParaRPr lang="en-US" sz="6600" kern="1200" cap="all" spc="12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Zástupný obsah 5" descr="Obsah obrázku osoba, muž, oblek, starší&#10;&#10;Popis byl vytvořen automaticky">
            <a:extLst>
              <a:ext uri="{FF2B5EF4-FFF2-40B4-BE49-F238E27FC236}">
                <a16:creationId xmlns:a16="http://schemas.microsoft.com/office/drawing/2014/main" id="{2CB5335E-7A1E-4A9A-9C0E-9D5854CDD6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" r="-1" b="28223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83CF24-D080-4F7F-BA25-A796535FB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426" y="2264989"/>
            <a:ext cx="6223961" cy="39521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800" dirty="0"/>
              <a:t>Od </a:t>
            </a:r>
            <a:r>
              <a:rPr lang="en-US" sz="1800" dirty="0" err="1"/>
              <a:t>dubna</a:t>
            </a:r>
            <a:r>
              <a:rPr lang="en-US" sz="1800" dirty="0"/>
              <a:t> 2003 do 14. </a:t>
            </a:r>
            <a:r>
              <a:rPr lang="en-US" sz="1800" dirty="0" err="1"/>
              <a:t>března</a:t>
            </a:r>
            <a:r>
              <a:rPr lang="en-US" sz="1800" dirty="0"/>
              <a:t> 2013, </a:t>
            </a:r>
            <a:r>
              <a:rPr lang="en-US" sz="1800" dirty="0" err="1"/>
              <a:t>kdy</a:t>
            </a:r>
            <a:r>
              <a:rPr lang="en-US" sz="1800" dirty="0"/>
              <a:t> </a:t>
            </a:r>
            <a:r>
              <a:rPr lang="en-US" sz="1800" dirty="0" err="1"/>
              <a:t>podal</a:t>
            </a:r>
            <a:r>
              <a:rPr lang="en-US" sz="1800" dirty="0"/>
              <a:t> </a:t>
            </a:r>
            <a:r>
              <a:rPr lang="en-US" sz="1800" dirty="0" err="1"/>
              <a:t>demisi</a:t>
            </a:r>
            <a:r>
              <a:rPr lang="en-US" sz="1800" dirty="0"/>
              <a:t> s </a:t>
            </a:r>
            <a:r>
              <a:rPr lang="en-US" sz="1800" dirty="0" err="1"/>
              <a:t>účinností</a:t>
            </a:r>
            <a:r>
              <a:rPr lang="en-US" sz="1800" dirty="0"/>
              <a:t> ode </a:t>
            </a:r>
            <a:r>
              <a:rPr lang="en-US" sz="1800" dirty="0" err="1"/>
              <a:t>dne</a:t>
            </a:r>
            <a:r>
              <a:rPr lang="en-US" sz="1800" dirty="0"/>
              <a:t> 1. </a:t>
            </a:r>
            <a:r>
              <a:rPr lang="en-US" sz="1800" dirty="0" err="1"/>
              <a:t>října</a:t>
            </a:r>
            <a:r>
              <a:rPr lang="en-US" sz="1800" dirty="0"/>
              <a:t> 2013, </a:t>
            </a:r>
            <a:r>
              <a:rPr lang="en-US" sz="1800" dirty="0" err="1"/>
              <a:t>zastával</a:t>
            </a:r>
            <a:r>
              <a:rPr lang="en-US" sz="1800" dirty="0"/>
              <a:t> </a:t>
            </a:r>
            <a:r>
              <a:rPr lang="en-US" sz="1800" dirty="0" err="1"/>
              <a:t>funkci</a:t>
            </a:r>
            <a:r>
              <a:rPr lang="en-US" sz="1800" dirty="0"/>
              <a:t> </a:t>
            </a:r>
            <a:r>
              <a:rPr lang="en-US" sz="1800" dirty="0" err="1"/>
              <a:t>veřejného</a:t>
            </a:r>
            <a:r>
              <a:rPr lang="en-US" sz="1800" dirty="0"/>
              <a:t> </a:t>
            </a:r>
            <a:r>
              <a:rPr lang="en-US" sz="1800" dirty="0" err="1"/>
              <a:t>ochránce</a:t>
            </a:r>
            <a:r>
              <a:rPr lang="en-US" sz="1800" dirty="0"/>
              <a:t> </a:t>
            </a:r>
            <a:r>
              <a:rPr lang="en-US" sz="1800" dirty="0" err="1"/>
              <a:t>práv</a:t>
            </a:r>
            <a:r>
              <a:rPr lang="en-US" sz="1800" dirty="0"/>
              <a:t> </a:t>
            </a:r>
            <a:r>
              <a:rPr lang="en-US" sz="1800" dirty="0" err="1"/>
              <a:t>Nikiforos</a:t>
            </a:r>
            <a:r>
              <a:rPr lang="en-US" sz="1800" dirty="0"/>
              <a:t> </a:t>
            </a:r>
            <a:r>
              <a:rPr lang="en-US" sz="1800" dirty="0" err="1"/>
              <a:t>Diamandouros</a:t>
            </a:r>
            <a:endParaRPr lang="cs-CZ" sz="1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1800" dirty="0" err="1"/>
              <a:t>Dne</a:t>
            </a:r>
            <a:r>
              <a:rPr lang="en-US" sz="1800" dirty="0"/>
              <a:t> 11. </a:t>
            </a:r>
            <a:r>
              <a:rPr lang="en-US" sz="1800" dirty="0" err="1"/>
              <a:t>července</a:t>
            </a:r>
            <a:r>
              <a:rPr lang="en-US" sz="1800" dirty="0"/>
              <a:t> 2006 </a:t>
            </a:r>
            <a:r>
              <a:rPr lang="en-US" sz="1800" dirty="0" err="1"/>
              <a:t>předložil</a:t>
            </a:r>
            <a:r>
              <a:rPr lang="en-US" sz="1800" dirty="0"/>
              <a:t> </a:t>
            </a:r>
            <a:r>
              <a:rPr lang="en-US" sz="1800" dirty="0" err="1"/>
              <a:t>veřejný</a:t>
            </a:r>
            <a:r>
              <a:rPr lang="en-US" sz="1800" dirty="0"/>
              <a:t> </a:t>
            </a:r>
            <a:r>
              <a:rPr lang="en-US" sz="1800" dirty="0" err="1"/>
              <a:t>ochránce</a:t>
            </a:r>
            <a:r>
              <a:rPr lang="en-US" sz="1800" dirty="0"/>
              <a:t> </a:t>
            </a:r>
            <a:r>
              <a:rPr lang="en-US" sz="1800" dirty="0" err="1"/>
              <a:t>práv</a:t>
            </a:r>
            <a:r>
              <a:rPr lang="en-US" sz="1800" dirty="0"/>
              <a:t> </a:t>
            </a:r>
            <a:r>
              <a:rPr lang="en-US" sz="1800" dirty="0" err="1"/>
              <a:t>předsedovi</a:t>
            </a:r>
            <a:r>
              <a:rPr lang="en-US" sz="1800" dirty="0"/>
              <a:t> </a:t>
            </a:r>
            <a:r>
              <a:rPr lang="en-US" sz="1800" dirty="0" err="1"/>
              <a:t>Parlamentu</a:t>
            </a:r>
            <a:r>
              <a:rPr lang="en-US" sz="1800" dirty="0"/>
              <a:t> </a:t>
            </a:r>
            <a:r>
              <a:rPr lang="en-US" sz="1800" dirty="0" err="1"/>
              <a:t>návrh</a:t>
            </a:r>
            <a:r>
              <a:rPr lang="en-US" sz="1800" dirty="0"/>
              <a:t> </a:t>
            </a:r>
            <a:r>
              <a:rPr lang="en-US" sz="1800" dirty="0" err="1"/>
              <a:t>úpravy</a:t>
            </a:r>
            <a:r>
              <a:rPr lang="en-US" sz="1800" dirty="0"/>
              <a:t> </a:t>
            </a:r>
            <a:r>
              <a:rPr lang="en-US" sz="1800" dirty="0" err="1"/>
              <a:t>svého</a:t>
            </a:r>
            <a:r>
              <a:rPr lang="en-US" sz="1800" dirty="0"/>
              <a:t> </a:t>
            </a:r>
            <a:r>
              <a:rPr lang="en-US" sz="1800" dirty="0" err="1"/>
              <a:t>statutu</a:t>
            </a:r>
            <a:r>
              <a:rPr lang="en-US" sz="1800" dirty="0"/>
              <a:t>, </a:t>
            </a:r>
            <a:r>
              <a:rPr lang="en-US" sz="1800" dirty="0" err="1"/>
              <a:t>který</a:t>
            </a:r>
            <a:r>
              <a:rPr lang="en-US" sz="1800" dirty="0"/>
              <a:t> </a:t>
            </a:r>
            <a:r>
              <a:rPr lang="en-US" sz="1800" dirty="0" err="1"/>
              <a:t>podpořily</a:t>
            </a:r>
            <a:r>
              <a:rPr lang="en-US" sz="1800" dirty="0"/>
              <a:t> </a:t>
            </a:r>
            <a:r>
              <a:rPr lang="en-US" sz="1800" dirty="0" err="1"/>
              <a:t>Petiční</a:t>
            </a:r>
            <a:r>
              <a:rPr lang="en-US" sz="1800" dirty="0"/>
              <a:t> </a:t>
            </a:r>
            <a:r>
              <a:rPr lang="en-US" sz="1800" dirty="0" err="1"/>
              <a:t>výbor</a:t>
            </a:r>
            <a:r>
              <a:rPr lang="en-US" sz="1800" dirty="0"/>
              <a:t>, </a:t>
            </a:r>
            <a:r>
              <a:rPr lang="en-US" sz="1800" dirty="0" err="1"/>
              <a:t>Parlament</a:t>
            </a:r>
            <a:r>
              <a:rPr lang="en-US" sz="1800" dirty="0"/>
              <a:t> a Rada.</a:t>
            </a:r>
            <a:endParaRPr lang="cs-CZ" sz="1800" dirty="0"/>
          </a:p>
          <a:p>
            <a:pPr marL="560070" lvl="1" indent="-285750">
              <a:buFont typeface="Wingdings" panose="05000000000000000000" pitchFamily="2" charset="2"/>
              <a:buChar char="Ø"/>
            </a:pPr>
            <a:r>
              <a:rPr lang="en-US" sz="1500" dirty="0" err="1"/>
              <a:t>Statut</a:t>
            </a:r>
            <a:r>
              <a:rPr lang="en-US" sz="1500" dirty="0"/>
              <a:t> </a:t>
            </a:r>
            <a:r>
              <a:rPr lang="en-US" sz="1500" dirty="0" err="1"/>
              <a:t>byl</a:t>
            </a:r>
            <a:r>
              <a:rPr lang="en-US" sz="1500" dirty="0"/>
              <a:t> </a:t>
            </a:r>
            <a:r>
              <a:rPr lang="en-US" sz="1500" dirty="0" err="1"/>
              <a:t>pozměněn</a:t>
            </a:r>
            <a:r>
              <a:rPr lang="en-US" sz="1500" dirty="0"/>
              <a:t> </a:t>
            </a:r>
            <a:r>
              <a:rPr lang="en-US" sz="1500" dirty="0" err="1"/>
              <a:t>tak</a:t>
            </a:r>
            <a:r>
              <a:rPr lang="en-US" sz="1500" dirty="0"/>
              <a:t>, aby </a:t>
            </a:r>
            <a:r>
              <a:rPr lang="en-US" sz="1500" dirty="0" err="1"/>
              <a:t>posiloval</a:t>
            </a:r>
            <a:r>
              <a:rPr lang="en-US" sz="1500" dirty="0"/>
              <a:t> a </a:t>
            </a:r>
            <a:r>
              <a:rPr lang="en-US" sz="1500" dirty="0" err="1"/>
              <a:t>vyjasňoval</a:t>
            </a:r>
            <a:r>
              <a:rPr lang="en-US" sz="1500" dirty="0"/>
              <a:t> </a:t>
            </a:r>
            <a:r>
              <a:rPr lang="en-US" sz="1500" dirty="0" err="1"/>
              <a:t>úlohu</a:t>
            </a:r>
            <a:r>
              <a:rPr lang="en-US" sz="1500" dirty="0"/>
              <a:t> </a:t>
            </a:r>
            <a:r>
              <a:rPr lang="en-US" sz="1500" dirty="0" err="1"/>
              <a:t>veřejného</a:t>
            </a:r>
            <a:r>
              <a:rPr lang="en-US" sz="1500" dirty="0"/>
              <a:t> </a:t>
            </a:r>
            <a:r>
              <a:rPr lang="en-US" sz="1500" dirty="0" err="1"/>
              <a:t>ochránce</a:t>
            </a:r>
            <a:r>
              <a:rPr lang="en-US" sz="1500" dirty="0"/>
              <a:t> </a:t>
            </a:r>
            <a:r>
              <a:rPr lang="en-US" sz="1500" dirty="0" err="1"/>
              <a:t>práv</a:t>
            </a:r>
            <a:r>
              <a:rPr lang="en-US" sz="1500" dirty="0"/>
              <a:t>, </a:t>
            </a:r>
            <a:r>
              <a:rPr lang="en-US" sz="1500" dirty="0" err="1"/>
              <a:t>např</a:t>
            </a:r>
            <a:r>
              <a:rPr lang="en-US" sz="1500" dirty="0"/>
              <a:t>. </a:t>
            </a:r>
            <a:r>
              <a:rPr lang="en-US" sz="1500" dirty="0" err="1"/>
              <a:t>pokud</a:t>
            </a:r>
            <a:r>
              <a:rPr lang="en-US" sz="1500" dirty="0"/>
              <a:t> se </a:t>
            </a:r>
            <a:r>
              <a:rPr lang="en-US" sz="1500" dirty="0" err="1"/>
              <a:t>jedná</a:t>
            </a:r>
            <a:r>
              <a:rPr lang="en-US" sz="1500" dirty="0"/>
              <a:t> o </a:t>
            </a:r>
            <a:r>
              <a:rPr lang="en-US" sz="1500" dirty="0" err="1"/>
              <a:t>přístup</a:t>
            </a:r>
            <a:r>
              <a:rPr lang="en-US" sz="1500" dirty="0"/>
              <a:t> k </a:t>
            </a:r>
            <a:r>
              <a:rPr lang="en-US" sz="1500" dirty="0" err="1"/>
              <a:t>dokumentům</a:t>
            </a:r>
            <a:r>
              <a:rPr lang="en-US" sz="1500" dirty="0"/>
              <a:t> a </a:t>
            </a:r>
            <a:r>
              <a:rPr lang="en-US" sz="1500" dirty="0" err="1"/>
              <a:t>oznamování</a:t>
            </a:r>
            <a:r>
              <a:rPr lang="en-US" sz="1500" dirty="0"/>
              <a:t> </a:t>
            </a:r>
            <a:r>
              <a:rPr lang="en-US" sz="1500" dirty="0" err="1"/>
              <a:t>informací</a:t>
            </a:r>
            <a:r>
              <a:rPr lang="en-US" sz="1500" dirty="0"/>
              <a:t>, </a:t>
            </a:r>
            <a:r>
              <a:rPr lang="en-US" sz="1500" dirty="0" err="1"/>
              <a:t>které</a:t>
            </a:r>
            <a:r>
              <a:rPr lang="en-US" sz="1500" dirty="0"/>
              <a:t> by </a:t>
            </a:r>
            <a:r>
              <a:rPr lang="en-US" sz="1500" dirty="0" err="1"/>
              <a:t>mohly</a:t>
            </a:r>
            <a:r>
              <a:rPr lang="en-US" sz="1500" dirty="0"/>
              <a:t> </a:t>
            </a:r>
            <a:r>
              <a:rPr lang="en-US" sz="1500" dirty="0" err="1"/>
              <a:t>spadat</a:t>
            </a:r>
            <a:r>
              <a:rPr lang="en-US" sz="1500" dirty="0"/>
              <a:t> do </a:t>
            </a:r>
            <a:r>
              <a:rPr lang="en-US" sz="1500" dirty="0" err="1"/>
              <a:t>jeho</a:t>
            </a:r>
            <a:r>
              <a:rPr lang="en-US" sz="1500" dirty="0"/>
              <a:t> </a:t>
            </a:r>
            <a:r>
              <a:rPr lang="en-US" sz="1500" dirty="0" err="1"/>
              <a:t>působnosti</a:t>
            </a:r>
            <a:r>
              <a:rPr lang="en-US" sz="1500" dirty="0"/>
              <a:t>, </a:t>
            </a:r>
            <a:r>
              <a:rPr lang="en-US" sz="1500" dirty="0" err="1"/>
              <a:t>úřadu</a:t>
            </a:r>
            <a:r>
              <a:rPr lang="en-US" sz="1500" dirty="0"/>
              <a:t> OLAF.</a:t>
            </a:r>
          </a:p>
        </p:txBody>
      </p:sp>
    </p:spTree>
    <p:extLst>
      <p:ext uri="{BB962C8B-B14F-4D97-AF65-F5344CB8AC3E}">
        <p14:creationId xmlns:p14="http://schemas.microsoft.com/office/powerpoint/2010/main" val="208867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0C84B3-FDB5-4385-A577-F8AD65A9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Emily O’Reillyová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60E2D5-88C0-4466-BB8D-5D53665B1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40" y="2336412"/>
            <a:ext cx="6687183" cy="45215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1000"/>
              </a:lnSpc>
              <a:buFont typeface="Wingdings" panose="05000000000000000000" pitchFamily="2" charset="2"/>
              <a:buChar char="§"/>
            </a:pPr>
            <a:r>
              <a:rPr lang="en-US" sz="2000" b="0" i="0" dirty="0" err="1">
                <a:effectLst/>
              </a:rPr>
              <a:t>Bývalá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irská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veřejná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ochránkyně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práv</a:t>
            </a:r>
            <a:r>
              <a:rPr lang="en-US" sz="2000" b="0" i="0" dirty="0">
                <a:effectLst/>
              </a:rPr>
              <a:t> Emily </a:t>
            </a:r>
            <a:r>
              <a:rPr lang="en-US" sz="2000" b="0" i="0" dirty="0" err="1">
                <a:effectLst/>
              </a:rPr>
              <a:t>O’Reillyová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se </a:t>
            </a:r>
            <a:r>
              <a:rPr lang="en-US" sz="2000" b="0" i="0" dirty="0" err="1">
                <a:effectLst/>
              </a:rPr>
              <a:t>ujala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funkce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evropského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veřejného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ochránce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práv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dne</a:t>
            </a:r>
            <a:r>
              <a:rPr lang="en-US" sz="2000" b="0" i="0" dirty="0">
                <a:effectLst/>
              </a:rPr>
              <a:t> 1. </a:t>
            </a:r>
            <a:r>
              <a:rPr lang="en-US" sz="2000" b="0" i="0" dirty="0" err="1">
                <a:effectLst/>
              </a:rPr>
              <a:t>října</a:t>
            </a:r>
            <a:r>
              <a:rPr lang="en-US" sz="2000" b="0" i="0" dirty="0">
                <a:effectLst/>
              </a:rPr>
              <a:t> 2013.</a:t>
            </a:r>
            <a:endParaRPr lang="cs-CZ" sz="2000" dirty="0"/>
          </a:p>
          <a:p>
            <a:pPr marL="342900" indent="-342900">
              <a:lnSpc>
                <a:spcPct val="91000"/>
              </a:lnSpc>
              <a:buFont typeface="Wingdings" panose="05000000000000000000" pitchFamily="2" charset="2"/>
              <a:buChar char="§"/>
            </a:pPr>
            <a:r>
              <a:rPr lang="en-US" sz="2000" b="0" i="0" dirty="0" err="1">
                <a:effectLst/>
              </a:rPr>
              <a:t>Poté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byla</a:t>
            </a:r>
            <a:r>
              <a:rPr lang="en-US" sz="2000" b="0" i="0" dirty="0">
                <a:effectLst/>
              </a:rPr>
              <a:t> po </a:t>
            </a:r>
            <a:r>
              <a:rPr lang="en-US" sz="2000" b="0" i="0" dirty="0" err="1">
                <a:effectLst/>
              </a:rPr>
              <a:t>volbách</a:t>
            </a:r>
            <a:r>
              <a:rPr lang="en-US" sz="2000" b="0" i="0" dirty="0">
                <a:effectLst/>
              </a:rPr>
              <a:t> do </a:t>
            </a:r>
            <a:r>
              <a:rPr lang="en-US" sz="2000" b="0" i="0" dirty="0" err="1">
                <a:effectLst/>
              </a:rPr>
              <a:t>Evropského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parlamentu</a:t>
            </a:r>
            <a:r>
              <a:rPr lang="en-US" sz="2000" b="0" i="0" dirty="0">
                <a:effectLst/>
              </a:rPr>
              <a:t> v </a:t>
            </a:r>
            <a:r>
              <a:rPr lang="en-US" sz="2000" b="0" i="0" dirty="0" err="1">
                <a:effectLst/>
              </a:rPr>
              <a:t>letech</a:t>
            </a:r>
            <a:r>
              <a:rPr lang="en-US" sz="2000" b="0" i="0" dirty="0">
                <a:effectLst/>
              </a:rPr>
              <a:t> 2014 a 2019 </a:t>
            </a:r>
            <a:r>
              <a:rPr lang="en-US" sz="2000" b="0" i="0" dirty="0" err="1">
                <a:effectLst/>
              </a:rPr>
              <a:t>ve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své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funkci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dvakrát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znovu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potvrzena</a:t>
            </a:r>
            <a:r>
              <a:rPr lang="en-US" sz="2000" b="0" i="0" dirty="0">
                <a:effectLst/>
              </a:rPr>
              <a:t>.</a:t>
            </a:r>
            <a:endParaRPr lang="cs-CZ" sz="2000" dirty="0"/>
          </a:p>
          <a:p>
            <a:pPr marL="342900" indent="-342900">
              <a:lnSpc>
                <a:spcPct val="91000"/>
              </a:lnSpc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</a:rPr>
              <a:t>Zaměřovala se na to, aby </a:t>
            </a:r>
            <a:r>
              <a:rPr lang="en-US" sz="2000" b="0" i="0" dirty="0">
                <a:effectLst/>
              </a:rPr>
              <a:t>EU </a:t>
            </a:r>
            <a:r>
              <a:rPr lang="en-US" sz="2000" b="0" i="0" dirty="0" err="1">
                <a:effectLst/>
              </a:rPr>
              <a:t>plnila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nejvyšší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standardy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správy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transparentnosti</a:t>
            </a:r>
            <a:r>
              <a:rPr lang="en-US" sz="2000" b="0" i="0" dirty="0">
                <a:effectLst/>
              </a:rPr>
              <a:t> a </a:t>
            </a:r>
            <a:r>
              <a:rPr lang="en-US" sz="2000" b="0" i="0" dirty="0" err="1">
                <a:effectLst/>
              </a:rPr>
              <a:t>etiky</a:t>
            </a:r>
            <a:endParaRPr lang="cs-CZ" sz="2000" dirty="0"/>
          </a:p>
          <a:p>
            <a:pPr marL="342900" indent="-342900">
              <a:lnSpc>
                <a:spcPct val="91000"/>
              </a:lnSpc>
              <a:buFont typeface="Wingdings" panose="05000000000000000000" pitchFamily="2" charset="2"/>
              <a:buChar char="§"/>
            </a:pPr>
            <a:r>
              <a:rPr lang="en-US" sz="2000" b="0" i="0" dirty="0" err="1">
                <a:effectLst/>
              </a:rPr>
              <a:t>Pracovala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zlepšení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pravidel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upravujících</a:t>
            </a:r>
            <a:r>
              <a:rPr lang="en-US" sz="2000" b="0" i="0" dirty="0">
                <a:effectLst/>
              </a:rPr>
              <a:t> whistleblowing, </a:t>
            </a:r>
            <a:r>
              <a:rPr lang="en-US" sz="2000" b="0" i="0" dirty="0" err="1">
                <a:effectLst/>
              </a:rPr>
              <a:t>evropskou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občanskou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iniciativu</a:t>
            </a:r>
            <a:r>
              <a:rPr lang="en-US" sz="2000" b="0" i="0" dirty="0">
                <a:effectLst/>
              </a:rPr>
              <a:t> a </a:t>
            </a:r>
            <a:r>
              <a:rPr lang="en-US" sz="2000" b="0" i="0" dirty="0" err="1">
                <a:effectLst/>
              </a:rPr>
              <a:t>zdravotní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postižení</a:t>
            </a:r>
            <a:r>
              <a:rPr lang="en-US" sz="2000" b="0" i="0" dirty="0">
                <a:effectLst/>
              </a:rPr>
              <a:t>.</a:t>
            </a:r>
            <a:endParaRPr lang="en-US" sz="20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97E1FE-511A-4256-812A-1382C3AE0F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066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0ABDE3-6E3F-480A-A3C8-D79A1591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8" y="643467"/>
            <a:ext cx="3849156" cy="5571066"/>
          </a:xfrm>
        </p:spPr>
        <p:txBody>
          <a:bodyPr>
            <a:normAutofit/>
          </a:bodyPr>
          <a:lstStyle/>
          <a:p>
            <a:r>
              <a:rPr lang="cs-CZ" dirty="0"/>
              <a:t>Základní </a:t>
            </a:r>
            <a:br>
              <a:rPr lang="cs-CZ" dirty="0"/>
            </a:b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DEEBC4-CAE3-4C3B-B475-088E7C1B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6" y="643467"/>
            <a:ext cx="5926496" cy="5571066"/>
          </a:xfrm>
        </p:spPr>
        <p:txBody>
          <a:bodyPr anchor="ctr">
            <a:normAutofit fontScale="85000" lnSpcReduction="1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Evropský veřejný ochránce se zabývá stížnostmi na orgány, instituce a další subjekty Evropské unie.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Evropský veřejný ochránce práv prošetřuje stížnosti na administrativní pochybení institucí a dalších subjektů EU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Evropský ombudsman je oprávněn přijímat stížnosti občanů unie a fyzických a právnických osob s bydlištěm nebo registrovaným sídlem v členském státu Evropské unie týkající se chybného jednání orgánů společenství s výjimkou Evropského soudního dvora a Soudu první instance. Je volen Evropským parlamentem.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33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56253-DAC8-4603-AAB5-5CC51872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zvolení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B03DA-4FD7-4E18-ACB8-9A44E44D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1"/>
            <a:ext cx="10268712" cy="4051587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400" b="0" i="0" dirty="0">
                <a:solidFill>
                  <a:srgbClr val="1E1E1F"/>
                </a:solidFill>
                <a:effectLst/>
                <a:latin typeface="+mj-lt"/>
              </a:rPr>
              <a:t> </a:t>
            </a:r>
            <a:r>
              <a:rPr lang="cs-CZ" sz="3400" b="0" i="0" dirty="0">
                <a:solidFill>
                  <a:srgbClr val="1E1E1F"/>
                </a:solidFill>
                <a:effectLst/>
              </a:rPr>
              <a:t>Zvolení nového ombudsmana začíná, kdy </a:t>
            </a:r>
            <a:r>
              <a:rPr lang="cs-CZ" sz="3400" b="0" i="0" u="sng" dirty="0">
                <a:solidFill>
                  <a:srgbClr val="1E1E1F"/>
                </a:solidFill>
                <a:effectLst/>
              </a:rPr>
              <a:t>vyzve předseda Parlamentu </a:t>
            </a:r>
            <a:r>
              <a:rPr lang="cs-CZ" sz="3400" b="0" i="0" dirty="0">
                <a:solidFill>
                  <a:srgbClr val="1E1E1F"/>
                </a:solidFill>
                <a:effectLst/>
              </a:rPr>
              <a:t>k předložení nominací na úřad veřejného ochránce práv a stanoví lhůtu pro jejich předložení</a:t>
            </a:r>
            <a:endParaRPr lang="cs-CZ" sz="3400" dirty="0">
              <a:solidFill>
                <a:srgbClr val="1E1E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1E1E1F"/>
                </a:solidFill>
              </a:rPr>
              <a:t>Nominace musí </a:t>
            </a:r>
            <a:r>
              <a:rPr lang="cs-CZ" sz="3400" u="sng" dirty="0">
                <a:solidFill>
                  <a:srgbClr val="1E1E1F"/>
                </a:solidFill>
              </a:rPr>
              <a:t>podpořit nejméně 40 poslanců Evropského parlamentu </a:t>
            </a:r>
            <a:r>
              <a:rPr lang="cs-CZ" sz="3400" dirty="0">
                <a:solidFill>
                  <a:srgbClr val="1E1E1F"/>
                </a:solidFill>
              </a:rPr>
              <a:t>z nejméně </a:t>
            </a:r>
            <a:r>
              <a:rPr lang="cs-CZ" sz="3400" u="sng" dirty="0">
                <a:solidFill>
                  <a:srgbClr val="1E1E1F"/>
                </a:solidFill>
              </a:rPr>
              <a:t>dvou různých členských států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b="0" i="0" dirty="0">
                <a:solidFill>
                  <a:srgbClr val="1E1E1F"/>
                </a:solidFill>
                <a:effectLst/>
              </a:rPr>
              <a:t>Kandidatury jsou předkládány </a:t>
            </a:r>
            <a:r>
              <a:rPr lang="cs-CZ" sz="3400" b="0" i="0" u="sng" dirty="0">
                <a:solidFill>
                  <a:srgbClr val="1E1E1F"/>
                </a:solidFill>
                <a:effectLst/>
              </a:rPr>
              <a:t>Petičnímu výboru Parlamentu</a:t>
            </a:r>
            <a:r>
              <a:rPr lang="cs-CZ" sz="3400" b="0" i="0" dirty="0">
                <a:solidFill>
                  <a:srgbClr val="1E1E1F"/>
                </a:solidFill>
                <a:effectLst/>
              </a:rPr>
              <a:t>, který přezkoumá jejich přípustnost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b="0" i="0" dirty="0">
                <a:solidFill>
                  <a:srgbClr val="1E1E1F"/>
                </a:solidFill>
                <a:effectLst/>
              </a:rPr>
              <a:t>Výbor může požádat o vyslechnutí kandidátů. Seznam nominací, které splňují stanovené podmínky, se poté předkládá plénu k hlasování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3400" b="0" i="0" dirty="0">
                <a:solidFill>
                  <a:srgbClr val="1E1E1F"/>
                </a:solidFill>
                <a:effectLst/>
              </a:rPr>
              <a:t>Veřejný ochránce práv se volí </a:t>
            </a:r>
            <a:r>
              <a:rPr lang="cs-CZ" sz="3400" b="0" i="0" u="sng" dirty="0">
                <a:solidFill>
                  <a:srgbClr val="1E1E1F"/>
                </a:solidFill>
                <a:effectLst/>
              </a:rPr>
              <a:t>většinou odevzdaných hlasů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3400" b="0" i="0" dirty="0">
                <a:solidFill>
                  <a:srgbClr val="1E1E1F"/>
                </a:solidFill>
                <a:effectLst/>
              </a:rPr>
              <a:t>Veřejný ochránce práv je zvolen Parlamentem po každých evropských volbách na </a:t>
            </a:r>
            <a:r>
              <a:rPr lang="cs-CZ" sz="3400" b="0" i="0" u="sng" dirty="0">
                <a:solidFill>
                  <a:srgbClr val="1E1E1F"/>
                </a:solidFill>
                <a:effectLst/>
              </a:rPr>
              <a:t>dobu jeho funkčního období </a:t>
            </a:r>
            <a:r>
              <a:rPr lang="cs-CZ" sz="3400" b="0" i="0" dirty="0">
                <a:solidFill>
                  <a:srgbClr val="1E1E1F"/>
                </a:solidFill>
                <a:effectLst/>
              </a:rPr>
              <a:t>(5 let). </a:t>
            </a:r>
            <a:r>
              <a:rPr lang="cs-CZ" sz="3400" b="0" i="0" u="sng" dirty="0">
                <a:solidFill>
                  <a:srgbClr val="1E1E1F"/>
                </a:solidFill>
                <a:effectLst/>
              </a:rPr>
              <a:t>Může být zvolen opakovaně</a:t>
            </a:r>
            <a:r>
              <a:rPr lang="cs-CZ" sz="3400" b="0" i="0" dirty="0">
                <a:solidFill>
                  <a:srgbClr val="1E1E1F"/>
                </a:solidFill>
                <a:effectLst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62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97B0A-3896-4A4F-BA1B-EFB6DE81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</a:t>
            </a:r>
            <a:r>
              <a:rPr lang="cs-CZ" dirty="0" err="1"/>
              <a:t>ÚKOLy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EB353-3050-4E82-9253-F03E90D57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/>
              <a:t>Poskytovat informace občanům EU o jejich právech, kam se obracet a jak postupovat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/>
              <a:t>Poskytovat metodickou pomoc při podezření na diskriminaci z důvodu státní příslušnosti a při podávání návrhů na zahájení řízení z důvodů diskriminace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/>
              <a:t>Komunikovat s úřady a soukromými osobami ve věcech výkonu práva volného pohybu občanů Evropské unie a rovného zacházení z důvodu státní příslušnosti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/>
              <a:t>Provádět výzkumy, vydávat zprávy a doporučení ve věcech výkonu práva volného pohybu občanů Evropské unie a rovného zacházení z důvodu státní příslušnosti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dirty="0"/>
              <a:t>Komunikovat s orgány v jiných členských státech EU, které mají obdobné postavení jako ombudsman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15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3E699-04D8-4670-A015-833F1D7D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Konkrétní příklady špatného administrativního postupu 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2C32D-6F7B-42E8-8077-00118E909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nekalé jednání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iskriminace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překročení pravomoci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neúplné informace nebo odmítnutí informace poskytnout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zbytečné průtahy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použití nesprávného postupu.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050173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242C41"/>
      </a:dk2>
      <a:lt2>
        <a:srgbClr val="E8E6E2"/>
      </a:lt2>
      <a:accent1>
        <a:srgbClr val="96A4C6"/>
      </a:accent1>
      <a:accent2>
        <a:srgbClr val="7FA8BA"/>
      </a:accent2>
      <a:accent3>
        <a:srgbClr val="82ACA7"/>
      </a:accent3>
      <a:accent4>
        <a:srgbClr val="77AE91"/>
      </a:accent4>
      <a:accent5>
        <a:srgbClr val="81AC83"/>
      </a:accent5>
      <a:accent6>
        <a:srgbClr val="8BAE77"/>
      </a:accent6>
      <a:hlink>
        <a:srgbClr val="918158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1170</Words>
  <Application>Microsoft Office PowerPoint</Application>
  <PresentationFormat>Širokoúhlá obrazovka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Courier New</vt:lpstr>
      <vt:lpstr>Franklin Gothic Demi Cond</vt:lpstr>
      <vt:lpstr>Franklin Gothic Medium</vt:lpstr>
      <vt:lpstr>Symbol</vt:lpstr>
      <vt:lpstr>Wingdings</vt:lpstr>
      <vt:lpstr>JuxtaposeVTI</vt:lpstr>
      <vt:lpstr>Evropský ombudsman</vt:lpstr>
      <vt:lpstr>historie</vt:lpstr>
      <vt:lpstr>Jacob söderman</vt:lpstr>
      <vt:lpstr>NIKIFOROS DIAMANDUROS</vt:lpstr>
      <vt:lpstr>Emily O’Reillyová </vt:lpstr>
      <vt:lpstr>Základní  info</vt:lpstr>
      <vt:lpstr>zvolení</vt:lpstr>
      <vt:lpstr>HLAVNÍ ÚKOLy</vt:lpstr>
      <vt:lpstr>Konkrétní příklady špatného administrativního postupu :</vt:lpstr>
      <vt:lpstr>Hlavní cíle</vt:lpstr>
      <vt:lpstr>A Čím se evropský ombudsman nezabývá?</vt:lpstr>
      <vt:lpstr>Jak si stěžovat?</vt:lpstr>
      <vt:lpstr>Vyšetřování</vt:lpstr>
      <vt:lpstr>Evropský ombudsman nyní</vt:lpstr>
      <vt:lpstr>Jak kontaktovat evropského ombudsmana?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Evropský ombudsman</dc:title>
  <dc:creator>Veronika Hrdová</dc:creator>
  <cp:lastModifiedBy>Marta Goňcová</cp:lastModifiedBy>
  <cp:revision>3</cp:revision>
  <dcterms:created xsi:type="dcterms:W3CDTF">2021-01-31T19:47:23Z</dcterms:created>
  <dcterms:modified xsi:type="dcterms:W3CDTF">2021-05-15T19:33:29Z</dcterms:modified>
</cp:coreProperties>
</file>