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1B41F-EED6-4E79-AA64-5C92A2FAB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A20EC7-AE7B-4F82-936C-92A2301A5C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0CBCF7-CD0A-4984-989C-74644651F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B2E4-68B1-4F6C-A7C9-A7C4298EEEA5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7D96D6-8135-40DC-8D91-562D16FA5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9AAACB-1F6A-4B55-8C99-6E9B9C436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5C8E-B71B-45FB-B206-1E93DA2FF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753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48D3C7-89C3-4E79-933A-CDD4AFCDC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7E2BC3-DE2A-40EF-BF8C-57AF6CAA1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8364F2-88A2-44AB-B692-41B25DEC4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B2E4-68B1-4F6C-A7C9-A7C4298EEEA5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B6245A-3795-489D-870A-F7CAA301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82778F-D1D9-4E43-AAB6-36AE68F9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5C8E-B71B-45FB-B206-1E93DA2FF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3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C216299-D95B-466C-8CF0-2BECD8EA62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C7CEFD-6E00-45F1-863D-4C91842361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D9A5EB-F45B-4F47-B161-653DCFAC5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B2E4-68B1-4F6C-A7C9-A7C4298EEEA5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A6FC1E-4479-479E-AE85-57C23CD1E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760E96-0C4D-4363-91BB-170BDA4E0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5C8E-B71B-45FB-B206-1E93DA2FF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47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8346BB-E09F-4709-8615-94295104B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84F8E4-413D-4F7C-8CAF-D2846EA4C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772872-9642-4C15-BF37-049853ED6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B2E4-68B1-4F6C-A7C9-A7C4298EEEA5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E367A7-A633-4253-99C9-13DCCD120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45A901-357E-4036-B36B-7A7A8E169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5C8E-B71B-45FB-B206-1E93DA2FF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2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2F7554-E638-43F6-A7C3-9EA15E93A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A6C2DB-E330-476B-8EBF-AFEA25E4F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CFD89F-1758-4FAE-96FA-F64DA7383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B2E4-68B1-4F6C-A7C9-A7C4298EEEA5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7F538F-486D-4276-8A5F-AA0106283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6DE88F-3CDF-4761-B765-A2BB22F78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5C8E-B71B-45FB-B206-1E93DA2FF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41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AD80F9-A929-4A2B-ADDB-B7E7C37B3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4A9E76-1064-4318-B5A1-9F6BE1E921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E35C71D-F7E6-430C-A23A-322453EB9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7CDD28-B948-45AE-A80B-7E424CDF8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B2E4-68B1-4F6C-A7C9-A7C4298EEEA5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E6C4E6-C17E-4C59-9C8A-DE448A7FD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8F73FD-79BC-4853-9D8F-05763480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5C8E-B71B-45FB-B206-1E93DA2FF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18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A4A4B7-26A0-41B9-920B-02FA6C57D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7566AA3-B046-4437-865C-EFA2F2E1D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5DDF341-CFCC-4EEC-BE0C-99733AF80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C3A6508-20F2-409A-BD14-4C338C9B24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A8F3666-ABC5-46C1-93E7-8BEA71E269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298C0DE-BD8B-45D8-9DF8-A2DE2266B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B2E4-68B1-4F6C-A7C9-A7C4298EEEA5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A0E05AA-C928-41FA-9FD9-60DD33580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F12C785-9758-4C8A-AD05-9D1AF5941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5C8E-B71B-45FB-B206-1E93DA2FF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665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DB25F0-D236-4D31-B610-3067E17D3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8684853-C4E6-4205-8467-C73E18BFB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B2E4-68B1-4F6C-A7C9-A7C4298EEEA5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164F352-B15D-4BFE-B112-7622D2F2D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441C73-11CC-4F9A-B150-D9A46AB03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5C8E-B71B-45FB-B206-1E93DA2FF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97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A9D34FC-80E8-4A61-B56E-05B315143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B2E4-68B1-4F6C-A7C9-A7C4298EEEA5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E331C13-EA25-4733-8AE3-547AD22A2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086B088-A0F1-4BE3-8D33-66BEA24DD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5C8E-B71B-45FB-B206-1E93DA2FF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65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97288E-493A-44E8-ABC9-5E11C844A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817089-1C8A-420C-9B09-7C732940E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03B2FA-6DFB-4353-AFC3-92D223899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3E6301-ACEE-44E6-9422-209A59399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B2E4-68B1-4F6C-A7C9-A7C4298EEEA5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0D7EF5-3DDE-4E4B-9234-7A6E9DAB0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A0E059-2FAC-463C-A90A-45DDC59F1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5C8E-B71B-45FB-B206-1E93DA2FF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56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3268AC-842C-4228-AF75-7666401C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680EBE7-721C-42DA-9524-A4E981C62E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D62ADF9-1CA1-416B-BCEE-4C8FEA251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DFC343-AF53-47DD-96B5-3A0FAFC71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B2E4-68B1-4F6C-A7C9-A7C4298EEEA5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AB0EE58-3A2C-437A-8454-C4F972AAA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27B187-6AB2-4BE9-8C2B-2DB6B64FC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5C8E-B71B-45FB-B206-1E93DA2FF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252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F85BDC6-4F98-4BCE-8772-8C4C4E9BA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2357CF-D05D-4876-B13C-CA8BB2EF4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FDC096-DEA1-460E-B4ED-D6C7AAF82E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1B2E4-68B1-4F6C-A7C9-A7C4298EEEA5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A098C3-EFA0-436B-96E9-2F87C03720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C3EA71-0DDA-40F1-AC7B-DE30DDE62F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B5C8E-B71B-45FB-B206-1E93DA2FF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74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osoba/117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2CBECF-C803-4695-8941-39C8B2ECB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rmAutofit/>
          </a:bodyPr>
          <a:lstStyle/>
          <a:p>
            <a:r>
              <a:rPr lang="cs-CZ" sz="2000" dirty="0"/>
              <a:t>Soudobá filosofie a bioetika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AE2513-A121-4F3F-8499-A006CEA9E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3087"/>
            <a:ext cx="9144000" cy="3304713"/>
          </a:xfrm>
        </p:spPr>
        <p:txBody>
          <a:bodyPr>
            <a:normAutofit fontScale="85000" lnSpcReduction="20000"/>
          </a:bodyPr>
          <a:lstStyle/>
          <a:p>
            <a:r>
              <a:rPr lang="cs-CZ" sz="1400" b="0" i="0" dirty="0">
                <a:solidFill>
                  <a:srgbClr val="FF0000"/>
                </a:solidFill>
                <a:effectLst/>
                <a:latin typeface="Open Sans"/>
              </a:rPr>
              <a:t>Obsah: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Vztah k přírodě jako filosofický problém.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Tři pilíře bioetiky.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Život jako ústřední kategorie bioetiky.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Věda, výzkum, životní styl a práva živých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organismů;genetické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inženýrství.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Environmentální etika, problém antropocentrismu; typologie ideologií vztahu k prostředí.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Welfare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zvířat.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Lidský život jako specifická hodnota.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Počátky lidského života (etické aspekty lidské reprodukce)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Zdraví a nemoc, lékařská a ošetřovatelská etika.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Etická reflexe umírání a smrti.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Využití bioetiky ve výuce ZSV.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Občan a péče o zdraví.</a:t>
            </a:r>
          </a:p>
          <a:p>
            <a:pPr algn="l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19519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FF2B78-D4CA-4BA8-B7FB-0A96A1653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0498"/>
          </a:xfrm>
        </p:spPr>
        <p:txBody>
          <a:bodyPr>
            <a:normAutofit/>
          </a:bodyPr>
          <a:lstStyle/>
          <a:p>
            <a:pPr algn="ctr"/>
            <a:r>
              <a:rPr lang="cs-CZ" sz="2000" dirty="0"/>
              <a:t>Soudobá filosofie a bioetika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AB6AF2-BBC9-4D01-9B9F-A06C57177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800" dirty="0"/>
              <a:t>Realizace a podmínky zakončení:</a:t>
            </a:r>
          </a:p>
          <a:p>
            <a:r>
              <a:rPr lang="cs-CZ" sz="1800" dirty="0"/>
              <a:t>Hodinová dotace je rozčleněna do tří bloků (viz rozvrh): 9.4., 16.4., 7.5.</a:t>
            </a:r>
          </a:p>
          <a:p>
            <a:r>
              <a:rPr lang="cs-CZ" sz="1800" dirty="0"/>
              <a:t>Jde o konzultace, zakončeno zkouškou</a:t>
            </a:r>
          </a:p>
          <a:p>
            <a:r>
              <a:rPr lang="cs-CZ" sz="1800" dirty="0"/>
              <a:t>Realizace – výklad vyučujícího bude doplněn předem připravenými výstupy účastníků</a:t>
            </a:r>
          </a:p>
          <a:p>
            <a:r>
              <a:rPr lang="cs-CZ" sz="1800" dirty="0"/>
              <a:t>Výstupy v podobě zpracované přípravy na hodinu k některému bioetickému tématu (dle vlastního výběru) – tedy ne referát, ale didaktické uchopení (např. prezentace, přednáška) – modelová realizace (včetně informace o vhodných pramenech)</a:t>
            </a:r>
          </a:p>
          <a:p>
            <a:r>
              <a:rPr lang="cs-CZ" sz="1800" dirty="0"/>
              <a:t>K výběru témat doporučuji užít uvedený učební text Bioetika</a:t>
            </a:r>
          </a:p>
          <a:p>
            <a:r>
              <a:rPr lang="cs-CZ" sz="1800" dirty="0"/>
              <a:t>Zpracovaný a prezentovaný projekt bude zároveň i podkladem pro hodnocení (zkoušku)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40881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58465-AD1B-41E9-932F-7ADA5AEB9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6110"/>
          </a:xfrm>
        </p:spPr>
        <p:txBody>
          <a:bodyPr>
            <a:normAutofit/>
          </a:bodyPr>
          <a:lstStyle/>
          <a:p>
            <a:pPr algn="ctr"/>
            <a:r>
              <a:rPr lang="cs-CZ" sz="2000" dirty="0"/>
              <a:t>Soudobá filosofie a bioetika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B3CABE-4EFA-40D9-84F7-0534445EF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dirty="0"/>
              <a:t>Zdroje:</a:t>
            </a:r>
          </a:p>
          <a:p>
            <a:pPr marL="0" indent="0" algn="ctr">
              <a:buNone/>
            </a:pPr>
            <a:endParaRPr lang="cs-CZ" sz="2000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400" b="0" i="0" u="none" strike="noStrike" dirty="0">
                <a:solidFill>
                  <a:srgbClr val="333333"/>
                </a:solidFill>
                <a:effectLst/>
                <a:latin typeface="Open Sans"/>
                <a:hlinkClick r:id="rId2"/>
              </a:rPr>
              <a:t>JEMELKA, Petr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. </a:t>
            </a:r>
            <a:r>
              <a:rPr lang="cs-CZ" sz="1400" b="0" i="1" dirty="0">
                <a:solidFill>
                  <a:srgbClr val="0A0A0A"/>
                </a:solidFill>
                <a:effectLst/>
                <a:latin typeface="Open Sans"/>
              </a:rPr>
              <a:t>Bioetika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. MU Brno, 2016 - na </a:t>
            </a:r>
            <a:r>
              <a:rPr lang="cs-CZ" sz="1400" b="0" i="0" dirty="0">
                <a:solidFill>
                  <a:srgbClr val="FF0000"/>
                </a:solidFill>
                <a:effectLst/>
                <a:latin typeface="Open Sans"/>
              </a:rPr>
              <a:t>MUNISPACE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400" b="0" i="0" u="none" strike="noStrike" dirty="0">
                <a:solidFill>
                  <a:srgbClr val="333333"/>
                </a:solidFill>
                <a:effectLst/>
                <a:latin typeface="Open Sans"/>
                <a:hlinkClick r:id="rId2"/>
              </a:rPr>
              <a:t>JEMELKA, Petr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. </a:t>
            </a:r>
            <a:r>
              <a:rPr lang="cs-CZ" sz="1400" b="0" i="1" dirty="0">
                <a:solidFill>
                  <a:srgbClr val="0A0A0A"/>
                </a:solidFill>
                <a:effectLst/>
                <a:latin typeface="Open Sans"/>
              </a:rPr>
              <a:t>Úvod do ekologické problematiky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. MU Brno 2021 – na </a:t>
            </a:r>
            <a:r>
              <a:rPr lang="cs-CZ" sz="1400" b="0" i="0" dirty="0">
                <a:solidFill>
                  <a:srgbClr val="FF0000"/>
                </a:solidFill>
                <a:effectLst/>
                <a:latin typeface="Open Sans"/>
              </a:rPr>
              <a:t>MUNISPACE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400" b="0" i="0" u="none" strike="noStrike" dirty="0">
                <a:solidFill>
                  <a:srgbClr val="333333"/>
                </a:solidFill>
                <a:effectLst/>
                <a:latin typeface="Open Sans"/>
                <a:hlinkClick r:id="rId2"/>
              </a:rPr>
              <a:t>JEMELKA, Petr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. </a:t>
            </a:r>
            <a:r>
              <a:rPr lang="cs-CZ" sz="1400" b="0" i="1" dirty="0">
                <a:solidFill>
                  <a:srgbClr val="0A0A0A"/>
                </a:solidFill>
                <a:effectLst/>
                <a:latin typeface="Open Sans"/>
              </a:rPr>
              <a:t>Racionalita a ekologická krize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. MU Brno 1999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400" b="0" i="0" u="none" strike="noStrike" dirty="0">
                <a:solidFill>
                  <a:srgbClr val="333333"/>
                </a:solidFill>
                <a:effectLst/>
                <a:latin typeface="Open Sans"/>
                <a:hlinkClick r:id="rId2"/>
              </a:rPr>
              <a:t>JEMELKA, Petr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 a Martin GLUCHMAN.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Anthropomorphism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as a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methodological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problem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of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animal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ethics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(in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the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memory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of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Sir Patrick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Bateson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). </a:t>
            </a:r>
            <a:r>
              <a:rPr lang="cs-CZ" sz="1400" b="0" i="1" dirty="0" err="1">
                <a:solidFill>
                  <a:srgbClr val="0A0A0A"/>
                </a:solidFill>
                <a:effectLst/>
                <a:latin typeface="Open Sans"/>
              </a:rPr>
              <a:t>Ethics</a:t>
            </a:r>
            <a:r>
              <a:rPr lang="cs-CZ" sz="1400" b="0" i="1" dirty="0">
                <a:solidFill>
                  <a:srgbClr val="0A0A0A"/>
                </a:solidFill>
                <a:effectLst/>
                <a:latin typeface="Open Sans"/>
              </a:rPr>
              <a:t> and </a:t>
            </a:r>
            <a:r>
              <a:rPr lang="cs-CZ" sz="1400" b="0" i="1" dirty="0" err="1">
                <a:solidFill>
                  <a:srgbClr val="0A0A0A"/>
                </a:solidFill>
                <a:effectLst/>
                <a:latin typeface="Open Sans"/>
              </a:rPr>
              <a:t>Bioethics</a:t>
            </a:r>
            <a:r>
              <a:rPr lang="cs-CZ" sz="1400" b="0" i="1" dirty="0">
                <a:solidFill>
                  <a:srgbClr val="0A0A0A"/>
                </a:solidFill>
                <a:effectLst/>
                <a:latin typeface="Open Sans"/>
              </a:rPr>
              <a:t> (in </a:t>
            </a:r>
            <a:r>
              <a:rPr lang="cs-CZ" sz="1400" b="0" i="1" dirty="0" err="1">
                <a:solidFill>
                  <a:srgbClr val="0A0A0A"/>
                </a:solidFill>
                <a:effectLst/>
                <a:latin typeface="Open Sans"/>
              </a:rPr>
              <a:t>Central</a:t>
            </a:r>
            <a:r>
              <a:rPr lang="cs-CZ" sz="1400" b="0" i="1" dirty="0">
                <a:solidFill>
                  <a:srgbClr val="0A0A0A"/>
                </a:solidFill>
                <a:effectLst/>
                <a:latin typeface="Open Sans"/>
              </a:rPr>
              <a:t> </a:t>
            </a:r>
            <a:r>
              <a:rPr lang="cs-CZ" sz="1400" b="0" i="1" dirty="0" err="1">
                <a:solidFill>
                  <a:srgbClr val="0A0A0A"/>
                </a:solidFill>
                <a:effectLst/>
                <a:latin typeface="Open Sans"/>
              </a:rPr>
              <a:t>Europe</a:t>
            </a:r>
            <a:r>
              <a:rPr lang="cs-CZ" sz="1400" b="0" i="1" dirty="0">
                <a:solidFill>
                  <a:srgbClr val="0A0A0A"/>
                </a:solidFill>
                <a:effectLst/>
                <a:latin typeface="Open Sans"/>
              </a:rPr>
              <a:t>)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.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Berlin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: De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Gruyter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Open, 2017, roč. 7, 3-4, s. 169-176.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400" b="0" i="0" u="none" strike="noStrike" dirty="0">
                <a:solidFill>
                  <a:srgbClr val="333333"/>
                </a:solidFill>
                <a:effectLst/>
                <a:latin typeface="Open Sans"/>
                <a:hlinkClick r:id="rId2"/>
              </a:rPr>
              <a:t>JEMELKA, Petr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.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Bioethics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and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environmetal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Ethics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as part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of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the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training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of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future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Civic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and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social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sciences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basic </a:t>
            </a:r>
            <a:r>
              <a:rPr lang="cs-CZ" sz="1400" b="0" i="0" dirty="0" err="1">
                <a:solidFill>
                  <a:srgbClr val="0A0A0A"/>
                </a:solidFill>
                <a:effectLst/>
                <a:latin typeface="Open Sans"/>
              </a:rPr>
              <a:t>teachers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. In </a:t>
            </a:r>
            <a:r>
              <a:rPr lang="cs-CZ" sz="1400" b="0" i="1" dirty="0">
                <a:solidFill>
                  <a:srgbClr val="0A0A0A"/>
                </a:solidFill>
                <a:effectLst/>
                <a:latin typeface="Open Sans"/>
              </a:rPr>
              <a:t>Řehulka, E. (</a:t>
            </a:r>
            <a:r>
              <a:rPr lang="cs-CZ" sz="1400" b="0" i="1" dirty="0" err="1">
                <a:solidFill>
                  <a:srgbClr val="0A0A0A"/>
                </a:solidFill>
                <a:effectLst/>
                <a:latin typeface="Open Sans"/>
              </a:rPr>
              <a:t>ed</a:t>
            </a:r>
            <a:r>
              <a:rPr lang="cs-CZ" sz="1400" b="0" i="1" dirty="0">
                <a:solidFill>
                  <a:srgbClr val="0A0A0A"/>
                </a:solidFill>
                <a:effectLst/>
                <a:latin typeface="Open Sans"/>
              </a:rPr>
              <a:t>.), SCHOOL and HEALTH 21 </a:t>
            </a:r>
            <a:r>
              <a:rPr lang="cs-CZ" sz="1400" b="0" i="1" dirty="0" err="1">
                <a:solidFill>
                  <a:srgbClr val="0A0A0A"/>
                </a:solidFill>
                <a:effectLst/>
                <a:latin typeface="Open Sans"/>
              </a:rPr>
              <a:t>Health</a:t>
            </a:r>
            <a:r>
              <a:rPr lang="cs-CZ" sz="1400" b="0" i="1" dirty="0">
                <a:solidFill>
                  <a:srgbClr val="0A0A0A"/>
                </a:solidFill>
                <a:effectLst/>
                <a:latin typeface="Open Sans"/>
              </a:rPr>
              <a:t> </a:t>
            </a:r>
            <a:r>
              <a:rPr lang="cs-CZ" sz="1400" b="0" i="1" dirty="0" err="1">
                <a:solidFill>
                  <a:srgbClr val="0A0A0A"/>
                </a:solidFill>
                <a:effectLst/>
                <a:latin typeface="Open Sans"/>
              </a:rPr>
              <a:t>Education</a:t>
            </a:r>
            <a:r>
              <a:rPr lang="cs-CZ" sz="1400" b="0" i="1" dirty="0">
                <a:solidFill>
                  <a:srgbClr val="0A0A0A"/>
                </a:solidFill>
                <a:effectLst/>
                <a:latin typeface="Open Sans"/>
              </a:rPr>
              <a:t>: </a:t>
            </a:r>
            <a:r>
              <a:rPr lang="cs-CZ" sz="1400" b="0" i="1" dirty="0" err="1">
                <a:solidFill>
                  <a:srgbClr val="0A0A0A"/>
                </a:solidFill>
                <a:effectLst/>
                <a:latin typeface="Open Sans"/>
              </a:rPr>
              <a:t>Contexts</a:t>
            </a:r>
            <a:r>
              <a:rPr lang="cs-CZ" sz="1400" b="0" i="1" dirty="0">
                <a:solidFill>
                  <a:srgbClr val="0A0A0A"/>
                </a:solidFill>
                <a:effectLst/>
                <a:latin typeface="Open Sans"/>
              </a:rPr>
              <a:t> and </a:t>
            </a:r>
            <a:r>
              <a:rPr lang="cs-CZ" sz="1400" b="0" i="1" dirty="0" err="1">
                <a:solidFill>
                  <a:srgbClr val="0A0A0A"/>
                </a:solidFill>
                <a:effectLst/>
                <a:latin typeface="Open Sans"/>
              </a:rPr>
              <a:t>Inspiration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. </a:t>
            </a:r>
            <a:r>
              <a:rPr lang="cs-CZ" sz="1400" dirty="0">
                <a:solidFill>
                  <a:srgbClr val="0A0A0A"/>
                </a:solidFill>
                <a:latin typeface="Open Sans"/>
              </a:rPr>
              <a:t>MU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 Brno 2010. s. 311-316.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400" b="0" i="0" u="none" strike="noStrike" dirty="0">
                <a:solidFill>
                  <a:srgbClr val="333333"/>
                </a:solidFill>
                <a:effectLst/>
                <a:latin typeface="Open Sans"/>
                <a:hlinkClick r:id="rId2"/>
              </a:rPr>
              <a:t>BINKA, B.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 </a:t>
            </a:r>
            <a:r>
              <a:rPr lang="cs-CZ" sz="1400" b="0" i="1" dirty="0">
                <a:solidFill>
                  <a:srgbClr val="0A0A0A"/>
                </a:solidFill>
                <a:effectLst/>
                <a:latin typeface="Open Sans"/>
              </a:rPr>
              <a:t>Environmentální etika</a:t>
            </a:r>
            <a:r>
              <a:rPr lang="cs-CZ" sz="1400" b="0" i="0" dirty="0">
                <a:solidFill>
                  <a:srgbClr val="0A0A0A"/>
                </a:solidFill>
                <a:effectLst/>
                <a:latin typeface="Open Sans"/>
              </a:rPr>
              <a:t>. MU Brno 2008. 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531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CD140-081B-4CFE-948A-D3D3EFBB9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8325"/>
          </a:xfrm>
        </p:spPr>
        <p:txBody>
          <a:bodyPr>
            <a:normAutofit/>
          </a:bodyPr>
          <a:lstStyle/>
          <a:p>
            <a:pPr algn="ctr"/>
            <a:r>
              <a:rPr lang="cs-CZ" sz="2000" dirty="0"/>
              <a:t>Soudobá filosofie a bioetika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7BB8C33-E1C3-480E-ABB4-B4427AF49A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651" y="1825625"/>
            <a:ext cx="4991100" cy="4351338"/>
          </a:xfrm>
        </p:spPr>
      </p:pic>
    </p:spTree>
    <p:extLst>
      <p:ext uri="{BB962C8B-B14F-4D97-AF65-F5344CB8AC3E}">
        <p14:creationId xmlns:p14="http://schemas.microsoft.com/office/powerpoint/2010/main" val="31168529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359</Words>
  <Application>Microsoft Office PowerPoint</Application>
  <PresentationFormat>Širokoúhlá obrazovka</PresentationFormat>
  <Paragraphs>32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Motiv Office</vt:lpstr>
      <vt:lpstr>Soudobá filosofie a bioetika</vt:lpstr>
      <vt:lpstr>Soudobá filosofie a bioetika</vt:lpstr>
      <vt:lpstr>Soudobá filosofie a bioetika</vt:lpstr>
      <vt:lpstr>Soudobá filosofie a bioetika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Soudobá filosofie a bioetika</dc:title>
  <dc:creator>Alena Jemelková</dc:creator>
  <cp:lastModifiedBy>Alena Jemelková</cp:lastModifiedBy>
  <cp:revision>5</cp:revision>
  <dcterms:created xsi:type="dcterms:W3CDTF">2021-03-04T12:43:54Z</dcterms:created>
  <dcterms:modified xsi:type="dcterms:W3CDTF">2021-03-04T13:33:23Z</dcterms:modified>
</cp:coreProperties>
</file>