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60" r:id="rId8"/>
    <p:sldId id="266" r:id="rId9"/>
    <p:sldId id="267" r:id="rId10"/>
    <p:sldId id="268" r:id="rId11"/>
    <p:sldId id="272" r:id="rId12"/>
    <p:sldId id="269" r:id="rId13"/>
    <p:sldId id="271" r:id="rId14"/>
    <p:sldId id="270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29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76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5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5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2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7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6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09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DBB7-7C75-472B-9D14-9767A65EBEBC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sprava.cz/cs/dane-a-pojistne/pojist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sprava.cz/cs/dane-a-pojistne/da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vdf.cz/NEW/sites/default/files/FG-03_opora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platidl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posta.cz/sluzby/platebni-a-financni-sluzby-cr/sip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1520" y="2404534"/>
            <a:ext cx="9034779" cy="1357569"/>
          </a:xfrm>
        </p:spPr>
        <p:txBody>
          <a:bodyPr/>
          <a:lstStyle/>
          <a:p>
            <a:r>
              <a:rPr lang="cs-CZ" sz="4800" dirty="0"/>
              <a:t>Didaktika finančního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165599"/>
            <a:ext cx="8259232" cy="1647371"/>
          </a:xfrm>
        </p:spPr>
        <p:txBody>
          <a:bodyPr>
            <a:normAutofit/>
          </a:bodyPr>
          <a:lstStyle/>
          <a:p>
            <a:r>
              <a:rPr lang="cs-CZ" sz="3000" dirty="0"/>
              <a:t>jaro 2021</a:t>
            </a:r>
          </a:p>
          <a:p>
            <a:r>
              <a:rPr lang="cs-CZ" dirty="0"/>
              <a:t>Mgr. et Mgr. Michal </a:t>
            </a:r>
            <a:r>
              <a:rPr lang="cs-CZ" dirty="0" err="1"/>
              <a:t>Škerle</a:t>
            </a:r>
            <a:r>
              <a:rPr lang="cs-CZ" dirty="0"/>
              <a:t> (</a:t>
            </a:r>
            <a:r>
              <a:rPr lang="cs-CZ" dirty="0" err="1"/>
              <a:t>učo</a:t>
            </a:r>
            <a:r>
              <a:rPr lang="cs-CZ" dirty="0"/>
              <a:t> 145399)</a:t>
            </a:r>
          </a:p>
        </p:txBody>
      </p:sp>
    </p:spTree>
    <p:extLst>
      <p:ext uri="{BB962C8B-B14F-4D97-AF65-F5344CB8AC3E}">
        <p14:creationId xmlns:p14="http://schemas.microsoft.com/office/powerpoint/2010/main" val="185491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Spoření, investování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pojmy: úspory, dluhy, spoření, investování (nemovitosti, kovy, umělecké předměty), rizika – diverzifikace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Tomáš TYL. </a:t>
            </a:r>
            <a:r>
              <a:rPr lang="cs-CZ" sz="2000" i="1" dirty="0"/>
              <a:t>Osobní finance: řízení financí pro každého</a:t>
            </a:r>
            <a:r>
              <a:rPr lang="cs-CZ" sz="2000" dirty="0"/>
              <a:t>. 2.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Martin NOVOTNÝ. </a:t>
            </a:r>
            <a:r>
              <a:rPr lang="cs-CZ" sz="2000" i="1" dirty="0"/>
              <a:t>Osobní a rodinné finance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36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/>
              <a:t>Akcie, dluhopisy, podílové fondy </a:t>
            </a:r>
            <a:br>
              <a:rPr lang="cs-CZ" dirty="0"/>
            </a:br>
            <a:r>
              <a:rPr lang="cs-CZ" dirty="0"/>
              <a:t>     (výnos, riziko, likvidita)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37805"/>
            <a:ext cx="8596668" cy="400355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pojmy: cenný papír, akcie a jejich formy, dluhopisy a jejich dělení, podílový fond – koš aktiv, investiční společnost, podílový list, investorské riziko (max. výnos, min. riziko, okamžitá likvidita)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FILIP, Miloš. </a:t>
            </a:r>
            <a:r>
              <a:rPr lang="cs-CZ" i="1" dirty="0"/>
              <a:t>Osobní a rodinné bohatství: jak chytře investovat</a:t>
            </a:r>
            <a:r>
              <a:rPr lang="cs-CZ" dirty="0"/>
              <a:t>. Praha: C.H. Beck, 2006. Beckova edice ABC. ISBN 80-7179-523-2.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74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Běžný účet, spořící účet, vklady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bankovní účet, osobní účet, podnikatelský účet, vklad a výběr, příkaz k úhradě, příkaz k inkasu, dělení účtů – běžný účet, spořící účet, termínovaný vklad, úvěrový účet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647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Stavební spoření, penzijní spoření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pojmy: stavební spoření, spoření na bytovou otázku, úvěr ze stavebního spoření, státní podpora, výhody a nevýhody stavebního spoření, penzijní spoření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682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Úvěry (formy) a leasing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pojmy: půjčka, úvěr, bankovní instituce, nebankovní instituce, druhy úvěrů – kontokorentní, hypoteční, spotřebitelský, alternativní formy financování – leasing, úvěr vs. Leasing, RPSN, výpočet výše úroků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257/2016 Sb., o spotřebitelském úvěru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009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/>
              <a:t>Pojištění (historie a formy), pojištění</a:t>
            </a:r>
            <a:br>
              <a:rPr lang="cs-CZ" dirty="0"/>
            </a:br>
            <a:r>
              <a:rPr lang="cs-CZ" dirty="0"/>
              <a:t>      životní, majetkové,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98617"/>
            <a:ext cx="8596668" cy="404274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pojmy: pojištění, pojišťovna, pojistník, pojistitel, pojištěný, historie, typy pojištění (osob, majetku, zájmu), úrazové pojištění, důchodové pojištění, nemocenské pojištění, havarijní pojištění, živelní pojištění, pojištění odpovědnosti za škodu, povinné ručení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Tomáš TYL. </a:t>
            </a:r>
            <a:r>
              <a:rPr lang="cs-CZ" sz="1600" i="1" dirty="0"/>
              <a:t>Osobní finance: řízení financí pro každého</a:t>
            </a:r>
            <a:r>
              <a:rPr lang="cs-CZ" sz="1600" dirty="0"/>
              <a:t>. 2. </a:t>
            </a:r>
            <a:r>
              <a:rPr lang="cs-CZ" sz="1600" dirty="0" err="1"/>
              <a:t>aktualiz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Zákon č. 277/2009 Sb., o pojišťovnictví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155/1995 Sb. o důchodovém pojištění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2"/>
              </a:rPr>
              <a:t>http://www.financnisprava.cz/cs/dane-a-pojistne/pojistne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60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Podmínky pro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aktivní účast na semináři (max. 1 absence + 1 absence omluvená)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odevzdání písemné seminární práce (3 strany) + její prezentace na semináři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týden před prezentací </a:t>
            </a:r>
            <a:r>
              <a:rPr lang="cs-CZ" dirty="0"/>
              <a:t>poslat na email ke kontrole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seminární práce (a prezentace) bude obsahovat:</a:t>
            </a:r>
            <a:br>
              <a:rPr lang="cs-CZ" dirty="0"/>
            </a:br>
            <a:r>
              <a:rPr lang="cs-CZ" b="1" dirty="0"/>
              <a:t>část teoretickou </a:t>
            </a:r>
            <a:r>
              <a:rPr lang="cs-CZ" dirty="0"/>
              <a:t>(odborný výkladový text) a </a:t>
            </a:r>
            <a:br>
              <a:rPr lang="cs-CZ" dirty="0"/>
            </a:br>
            <a:r>
              <a:rPr lang="cs-CZ" b="1" dirty="0"/>
              <a:t>část praktickou </a:t>
            </a:r>
            <a:r>
              <a:rPr lang="cs-CZ" dirty="0"/>
              <a:t>(didaktické zprostředkování vymezené problematiky žákům ZŠ </a:t>
            </a:r>
            <a:br>
              <a:rPr lang="cs-CZ" dirty="0"/>
            </a:br>
            <a:r>
              <a:rPr lang="cs-CZ" dirty="0"/>
              <a:t>– struktura přípravy na vyučovací hodinu)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vytvoření podnikatelského záměru a jeho prezentace investorovi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53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Témata prezentací a seminárních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 marL="0" lvl="0" indent="0">
              <a:buNone/>
              <a:tabLst>
                <a:tab pos="5918200" algn="l"/>
              </a:tabLst>
            </a:pPr>
            <a:r>
              <a:rPr lang="cs-CZ" dirty="0"/>
              <a:t>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Formy firem, OSVČ a podnikání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Daně – daně fyzických osob (podávání daňového přiznání, slevy na dani), Daně právnických osob, DPH, spotřební daně, ostatní daně; 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Rodinný rozpočet – příjmy, výdaje, úspory, tvorba rodinného rozpočtu	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Peníze – jejich význam pro tržní systém, formy, historie ; Platební karty – debetní, kreditní, SIPO, kontokorent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Investování - Akcie, dluhopisy, podílové fondy (výnos, riziko, likvidita); Spoření - běžný účet, spořící účet, vklady, stavební spoření, penzijní spoření 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Úvěry (formy) a leasing, spotřebitelský úvěr	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Pojištění (historie a formy), pojištění životní, majetkové, odpovědnosti</a:t>
            </a:r>
          </a:p>
        </p:txBody>
      </p:sp>
    </p:spTree>
    <p:extLst>
      <p:ext uri="{BB962C8B-B14F-4D97-AF65-F5344CB8AC3E}">
        <p14:creationId xmlns:p14="http://schemas.microsoft.com/office/powerpoint/2010/main" val="245449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Formy firem (podnikání)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podnikání, podnik, podnikatel, kritéria členění, právní formy, živnost - OSVČ, obchodní společnost – osobní, kapitálová, družstvo, státní podnik, neziskové organizace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90/2012 Sb. o obchodních korporacích (dříve Zákon č. 513/1991 Sb., obchodní zákoník – zrušen k 1.1.2014)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455/1991 Sb., o živnostenském podnikání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JANKŮ, Martin. </a:t>
            </a:r>
            <a:r>
              <a:rPr lang="cs-CZ" sz="1600" i="1" dirty="0"/>
              <a:t>Základy práva pro posluchače neprávnických fakult</a:t>
            </a:r>
            <a:r>
              <a:rPr lang="cs-CZ" sz="1600" dirty="0"/>
              <a:t>. 6., přepracované a doplněné vydání. Praha: C.H. Beck, 2016. Beckovy mezioborové učebnice. ISBN 978-80-7400-611-1.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HYRŠLOVÁ, Jaroslava, Jiří KLEČKA a Pavel MARINIČ. </a:t>
            </a:r>
            <a:r>
              <a:rPr lang="cs-CZ" sz="1500" i="1" dirty="0"/>
              <a:t>Ekonomika podniku</a:t>
            </a:r>
            <a:r>
              <a:rPr lang="cs-CZ" sz="1500" dirty="0"/>
              <a:t>. Praha: Vysoká škola ekonomie a managementu, 2007. Studijní texty. ISBN 978-80-86730-25-7.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SOUKUPOVÁ, Věra a Dana STRACHOTOVÁ. </a:t>
            </a:r>
            <a:r>
              <a:rPr lang="cs-CZ" sz="1500" i="1" dirty="0"/>
              <a:t>Podniková ekonomika</a:t>
            </a:r>
            <a:r>
              <a:rPr lang="cs-CZ" sz="1500" dirty="0"/>
              <a:t>. Vyd. 2., </a:t>
            </a:r>
            <a:r>
              <a:rPr lang="cs-CZ" sz="1500" dirty="0" err="1"/>
              <a:t>přeprac</a:t>
            </a:r>
            <a:r>
              <a:rPr lang="cs-CZ" sz="1500" dirty="0"/>
              <a:t>. Praha: Vydavatelství VŠCHT, 2009. ISBN 978-80-7080-711-8.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40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Daně – formy, historie, daně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32586"/>
            <a:ext cx="8596668" cy="491972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pojmy: daňový systém, daňová soustava, daň, historický vývoj, dělení daní – přímé (z příjmů, majetkové) a nepřímé, daně FO - poplatník, předmět daně, osvobození, příjmy za závislé činnosti, příjmy z podnikání a z jiné samostatné výdělečné činnosti, příjmy z kapitálového majetku, příjmy z nájmu, ostatní příjmy, slevy na dani, daňové zvýhodnění, daňové přiznání FO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KUBÁTOVÁ, Květa. </a:t>
            </a:r>
            <a:r>
              <a:rPr lang="cs-CZ" i="1" dirty="0"/>
              <a:t>Daňová teorie a politika</a:t>
            </a:r>
            <a:r>
              <a:rPr lang="cs-CZ" dirty="0"/>
              <a:t>. 6., aktualizované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VANČUROVÁ, Alena a LÁCHOVÁ, Lenka. Daňový systém ČR 2016. 13. aktualizované vydání. Praha: 1. VOX a.s., 2016. 393 stran. Ekonomie. ISBN 978-80-87480-44-1.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2"/>
              </a:rPr>
              <a:t>http://www.financnisprava.cz/cs/dane-a-pojistne/dane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9945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147354"/>
          </a:xfrm>
        </p:spPr>
        <p:txBody>
          <a:bodyPr>
            <a:normAutofit fontScale="90000"/>
          </a:bodyPr>
          <a:lstStyle/>
          <a:p>
            <a:r>
              <a:rPr lang="cs-CZ" dirty="0"/>
              <a:t>Daně právnických osob, DPH, spotřební daně, ostatní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85554"/>
            <a:ext cx="8596668" cy="463731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FG – hospodaření domácností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pojmy: právnická osoba, podnikání, výnosy, náklady, hospodářský výsledek, základ daně, sazba daně, daň, daň z přidané hodnoty – plátce a neplátce, spotřební daně (minerální oleje, líh, pivo, víno, tabákové výrobky), ekologické daně (zemní plyn, pevná paliva, elektřina), silniční daň, daň z nemovitých věcí</a:t>
            </a: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KUBÁTOVÁ, Květa. </a:t>
            </a:r>
            <a:r>
              <a:rPr lang="cs-CZ" sz="2000" i="1" dirty="0"/>
              <a:t>Daňová teorie a politika</a:t>
            </a:r>
            <a:r>
              <a:rPr lang="cs-CZ" sz="2000" dirty="0"/>
              <a:t>. 6., aktualizované vydání.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VANČUROVÁ, Alena a LÁCHOVÁ, Lenka. Daňový systém ČR 2016. 13. aktualizované vydání. Praha: 1. VOX a.s., 2016. 393 stran. Ekonomie. ISBN 978-80-87480-44-1.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235/2004 Sb., o dani z přidané hodnoty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353/2003 Sb., o spotřebních daních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16/1993 Sb., o dani silniční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338/1992 Sb., o dani z nemovitostí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Zákonné opatření Senátu č. 340/2013 Sb., o dani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64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cs-CZ" dirty="0"/>
              <a:t>Rodinný rozpočet – příjmy, výdaje, úspory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/>
              <a:t>pojmy: domácnost, příjem – aktivní, pasivní a nepravidelný, výdaj – nezbytný, zbytný, nepravidelný a investiční, úspora, rozpočet, plánování, zadlužení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SMRČKA, Luboš. Rodinný rozpočet a společnost spotřeby: (staronový pohled na osobní finance a bohatství). Praha: Professional </a:t>
            </a:r>
            <a:r>
              <a:rPr lang="cs-CZ" dirty="0" err="1"/>
              <a:t>Publishing</a:t>
            </a:r>
            <a:r>
              <a:rPr lang="cs-CZ" dirty="0"/>
              <a:t>, 2008. ISBN 978-80-86946-78-8.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http://www.sosvdf.cz/NEW/sites/default/files/FG-03_opora.pdf</a:t>
            </a:r>
            <a:endParaRPr lang="cs-CZ" dirty="0"/>
          </a:p>
          <a:p>
            <a:pPr marL="0" lvl="1" indent="0">
              <a:lnSpc>
                <a:spcPct val="90000"/>
              </a:lnSpc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86174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134291"/>
          </a:xfrm>
        </p:spPr>
        <p:txBody>
          <a:bodyPr>
            <a:normAutofit fontScale="90000"/>
          </a:bodyPr>
          <a:lstStyle/>
          <a:p>
            <a:r>
              <a:rPr lang="cs-CZ" dirty="0"/>
              <a:t>Peníze – jejich význam pro tržní systém,</a:t>
            </a:r>
            <a:br>
              <a:rPr lang="cs-CZ" dirty="0"/>
            </a:br>
            <a:r>
              <a:rPr lang="cs-CZ" dirty="0"/>
              <a:t>    formy, historie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72489"/>
            <a:ext cx="8596668" cy="40688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funkce peněz, vlastnosti, původ a historie (příp. pohled na peníze očima ekonomických škol), dnešní formy peněz, ochranné prvky bankovek</a:t>
            </a:r>
            <a:r>
              <a:rPr lang="cs-CZ" sz="1700"/>
              <a:t>, kryptoměny</a:t>
            </a:r>
            <a:endParaRPr lang="cs-CZ" sz="1700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>
                <a:hlinkClick r:id="rId2"/>
              </a:rPr>
              <a:t>https://www.cnb.cz/cs/platidla/</a:t>
            </a:r>
            <a:endParaRPr lang="pl-PL" sz="1500" dirty="0"/>
          </a:p>
          <a:p>
            <a:pPr marL="0" indent="0">
              <a:buNone/>
            </a:pPr>
            <a:endParaRPr lang="pl-PL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81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055914"/>
          </a:xfrm>
        </p:spPr>
        <p:txBody>
          <a:bodyPr>
            <a:normAutofit fontScale="90000"/>
          </a:bodyPr>
          <a:lstStyle/>
          <a:p>
            <a:r>
              <a:rPr lang="cs-CZ" dirty="0"/>
              <a:t>Platební karty – debetní, kreditní, SIPO,</a:t>
            </a:r>
            <a:br>
              <a:rPr lang="cs-CZ" dirty="0"/>
            </a:br>
            <a:r>
              <a:rPr lang="cs-CZ" dirty="0"/>
              <a:t>    kontokorent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4113"/>
            <a:ext cx="8596668" cy="41472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platební karta, debetní karta, kreditní karta, funkce a účel, ochranné prvky, bezpečnost, SIPO – Soustředěné inkaso plateb obyvatelstva, kontokorent, resp. kontokorentní úvěr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hlinkClick r:id="rId2"/>
              </a:rPr>
              <a:t>https://www.ceskaposta.cz/sluzby/platebni-a-financni-sluzby-cr/sipo</a:t>
            </a:r>
            <a:endParaRPr lang="cs-CZ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33239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4910</TotalTime>
  <Words>2719</Words>
  <Application>Microsoft Office PowerPoint</Application>
  <PresentationFormat>Širokoúhlá obrazovka</PresentationFormat>
  <Paragraphs>143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Fazeta</vt:lpstr>
      <vt:lpstr>Didaktika finančního vzdělávání</vt:lpstr>
      <vt:lpstr>Podmínky pro splnění předmětu</vt:lpstr>
      <vt:lpstr>Témata prezentací a seminárních prací</vt:lpstr>
      <vt:lpstr>Formy firem (podnikání)</vt:lpstr>
      <vt:lpstr>Daně – formy, historie, daně FO</vt:lpstr>
      <vt:lpstr>Daně právnických osob, DPH, spotřební daně, ostatní daně</vt:lpstr>
      <vt:lpstr>Rodinný rozpočet – příjmy, výdaje, úspory</vt:lpstr>
      <vt:lpstr>Peníze – jejich význam pro tržní systém,     formy, historie </vt:lpstr>
      <vt:lpstr>Platební karty – debetní, kreditní, SIPO,     kontokorent</vt:lpstr>
      <vt:lpstr>Spoření, investování </vt:lpstr>
      <vt:lpstr>Akcie, dluhopisy, podílové fondy       (výnos, riziko, likvidita) </vt:lpstr>
      <vt:lpstr>Běžný účet, spořící účet, vklady</vt:lpstr>
      <vt:lpstr>Stavební spoření, penzijní spoření </vt:lpstr>
      <vt:lpstr>Úvěry (formy) a leasing</vt:lpstr>
      <vt:lpstr>Pojištění (historie a formy), pojištění       životní, majetkové, odpovědnosti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 pro pedagogy I</dc:title>
  <dc:creator>Jana Dobrovolná</dc:creator>
  <cp:lastModifiedBy>Michal Škerle</cp:lastModifiedBy>
  <cp:revision>162</cp:revision>
  <dcterms:created xsi:type="dcterms:W3CDTF">2016-10-20T12:11:05Z</dcterms:created>
  <dcterms:modified xsi:type="dcterms:W3CDTF">2021-03-11T12:46:05Z</dcterms:modified>
</cp:coreProperties>
</file>