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57" r:id="rId5"/>
    <p:sldId id="258" r:id="rId6"/>
    <p:sldId id="262" r:id="rId7"/>
    <p:sldId id="261" r:id="rId8"/>
    <p:sldId id="263" r:id="rId9"/>
    <p:sldId id="259" r:id="rId10"/>
    <p:sldId id="260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4937-6ADB-4C83-A278-EF2F9B6FA4A3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F7C6-8331-4874-9CE1-9006660C1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020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4937-6ADB-4C83-A278-EF2F9B6FA4A3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F7C6-8331-4874-9CE1-9006660C1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84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4937-6ADB-4C83-A278-EF2F9B6FA4A3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F7C6-8331-4874-9CE1-9006660C1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490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4937-6ADB-4C83-A278-EF2F9B6FA4A3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F7C6-8331-4874-9CE1-9006660C1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541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4937-6ADB-4C83-A278-EF2F9B6FA4A3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F7C6-8331-4874-9CE1-9006660C1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58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4937-6ADB-4C83-A278-EF2F9B6FA4A3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F7C6-8331-4874-9CE1-9006660C1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770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4937-6ADB-4C83-A278-EF2F9B6FA4A3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F7C6-8331-4874-9CE1-9006660C1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83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4937-6ADB-4C83-A278-EF2F9B6FA4A3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F7C6-8331-4874-9CE1-9006660C1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53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4937-6ADB-4C83-A278-EF2F9B6FA4A3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F7C6-8331-4874-9CE1-9006660C1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97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4937-6ADB-4C83-A278-EF2F9B6FA4A3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F7C6-8331-4874-9CE1-9006660C1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302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4937-6ADB-4C83-A278-EF2F9B6FA4A3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F7C6-8331-4874-9CE1-9006660C1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141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4937-6ADB-4C83-A278-EF2F9B6FA4A3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BF7C6-8331-4874-9CE1-9006660C1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12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470025"/>
          </a:xfrm>
        </p:spPr>
        <p:txBody>
          <a:bodyPr>
            <a:noAutofit/>
          </a:bodyPr>
          <a:lstStyle/>
          <a:p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Jak předcházet výchovným problémům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6858000"/>
            <a:ext cx="6400800" cy="171400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54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Několik doporučení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Je třeba, aby se vše, co se dítě učí, naučilo </a:t>
            </a: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správně.</a:t>
            </a:r>
            <a:endParaRPr lang="cs-CZ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Posilujme zdravé sebevědomí dítěte. </a:t>
            </a: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Vždy </a:t>
            </a: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 snažme najít to, v čem je dítě dobré. </a:t>
            </a:r>
          </a:p>
          <a:p>
            <a:pPr lvl="0" algn="just"/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Nezapomínejme, že dítě se učí příkladem. Vztahy mezi dětmi a dospělými jsou </a:t>
            </a: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velmi </a:t>
            </a: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důležité.</a:t>
            </a:r>
          </a:p>
          <a:p>
            <a:pPr lvl="0" algn="just"/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Všímejme si </a:t>
            </a: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dětí</a:t>
            </a: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Pokaždé, když se vám zdá že má dítě problémy nebo je nespokojené, zeptejme se ho.</a:t>
            </a:r>
          </a:p>
          <a:p>
            <a:pPr lvl="0" algn="just"/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Snažte se </a:t>
            </a: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pravidelně </a:t>
            </a: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zařadit </a:t>
            </a: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čas, kdy si s dětmi budete pravidelně povídat, zažívat příjemné chvíle ale také je to čas na řešení problémů. Děti </a:t>
            </a: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ale musí vnímat, že je tato chvíle důležitá i pro vás, že se na ni těšíte, stejně jako </a:t>
            </a: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ony.</a:t>
            </a:r>
            <a:endParaRPr lang="cs-CZ" sz="2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Nežádoucímu chování věnujte vždy jenom tolik pozornosti, kolik je nezbytně nutné k vyřešení problému.</a:t>
            </a:r>
            <a:endParaRPr lang="cs-CZ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500" dirty="0">
              <a:solidFill>
                <a:prstClr val="black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48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692696"/>
            <a:ext cx="7560840" cy="4874096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Vždy je lepší problémům předcházet než je řešit.</a:t>
            </a:r>
          </a:p>
          <a:p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Pokud už musíme problémy s chováním řešit, začněme co nejdříve, řešení zbytečně neodkládejme</a:t>
            </a:r>
          </a:p>
          <a:p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 řešení problémů vždy napomáhá vzájemná důvěra všech, kteří se na řešení podílejí.</a:t>
            </a:r>
          </a:p>
          <a:p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85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Přeji vám spoustu pohodových </a:t>
            </a:r>
            <a:br>
              <a:rPr lang="cs-C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br>
              <a:rPr lang="cs-C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spokojených dnů s vašimi dětmi.</a:t>
            </a:r>
            <a:br>
              <a:rPr lang="cs-C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b="1" dirty="0">
                <a:latin typeface="Times New Roman" pitchFamily="18" charset="0"/>
                <a:cs typeface="Times New Roman" pitchFamily="18" charset="0"/>
              </a:rPr>
            </a:b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8253536"/>
            <a:ext cx="8229600" cy="421507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12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Výchovné problémy – poruchy chování</a:t>
            </a:r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Chování nerespektující sociální normy – o poruchu chování se jedná tehdy, pokud dítě normy chápe, rozumí jim, ale nepřijímá je</a:t>
            </a:r>
            <a:r>
              <a:rPr lang="cs-C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cs-CZ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cs-C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Neschopnost udržet přijatelné sociální vztahy –, porušují práva jiných, nejsou ohleduplní. Charakteristická je neochota angažovat se ve prospěch druhého bez naděje na vlastní prospěch</a:t>
            </a:r>
            <a:r>
              <a:rPr lang="cs-C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cs-CZ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cs-C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Agresivita jako rys osobnosti nebo chování – je typickým způsobem reagování jedinců s poruchou chování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98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Kde je příčina výchovných problémů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Lze uvést především nedůslednou a nedostatečnou výchovu, která má za  následek  nevytvoření vhodných sociálních návyků, takže dítě svým chováním překračuje společenské normy.</a:t>
            </a:r>
          </a:p>
          <a:p>
            <a:pPr marL="0" lvl="0" indent="0" algn="just">
              <a:buNone/>
            </a:pPr>
            <a:endParaRPr lang="cs-CZ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Nedostatky fungující rodiny – zúžená rodičovská péče v důsledku pracovní vytíženosti – únava až vyčerpanost rodičů </a:t>
            </a:r>
          </a:p>
          <a:p>
            <a:pPr lvl="0" algn="just"/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Finanční a hlavně časové možnosti rodičů nezvládajících se dětem dostatečně věnovat </a:t>
            </a:r>
          </a:p>
          <a:p>
            <a:pPr lvl="0" algn="just"/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Preferování výchovy k bezohlednosti na úkor tolerance a kázně</a:t>
            </a:r>
          </a:p>
          <a:p>
            <a:pPr lvl="0" algn="just"/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Všeobecná krize hodnot s preferencí materiálních zájmů.</a:t>
            </a:r>
          </a:p>
          <a:p>
            <a:pPr lvl="0" algn="just"/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Působení masmédií </a:t>
            </a: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TV</a:t>
            </a: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internet, </a:t>
            </a:r>
          </a:p>
          <a:p>
            <a:pPr lvl="0" algn="just"/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Negativní výklad svobody.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37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Jak předcházet výchovným problémům -  je nutný režim dne?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Sami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 vlastní zkušenosti víme, že pokud jsme nevyspalí a unavení, naše pracovní výkony klesají. Ani u dětí tomu není jinak. Proto je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nutné dbát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na jejich pravidelný denní režim. Základem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je:</a:t>
            </a:r>
          </a:p>
          <a:p>
            <a:pPr algn="just"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dostatek spánku</a:t>
            </a:r>
          </a:p>
          <a:p>
            <a:pPr algn="just"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pravidelná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strava 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vyhrazený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čas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plnění školních povinností (dítě by mělo vědět, že je nejdřív práce a potom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zábava)</a:t>
            </a:r>
          </a:p>
          <a:p>
            <a:pPr algn="just"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vedení k plnění domácích povinností – úklid svého pokoje, pomoc v domácnosti přiměřeně podle věku dítěte</a:t>
            </a:r>
          </a:p>
          <a:p>
            <a:pPr algn="just"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čas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 aktivní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odpočinek - organizovaný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(docházka do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kroužků,zájmových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oddílů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	     - neorganizovaný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(hry s kamarády, sourozenci……….)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čas na relaxaci (klidné povídání s rodiči o prožitém dnu, plány na další den, společné čtení knih, společné sledování televize, lenošení, ,,nic nedělání“………..)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7605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Jak předcházet stresu u školáka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latin typeface="Times New Roman" pitchFamily="18" charset="0"/>
                <a:ea typeface="Calibri"/>
                <a:cs typeface="Times New Roman" pitchFamily="18" charset="0"/>
              </a:rPr>
              <a:t>Nečekejte, že </a:t>
            </a:r>
            <a:r>
              <a:rPr lang="cs-CZ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školní docházka a zvláště začátek školního roku </a:t>
            </a:r>
            <a:r>
              <a:rPr lang="cs-CZ" sz="1800" dirty="0">
                <a:latin typeface="Times New Roman" pitchFamily="18" charset="0"/>
                <a:ea typeface="Calibri"/>
                <a:cs typeface="Times New Roman" pitchFamily="18" charset="0"/>
              </a:rPr>
              <a:t>bude procházka růžovým sadem. </a:t>
            </a:r>
            <a:r>
              <a:rPr lang="cs-CZ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Je </a:t>
            </a:r>
            <a:r>
              <a:rPr lang="cs-CZ" sz="1800" dirty="0">
                <a:latin typeface="Times New Roman" pitchFamily="18" charset="0"/>
                <a:ea typeface="Calibri"/>
                <a:cs typeface="Times New Roman" pitchFamily="18" charset="0"/>
              </a:rPr>
              <a:t>to změna a každá změna bývá náročná. </a:t>
            </a:r>
            <a:r>
              <a:rPr lang="cs-CZ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Jde především o nový </a:t>
            </a:r>
            <a:r>
              <a:rPr lang="cs-CZ" sz="1800" dirty="0">
                <a:latin typeface="Times New Roman" pitchFamily="18" charset="0"/>
                <a:ea typeface="Calibri"/>
                <a:cs typeface="Times New Roman" pitchFamily="18" charset="0"/>
              </a:rPr>
              <a:t>denní </a:t>
            </a:r>
            <a:r>
              <a:rPr lang="cs-CZ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režim, kam musíme zahrnout: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cs-CZ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ranní přípravy a cestu do školy i ze školy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cs-CZ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psaní </a:t>
            </a:r>
            <a:r>
              <a:rPr lang="cs-CZ" sz="1800" dirty="0">
                <a:latin typeface="Times New Roman" pitchFamily="18" charset="0"/>
                <a:ea typeface="Calibri"/>
                <a:cs typeface="Times New Roman" pitchFamily="18" charset="0"/>
              </a:rPr>
              <a:t>domácích </a:t>
            </a:r>
            <a:r>
              <a:rPr lang="cs-CZ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úkolů, což může </a:t>
            </a:r>
            <a:r>
              <a:rPr lang="cs-CZ" sz="1800" dirty="0">
                <a:latin typeface="Times New Roman" pitchFamily="18" charset="0"/>
                <a:ea typeface="Calibri"/>
                <a:cs typeface="Times New Roman" pitchFamily="18" charset="0"/>
              </a:rPr>
              <a:t>být ze začátku velmi stresující nejen pro samotného školáka, ale i pro ostatní členy </a:t>
            </a:r>
            <a:r>
              <a:rPr lang="cs-CZ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rodiny (pro </a:t>
            </a:r>
            <a:r>
              <a:rPr lang="cs-CZ" sz="1800" dirty="0">
                <a:latin typeface="Times New Roman" pitchFamily="18" charset="0"/>
                <a:ea typeface="Calibri"/>
                <a:cs typeface="Times New Roman" pitchFamily="18" charset="0"/>
              </a:rPr>
              <a:t>rodiče prvňáčků, kteří se učí všemu novému, to platí </a:t>
            </a:r>
            <a:r>
              <a:rPr lang="cs-CZ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dvojnásob)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cs-CZ" sz="1800" dirty="0">
                <a:latin typeface="Times New Roman" pitchFamily="18" charset="0"/>
                <a:ea typeface="Calibri"/>
                <a:cs typeface="Times New Roman" pitchFamily="18" charset="0"/>
              </a:rPr>
              <a:t>c</a:t>
            </a:r>
            <a:r>
              <a:rPr lang="cs-CZ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hystání věcí školáka na další den ( pro samotné děti příprava aktovky a pomůcek, pro rodiče kontrola nachystaných věcí)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Obrňte se velkou dávkou trpělivosti a snažte se zachovat klid. Stresující atmosféra zlikviduje vaši i školákovu dobrou náladu, chuť do práce ve škole a může být i příčinou poruchy učení.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cs-CZ" sz="18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9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Veďte dítě k zodpovědnosti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3819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často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doma zapomíná věci (pomůcky, cvičební úbor),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na čase přestat „žehlit jeho průšvihy“. 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např. dítě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v deset večer vzpomene, že na další den má donést bílé tričko, protože zrovna budou batikovat, vaší povinností rozhodně není obvolávat známé a zjišťovat, kde na poslední chvíli seženete vhodné tričko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. Není vaší povinností shánět po spolužácích vašeho dítěte, zda má na dalším den domácí úkoly nebo ne. </a:t>
            </a:r>
          </a:p>
          <a:p>
            <a:pPr marL="0" indent="0" algn="just">
              <a:buNone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Nechte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dítě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přiměřeně věku nést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důsledky jeho činů a veďte jej k převzetí zodpovědnosti za vlastní jednání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98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Počítejte s tím, že se dítěti může zhoršit prospěch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20480"/>
          </a:xfrm>
        </p:spPr>
        <p:txBody>
          <a:bodyPr>
            <a:noAutofit/>
          </a:bodyPr>
          <a:lstStyle/>
          <a:p>
            <a:pPr marL="400050" lvl="1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Pokud dítě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, které přechází z jednoho stupně školy na druhý (tedy šesťáka či čerstvého středoškoláka</a:t>
            </a: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):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 Počítejte 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se zhoršením, někdy i velmi výrazným. </a:t>
            </a:r>
            <a:endParaRPr lang="cs-CZ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Není 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výjimkou, že dítě, které se doposud jevilo jako velmi talentované a nosilo téměř samé jedničky, má po příchodu do primy na gymnázium trojky či čtverky. </a:t>
            </a:r>
            <a:endParaRPr lang="cs-CZ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V </a:t>
            </a:r>
            <a:r>
              <a:rPr lang="cs-CZ" sz="2000" b="1" dirty="0">
                <a:latin typeface="Times New Roman" pitchFamily="18" charset="0"/>
                <a:ea typeface="Calibri"/>
                <a:cs typeface="Times New Roman" pitchFamily="18" charset="0"/>
              </a:rPr>
              <a:t>takovém případě </a:t>
            </a:r>
            <a:r>
              <a:rPr lang="cs-CZ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by </a:t>
            </a:r>
            <a:r>
              <a:rPr lang="cs-CZ" sz="2000" b="1" dirty="0">
                <a:latin typeface="Times New Roman" pitchFamily="18" charset="0"/>
                <a:ea typeface="Calibri"/>
                <a:cs typeface="Times New Roman" pitchFamily="18" charset="0"/>
              </a:rPr>
              <a:t>si </a:t>
            </a:r>
            <a:r>
              <a:rPr lang="cs-CZ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učitelé </a:t>
            </a:r>
            <a:r>
              <a:rPr lang="cs-CZ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měli </a:t>
            </a:r>
            <a:r>
              <a:rPr lang="cs-CZ" sz="2000" b="1" dirty="0">
                <a:latin typeface="Times New Roman" pitchFamily="18" charset="0"/>
                <a:ea typeface="Calibri"/>
                <a:cs typeface="Times New Roman" pitchFamily="18" charset="0"/>
              </a:rPr>
              <a:t>s </a:t>
            </a:r>
            <a:r>
              <a:rPr lang="cs-CZ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rodiči </a:t>
            </a:r>
            <a:r>
              <a:rPr lang="cs-CZ" sz="2000" b="1" dirty="0">
                <a:latin typeface="Times New Roman" pitchFamily="18" charset="0"/>
                <a:ea typeface="Calibri"/>
                <a:cs typeface="Times New Roman" pitchFamily="18" charset="0"/>
              </a:rPr>
              <a:t>promluvit, jak by bylo možné </a:t>
            </a:r>
            <a:r>
              <a:rPr lang="cs-CZ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dítěti </a:t>
            </a:r>
            <a:r>
              <a:rPr lang="cs-CZ" sz="2000" b="1" dirty="0">
                <a:latin typeface="Times New Roman" pitchFamily="18" charset="0"/>
                <a:ea typeface="Calibri"/>
                <a:cs typeface="Times New Roman" pitchFamily="18" charset="0"/>
              </a:rPr>
              <a:t>pomoci k lepším výsledkům. </a:t>
            </a:r>
            <a:endParaRPr lang="cs-CZ" sz="20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Pokud 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dítě jede na maximum, je třeba jej povzbudit a nikoliv </a:t>
            </a: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trestat 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za neúspěchy. </a:t>
            </a:r>
          </a:p>
          <a:p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70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Neoddalujte zbytečně řešení problémů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7920880" cy="4425355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pedagog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doporučí návštěvu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PPP, SVP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jiného odborného    pracoviště nebo lékaře,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neoddalujte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jejich návštěvu.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Pedagog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který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doporučuje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odbornou pomoc vychází ze svých zkušeností a má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také každodenní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srovnání s dětmi stejného věku – jaké podávají výkony ve škole, jaké způsoby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chování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odpovídají dané věkové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skupině. Proto může mnohem dříve rozpoznat počátek problémů. </a:t>
            </a:r>
          </a:p>
          <a:p>
            <a:pPr algn="just">
              <a:buFont typeface="Wingdings" pitchFamily="2" charset="2"/>
              <a:buChar char="ü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I vy sami můžete čas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od času zkontrolovat, zda vyšetření z pedagogicko-psychologické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poradny je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stále platné či zda nebude potřeba pořídit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třeba silnější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brýle. 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Spolupráce rodičů se školou a především vzájemná důvěra rodičů a pedagogů napomáhá k předcházení výchovných problémů.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98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Co dělat, když se objeví problémy</a:t>
            </a:r>
            <a:br>
              <a:rPr lang="cs-CZ" b="1" dirty="0" smtClean="0">
                <a:latin typeface="Times New Roman" pitchFamily="18" charset="0"/>
                <a:cs typeface="Times New Roman" pitchFamily="18" charset="0"/>
              </a:rPr>
            </a:b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7992888" cy="42813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Pokud jste vyčerpali z vašeho pohledu všechny své výchovné možnosti i ve spolupráci s odborníky ve škole, požádejte o pomoc odborné pracoviště. </a:t>
            </a:r>
          </a:p>
          <a:p>
            <a:pPr marL="0" indent="0" algn="just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Není ostuda, že se nám ve výchově něco nepodařilo, problém je pokud si to neumíme přiznat a nedokážeme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dítěti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včas pomoci.  </a:t>
            </a:r>
          </a:p>
          <a:p>
            <a:pPr algn="just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3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946</Words>
  <Application>Microsoft Office PowerPoint</Application>
  <PresentationFormat>Předvádění na obrazovce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Motiv systému Office</vt:lpstr>
      <vt:lpstr>Jak předcházet výchovným problémům</vt:lpstr>
      <vt:lpstr>Výchovné problémy – poruchy chování</vt:lpstr>
      <vt:lpstr>Kde je příčina výchovných problémů</vt:lpstr>
      <vt:lpstr>Jak předcházet výchovným problémům -  je nutný režim dne?</vt:lpstr>
      <vt:lpstr>Jak předcházet stresu u školáka</vt:lpstr>
      <vt:lpstr>Veďte dítě k zodpovědnosti</vt:lpstr>
      <vt:lpstr>Počítejte s tím, že se dítěti může zhoršit prospěch</vt:lpstr>
      <vt:lpstr>Neoddalujte zbytečně řešení problémů</vt:lpstr>
      <vt:lpstr> Co dělat, když se objeví problémy </vt:lpstr>
      <vt:lpstr>Několik doporučení</vt:lpstr>
      <vt:lpstr> </vt:lpstr>
      <vt:lpstr>Přeji vám spoustu pohodových  a  spokojených dnů s vašimi dětmi.  </vt:lpstr>
    </vt:vector>
  </TitlesOfParts>
  <Company>SVP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předcházet výchovným problémům</dc:title>
  <dc:creator>Iva Burešová</dc:creator>
  <cp:lastModifiedBy>Iva Burešová</cp:lastModifiedBy>
  <cp:revision>24</cp:revision>
  <dcterms:created xsi:type="dcterms:W3CDTF">2011-11-07T09:06:33Z</dcterms:created>
  <dcterms:modified xsi:type="dcterms:W3CDTF">2021-05-14T06:26:13Z</dcterms:modified>
</cp:coreProperties>
</file>