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73" r:id="rId7"/>
    <p:sldId id="262" r:id="rId8"/>
    <p:sldId id="264" r:id="rId9"/>
    <p:sldId id="265" r:id="rId10"/>
    <p:sldId id="263"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4/22/2021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605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990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4/22/2021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421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4/22/2021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262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4/22/2021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93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041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93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698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222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4/22/2021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4990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606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87804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library.ru/author/chekhov/theme.10/form.8/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znro-mvekM" TargetMode="External"/><Relationship Id="rId2" Type="http://schemas.openxmlformats.org/officeDocument/2006/relationships/hyperlink" Target="https://ilibrary.ru/text/2175/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youtube.com/watch?v=6jZ2G--y1hw" TargetMode="External"/><Relationship Id="rId7" Type="http://schemas.openxmlformats.org/officeDocument/2006/relationships/hyperlink" Target="https://mishka-knizhka.ru/audioskazki-dlya-detej/russkie-audioskazki/audioskazki-odoevskogo/skazka-o-chetyrjoh-gluhih-audio/" TargetMode="External"/><Relationship Id="rId2" Type="http://schemas.openxmlformats.org/officeDocument/2006/relationships/hyperlink" Target="https://mishka-knizhka.ru/audioskazki-dlya-detej/russkie-audioskazki/audioskazki-pushkina/skazka-o-rybake-i-rybke-audio/"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youtube.com/watch?v=OA7web7So7M"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library.ru/text/1232/p.1/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O5aWrB_bjU" TargetMode="External"/><Relationship Id="rId2" Type="http://schemas.openxmlformats.org/officeDocument/2006/relationships/hyperlink" Target="https://www.miloliza.com/byliny"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hyperlink" Target="http://www.textologia.ru/slovari/literaturovedcheskie-terminy/noviy-roman-antiroman/?q=458&amp;n=3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Obsah obrázku stůl, talíř, hrníček, vsedě&#10;&#10;Popis byl vytvořen automaticky">
            <a:extLst>
              <a:ext uri="{FF2B5EF4-FFF2-40B4-BE49-F238E27FC236}">
                <a16:creationId xmlns:a16="http://schemas.microsoft.com/office/drawing/2014/main" id="{6C68ADE2-58FF-41D0-9C12-2E21E28AC514}"/>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91B9D12-0B6E-447B-B035-5490BCF4C5B7}"/>
              </a:ext>
            </a:extLst>
          </p:cNvPr>
          <p:cNvSpPr>
            <a:spLocks noGrp="1"/>
          </p:cNvSpPr>
          <p:nvPr>
            <p:ph type="ctrTitle"/>
          </p:nvPr>
        </p:nvSpPr>
        <p:spPr>
          <a:xfrm>
            <a:off x="841110" y="2027890"/>
            <a:ext cx="5932913" cy="2802219"/>
          </a:xfrm>
        </p:spPr>
        <p:txBody>
          <a:bodyPr anchor="b">
            <a:normAutofit/>
          </a:bodyPr>
          <a:lstStyle/>
          <a:p>
            <a:r>
              <a:rPr lang="cs-CZ" sz="4800">
                <a:solidFill>
                  <a:schemeClr val="bg1"/>
                </a:solidFill>
              </a:rPr>
              <a:t>Epika</a:t>
            </a:r>
            <a:br>
              <a:rPr lang="cs-CZ" sz="4800" dirty="0">
                <a:solidFill>
                  <a:schemeClr val="bg1"/>
                </a:solidFill>
              </a:rPr>
            </a:br>
            <a:r>
              <a:rPr lang="cs-CZ" sz="4800">
                <a:solidFill>
                  <a:schemeClr val="bg1"/>
                </a:solidFill>
              </a:rPr>
              <a:t>Epické žánry</a:t>
            </a:r>
            <a:endParaRPr lang="cs-CZ" sz="4800" dirty="0">
              <a:solidFill>
                <a:schemeClr val="bg1"/>
              </a:solidFill>
            </a:endParaRPr>
          </a:p>
        </p:txBody>
      </p:sp>
    </p:spTree>
    <p:extLst>
      <p:ext uri="{BB962C8B-B14F-4D97-AF65-F5344CB8AC3E}">
        <p14:creationId xmlns:p14="http://schemas.microsoft.com/office/powerpoint/2010/main" val="91854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4AFA7996-A644-41AF-BA0F-4C492C1A543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521" b="88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adpis 1">
            <a:extLst>
              <a:ext uri="{FF2B5EF4-FFF2-40B4-BE49-F238E27FC236}">
                <a16:creationId xmlns:a16="http://schemas.microsoft.com/office/drawing/2014/main" id="{8B1DFE5D-CA56-4E09-91C0-2434C9096A7A}"/>
              </a:ext>
            </a:extLst>
          </p:cNvPr>
          <p:cNvSpPr txBox="1">
            <a:spLocks/>
          </p:cNvSpPr>
          <p:nvPr/>
        </p:nvSpPr>
        <p:spPr>
          <a:xfrm>
            <a:off x="0" y="5834342"/>
            <a:ext cx="12199662" cy="801957"/>
          </a:xfrm>
          <a:prstGeom prst="rect">
            <a:avLst/>
          </a:prstGeom>
          <a:solidFill>
            <a:schemeClr val="bg2">
              <a:lumMod val="10000"/>
            </a:schemeClr>
          </a:solidFill>
          <a:ln>
            <a:solidFill>
              <a:schemeClr val="accent1">
                <a:lumMod val="75000"/>
              </a:schemeClr>
            </a:solidFill>
          </a:ln>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dirty="0">
                <a:solidFill>
                  <a:schemeClr val="bg1"/>
                </a:solidFill>
              </a:rPr>
              <a:t>Malá epika</a:t>
            </a:r>
          </a:p>
        </p:txBody>
      </p:sp>
    </p:spTree>
    <p:extLst>
      <p:ext uri="{BB962C8B-B14F-4D97-AF65-F5344CB8AC3E}">
        <p14:creationId xmlns:p14="http://schemas.microsoft.com/office/powerpoint/2010/main" val="18799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73B46-92E0-4BF0-8296-258A3BD26667}"/>
              </a:ext>
            </a:extLst>
          </p:cNvPr>
          <p:cNvSpPr>
            <a:spLocks noGrp="1"/>
          </p:cNvSpPr>
          <p:nvPr>
            <p:ph type="title"/>
          </p:nvPr>
        </p:nvSpPr>
        <p:spPr/>
        <p:txBody>
          <a:bodyPr/>
          <a:lstStyle/>
          <a:p>
            <a:r>
              <a:rPr lang="cs-CZ" b="1" dirty="0"/>
              <a:t>Anekdota (</a:t>
            </a:r>
            <a:r>
              <a:rPr lang="cs-CZ" b="1" dirty="0" err="1"/>
              <a:t>анекд</a:t>
            </a:r>
            <a:r>
              <a:rPr lang="cs-CZ" b="1" u="sng" dirty="0" err="1"/>
              <a:t>O</a:t>
            </a:r>
            <a:r>
              <a:rPr lang="cs-CZ" b="1" dirty="0" err="1"/>
              <a:t>т</a:t>
            </a:r>
            <a:r>
              <a:rPr lang="cs-CZ" b="1" dirty="0"/>
              <a:t>)</a:t>
            </a:r>
            <a:br>
              <a:rPr lang="cs-CZ" dirty="0"/>
            </a:br>
            <a:endParaRPr lang="cs-CZ" dirty="0"/>
          </a:p>
        </p:txBody>
      </p:sp>
      <p:sp>
        <p:nvSpPr>
          <p:cNvPr id="3" name="Zástupný obsah 2">
            <a:extLst>
              <a:ext uri="{FF2B5EF4-FFF2-40B4-BE49-F238E27FC236}">
                <a16:creationId xmlns:a16="http://schemas.microsoft.com/office/drawing/2014/main" id="{D1A2E7B5-7A60-46C0-A389-BDD73DFA193C}"/>
              </a:ext>
            </a:extLst>
          </p:cNvPr>
          <p:cNvSpPr>
            <a:spLocks noGrp="1"/>
          </p:cNvSpPr>
          <p:nvPr>
            <p:ph idx="1"/>
          </p:nvPr>
        </p:nvSpPr>
        <p:spPr>
          <a:xfrm>
            <a:off x="581191" y="1905976"/>
            <a:ext cx="6528735" cy="4401518"/>
          </a:xfrm>
        </p:spPr>
        <p:txBody>
          <a:bodyPr>
            <a:normAutofit/>
          </a:bodyPr>
          <a:lstStyle/>
          <a:p>
            <a:r>
              <a:rPr lang="cs-CZ" sz="1600" dirty="0"/>
              <a:t>komicky pointovaná epická miniatura, charakterizující určitou osobu nebo lidskou skupinu</a:t>
            </a:r>
          </a:p>
          <a:p>
            <a:r>
              <a:rPr lang="cs-CZ" sz="1600" dirty="0"/>
              <a:t>kompoziční princip</a:t>
            </a:r>
          </a:p>
          <a:p>
            <a:r>
              <a:rPr lang="cs-CZ" sz="1600" dirty="0"/>
              <a:t>nosné tematické jádro</a:t>
            </a:r>
          </a:p>
          <a:p>
            <a:r>
              <a:rPr lang="cs-CZ" sz="1600" dirty="0"/>
              <a:t>hlavní znaky; humor </a:t>
            </a:r>
          </a:p>
          <a:p>
            <a:pPr marL="0" indent="0">
              <a:buNone/>
            </a:pPr>
            <a:endParaRPr lang="cs-CZ" sz="1600" dirty="0"/>
          </a:p>
          <a:p>
            <a:pPr marL="0" indent="0">
              <a:buNone/>
            </a:pPr>
            <a:endParaRPr lang="cs-CZ" sz="1600" dirty="0"/>
          </a:p>
          <a:p>
            <a:r>
              <a:rPr lang="cs-CZ" sz="1600" dirty="0">
                <a:sym typeface="Wingdings" panose="05000000000000000000" pitchFamily="2" charset="2"/>
                <a:hlinkClick r:id="rId2"/>
              </a:rPr>
              <a:t> </a:t>
            </a:r>
            <a:r>
              <a:rPr lang="cs-CZ" sz="1600" dirty="0">
                <a:hlinkClick r:id="rId2"/>
              </a:rPr>
              <a:t>A.P. Čechov – humorista</a:t>
            </a:r>
            <a:endParaRPr lang="cs-CZ" sz="1600" dirty="0"/>
          </a:p>
        </p:txBody>
      </p:sp>
      <p:pic>
        <p:nvPicPr>
          <p:cNvPr id="3076" name="Picture 4">
            <a:extLst>
              <a:ext uri="{FF2B5EF4-FFF2-40B4-BE49-F238E27FC236}">
                <a16:creationId xmlns:a16="http://schemas.microsoft.com/office/drawing/2014/main" id="{498D5ADF-E1B5-49B7-9055-287833B63F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6" t="2023" b="5640"/>
          <a:stretch/>
        </p:blipFill>
        <p:spPr bwMode="auto">
          <a:xfrm>
            <a:off x="8126962" y="3542228"/>
            <a:ext cx="3301695" cy="3129159"/>
          </a:xfrm>
          <a:prstGeom prst="rect">
            <a:avLst/>
          </a:prstGeom>
          <a:noFill/>
          <a:extLst>
            <a:ext uri="{909E8E84-426E-40DD-AFC4-6F175D3DCCD1}">
              <a14:hiddenFill xmlns:a14="http://schemas.microsoft.com/office/drawing/2010/main">
                <a:solidFill>
                  <a:srgbClr val="FFFFFF"/>
                </a:solidFill>
              </a14:hiddenFill>
            </a:ext>
          </a:extLst>
        </p:spPr>
      </p:pic>
      <p:sp>
        <p:nvSpPr>
          <p:cNvPr id="5" name="Řečová bublina: obdélníkový bublinový popisek se zakulacenými rohy 4">
            <a:extLst>
              <a:ext uri="{FF2B5EF4-FFF2-40B4-BE49-F238E27FC236}">
                <a16:creationId xmlns:a16="http://schemas.microsoft.com/office/drawing/2014/main" id="{E6958A86-968F-49F0-AF20-5651F8CDDD86}"/>
              </a:ext>
            </a:extLst>
          </p:cNvPr>
          <p:cNvSpPr/>
          <p:nvPr/>
        </p:nvSpPr>
        <p:spPr>
          <a:xfrm>
            <a:off x="7817730" y="908132"/>
            <a:ext cx="3929511" cy="2407640"/>
          </a:xfrm>
          <a:prstGeom prst="wedgeRoundRectCallou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D5B7C061-048A-49B0-B7F1-41D2A17451D5}"/>
              </a:ext>
            </a:extLst>
          </p:cNvPr>
          <p:cNvSpPr/>
          <p:nvPr/>
        </p:nvSpPr>
        <p:spPr>
          <a:xfrm>
            <a:off x="7940351" y="1096289"/>
            <a:ext cx="3806890" cy="1754326"/>
          </a:xfrm>
          <a:prstGeom prst="rect">
            <a:avLst/>
          </a:prstGeom>
        </p:spPr>
        <p:txBody>
          <a:bodyPr wrap="square">
            <a:spAutoFit/>
          </a:bodyPr>
          <a:lstStyle/>
          <a:p>
            <a:r>
              <a:rPr lang="cs-CZ" dirty="0" err="1">
                <a:latin typeface="Aharoni" panose="02010803020104030203" pitchFamily="2" charset="-79"/>
                <a:cs typeface="Aharoni" panose="02010803020104030203" pitchFamily="2" charset="-79"/>
              </a:rPr>
              <a:t>Девушка</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приходит</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сдавать</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экзамен</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по</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литературе</a:t>
            </a:r>
            <a:r>
              <a:rPr lang="cs-CZ" dirty="0">
                <a:latin typeface="Aharoni" panose="02010803020104030203" pitchFamily="2" charset="-79"/>
                <a:cs typeface="Aharoni" panose="02010803020104030203" pitchFamily="2" charset="-79"/>
              </a:rPr>
              <a:t>. </a:t>
            </a:r>
          </a:p>
          <a:p>
            <a:endParaRPr lang="cs-CZ" b="1" dirty="0">
              <a:latin typeface="Aharoni" panose="02010803020104030203" pitchFamily="2" charset="-79"/>
              <a:cs typeface="Aharoni" panose="02010803020104030203" pitchFamily="2" charset="-79"/>
            </a:endParaRPr>
          </a:p>
          <a:p>
            <a:r>
              <a:rPr lang="cs-CZ" b="1" dirty="0" err="1">
                <a:latin typeface="Aharoni" panose="02010803020104030203" pitchFamily="2" charset="-79"/>
                <a:cs typeface="Aharoni" panose="02010803020104030203" pitchFamily="2" charset="-79"/>
              </a:rPr>
              <a:t>Преподаватель</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Фамилия</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имя</a:t>
            </a:r>
            <a:r>
              <a:rPr lang="cs-CZ" dirty="0">
                <a:latin typeface="Aharoni" panose="02010803020104030203" pitchFamily="2" charset="-79"/>
                <a:cs typeface="Aharoni" panose="02010803020104030203" pitchFamily="2" charset="-79"/>
              </a:rPr>
              <a:t>?</a:t>
            </a:r>
          </a:p>
          <a:p>
            <a:r>
              <a:rPr lang="cs-CZ" b="1" dirty="0" err="1">
                <a:latin typeface="Aharoni" panose="02010803020104030203" pitchFamily="2" charset="-79"/>
                <a:cs typeface="Aharoni" panose="02010803020104030203" pitchFamily="2" charset="-79"/>
              </a:rPr>
              <a:t>Девушка</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Если</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не</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сдам</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то</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Анна</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Каренина</a:t>
            </a:r>
            <a:r>
              <a:rPr lang="cs-CZ"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257221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C34C427B-7CA3-4738-93E8-F8668906E476}"/>
              </a:ext>
            </a:extLst>
          </p:cNvPr>
          <p:cNvSpPr>
            <a:spLocks noGrp="1"/>
          </p:cNvSpPr>
          <p:nvPr>
            <p:ph idx="1"/>
          </p:nvPr>
        </p:nvSpPr>
        <p:spPr>
          <a:xfrm>
            <a:off x="4592231" y="1964185"/>
            <a:ext cx="7153236" cy="4173240"/>
          </a:xfrm>
        </p:spPr>
        <p:txBody>
          <a:bodyPr>
            <a:normAutofit/>
          </a:bodyPr>
          <a:lstStyle/>
          <a:p>
            <a:r>
              <a:rPr lang="cs-CZ" sz="1800" dirty="0">
                <a:solidFill>
                  <a:schemeClr val="bg1"/>
                </a:solidFill>
              </a:rPr>
              <a:t>krátký smyšlený příběh s mravním ponaučením, veršovaný nebo prozaický, v němž zvířata či věci jednají jako lidé</a:t>
            </a:r>
          </a:p>
          <a:p>
            <a:r>
              <a:rPr lang="cs-CZ" sz="1800" dirty="0">
                <a:solidFill>
                  <a:schemeClr val="bg1"/>
                </a:solidFill>
              </a:rPr>
              <a:t>vycházejí z lidové moudrosti a přísloví </a:t>
            </a:r>
          </a:p>
          <a:p>
            <a:r>
              <a:rPr lang="cs-CZ" sz="1800" dirty="0">
                <a:solidFill>
                  <a:schemeClr val="bg1"/>
                </a:solidFill>
              </a:rPr>
              <a:t>formou prózy nebo ve verších</a:t>
            </a:r>
          </a:p>
          <a:p>
            <a:r>
              <a:rPr lang="cs-CZ" sz="1800" dirty="0">
                <a:solidFill>
                  <a:schemeClr val="bg1"/>
                </a:solidFill>
              </a:rPr>
              <a:t>cenzura </a:t>
            </a:r>
          </a:p>
          <a:p>
            <a:r>
              <a:rPr lang="cs-CZ" sz="1800" dirty="0">
                <a:solidFill>
                  <a:schemeClr val="bg1"/>
                </a:solidFill>
              </a:rPr>
              <a:t>dětská literatura</a:t>
            </a:r>
          </a:p>
          <a:p>
            <a:r>
              <a:rPr lang="cs-CZ" sz="1800" dirty="0">
                <a:solidFill>
                  <a:schemeClr val="bg1"/>
                </a:solidFill>
              </a:rPr>
              <a:t>Ezop, </a:t>
            </a:r>
            <a:r>
              <a:rPr lang="cs-CZ" dirty="0">
                <a:solidFill>
                  <a:schemeClr val="bg1"/>
                </a:solidFill>
              </a:rPr>
              <a:t>Jean de La </a:t>
            </a:r>
            <a:r>
              <a:rPr lang="cs-CZ" dirty="0" err="1">
                <a:solidFill>
                  <a:schemeClr val="bg1"/>
                </a:solidFill>
              </a:rPr>
              <a:t>Fontaine</a:t>
            </a:r>
            <a:r>
              <a:rPr lang="cs-CZ" sz="1800" dirty="0">
                <a:solidFill>
                  <a:schemeClr val="bg1"/>
                </a:solidFill>
              </a:rPr>
              <a:t>, Smil Flaška z Pardubic</a:t>
            </a:r>
          </a:p>
          <a:p>
            <a:r>
              <a:rPr lang="cs-CZ" sz="1800" dirty="0">
                <a:solidFill>
                  <a:schemeClr val="bg1"/>
                </a:solidFill>
                <a:sym typeface="Wingdings" panose="05000000000000000000" pitchFamily="2" charset="2"/>
                <a:hlinkClick r:id="rId2"/>
              </a:rPr>
              <a:t> </a:t>
            </a:r>
            <a:r>
              <a:rPr lang="cs-CZ" sz="1800" dirty="0">
                <a:solidFill>
                  <a:schemeClr val="bg1"/>
                </a:solidFill>
                <a:hlinkClick r:id="rId2"/>
              </a:rPr>
              <a:t>I.A. Krylov</a:t>
            </a:r>
            <a:endParaRPr lang="cs-CZ" sz="1800" dirty="0">
              <a:solidFill>
                <a:schemeClr val="bg1"/>
              </a:solidFill>
            </a:endParaRPr>
          </a:p>
          <a:p>
            <a:pPr marL="0" indent="0">
              <a:buNone/>
            </a:pPr>
            <a:r>
              <a:rPr lang="cs-CZ" sz="1800" dirty="0">
                <a:solidFill>
                  <a:schemeClr val="bg1"/>
                </a:solidFill>
                <a:hlinkClick r:id="rId3">
                  <a:extLst>
                    <a:ext uri="{A12FA001-AC4F-418D-AE19-62706E023703}">
                      <ahyp:hlinkClr xmlns:ahyp="http://schemas.microsoft.com/office/drawing/2018/hyperlinkcolor" val="tx"/>
                    </a:ext>
                  </a:extLst>
                </a:hlinkClick>
              </a:rPr>
              <a:t>https://www.youtube.com/watch?v=aznro-mvekM</a:t>
            </a:r>
            <a:endParaRPr lang="cs-CZ" sz="1800" dirty="0">
              <a:solidFill>
                <a:schemeClr val="bg1"/>
              </a:solidFill>
            </a:endParaRPr>
          </a:p>
        </p:txBody>
      </p:sp>
      <p:sp>
        <p:nvSpPr>
          <p:cNvPr id="13" name="Nadpis 1">
            <a:extLst>
              <a:ext uri="{FF2B5EF4-FFF2-40B4-BE49-F238E27FC236}">
                <a16:creationId xmlns:a16="http://schemas.microsoft.com/office/drawing/2014/main" id="{D01ADC7E-FE7E-4248-B849-B8E307A110E8}"/>
              </a:ext>
            </a:extLst>
          </p:cNvPr>
          <p:cNvSpPr>
            <a:spLocks noGrp="1"/>
          </p:cNvSpPr>
          <p:nvPr>
            <p:ph type="title"/>
          </p:nvPr>
        </p:nvSpPr>
        <p:spPr>
          <a:xfrm>
            <a:off x="4592231" y="769866"/>
            <a:ext cx="4372594" cy="676379"/>
          </a:xfrm>
        </p:spPr>
        <p:txBody>
          <a:bodyPr/>
          <a:lstStyle/>
          <a:p>
            <a:r>
              <a:rPr lang="cs-CZ" b="1" dirty="0">
                <a:solidFill>
                  <a:schemeClr val="bg1"/>
                </a:solidFill>
              </a:rPr>
              <a:t>Bajka </a:t>
            </a:r>
            <a:r>
              <a:rPr lang="cs-CZ" b="1" dirty="0">
                <a:solidFill>
                  <a:schemeClr val="bg1"/>
                </a:solidFill>
                <a:latin typeface="+mn-lt"/>
              </a:rPr>
              <a:t>(</a:t>
            </a:r>
            <a:r>
              <a:rPr lang="ru-RU" b="1" dirty="0">
                <a:solidFill>
                  <a:schemeClr val="bg1"/>
                </a:solidFill>
                <a:latin typeface="Franklin Gothic Demi" panose="020B0703020102020204" pitchFamily="34" charset="0"/>
              </a:rPr>
              <a:t>б</a:t>
            </a:r>
            <a:r>
              <a:rPr lang="ru-RU" b="1" u="sng" dirty="0">
                <a:solidFill>
                  <a:schemeClr val="bg1"/>
                </a:solidFill>
                <a:latin typeface="Franklin Gothic Demi" panose="020B0703020102020204" pitchFamily="34" charset="0"/>
              </a:rPr>
              <a:t>а</a:t>
            </a:r>
            <a:r>
              <a:rPr lang="ru-RU" b="1" dirty="0">
                <a:solidFill>
                  <a:schemeClr val="bg1"/>
                </a:solidFill>
                <a:latin typeface="Franklin Gothic Demi" panose="020B0703020102020204" pitchFamily="34" charset="0"/>
              </a:rPr>
              <a:t>сня</a:t>
            </a:r>
            <a:r>
              <a:rPr lang="cs-CZ" b="1" dirty="0">
                <a:solidFill>
                  <a:schemeClr val="bg1"/>
                </a:solidFill>
                <a:latin typeface="+mn-lt"/>
              </a:rPr>
              <a:t>)</a:t>
            </a:r>
          </a:p>
        </p:txBody>
      </p:sp>
      <p:sp>
        <p:nvSpPr>
          <p:cNvPr id="7" name="Obdélník 6">
            <a:extLst>
              <a:ext uri="{FF2B5EF4-FFF2-40B4-BE49-F238E27FC236}">
                <a16:creationId xmlns:a16="http://schemas.microsoft.com/office/drawing/2014/main" id="{8EF274DB-5E99-4670-95EC-FBB6D64FECB9}"/>
              </a:ext>
            </a:extLst>
          </p:cNvPr>
          <p:cNvSpPr/>
          <p:nvPr/>
        </p:nvSpPr>
        <p:spPr>
          <a:xfrm>
            <a:off x="559066" y="755246"/>
            <a:ext cx="3474097" cy="5134419"/>
          </a:xfrm>
          <a:prstGeom prst="rect">
            <a:avLst/>
          </a:prstGeom>
        </p:spPr>
        <p:txBody>
          <a:bodyPr wrap="square">
            <a:spAutoFit/>
          </a:bodyPr>
          <a:lstStyle/>
          <a:p>
            <a:pPr algn="just">
              <a:lnSpc>
                <a:spcPct val="115000"/>
              </a:lnSpc>
              <a:spcAft>
                <a:spcPts val="800"/>
              </a:spcAft>
            </a:pPr>
            <a:r>
              <a:rPr lang="cs-CZ" sz="1400" b="1" dirty="0">
                <a:latin typeface="Times New Roman" panose="02020603050405020304" pitchFamily="18" charset="0"/>
                <a:ea typeface="Calibri" panose="020F0502020204030204" pitchFamily="34" charset="0"/>
                <a:cs typeface="Times New Roman" panose="02020603050405020304" pitchFamily="18" charset="0"/>
              </a:rPr>
              <a:t>MUŽ A JEHO DVĚ ŽENY (podle Ezopa) </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cs-CZ" sz="1400" dirty="0">
                <a:latin typeface="Times New Roman" panose="02020603050405020304" pitchFamily="18" charset="0"/>
                <a:ea typeface="Calibri" panose="020F0502020204030204" pitchFamily="34" charset="0"/>
                <a:cs typeface="Times New Roman" panose="02020603050405020304" pitchFamily="18" charset="0"/>
              </a:rPr>
              <a:t>V dobách, kdy mužové směli mít více žen než jenom jednu, žil v Athénách člověk ve středních letech, ani mladý ani starý. Vlasy mu právě začínaly šedivět, ale on se zamiloval do dvou žen zároveň a vzal si je obě za manželky. První z nich byla mladá </a:t>
            </a:r>
            <a:br>
              <a:rPr lang="cs-CZ" sz="1400" dirty="0">
                <a:latin typeface="Times New Roman" panose="02020603050405020304" pitchFamily="18" charset="0"/>
                <a:ea typeface="Calibri" panose="020F0502020204030204" pitchFamily="34" charset="0"/>
                <a:cs typeface="Times New Roman" panose="02020603050405020304" pitchFamily="18" charset="0"/>
              </a:rPr>
            </a:br>
            <a:r>
              <a:rPr lang="cs-CZ" sz="1400" dirty="0">
                <a:latin typeface="Times New Roman" panose="02020603050405020304" pitchFamily="18" charset="0"/>
                <a:ea typeface="Calibri" panose="020F0502020204030204" pitchFamily="34" charset="0"/>
                <a:cs typeface="Times New Roman" panose="02020603050405020304" pitchFamily="18" charset="0"/>
              </a:rPr>
              <a:t>a hezká. Řekla si: „Můj manžel musí vypadat tak mlád jako já.“ Druhá manželka byla už starší žena. Žila v obavách a pochybnostech </a:t>
            </a:r>
            <a:br>
              <a:rPr lang="cs-CZ" sz="1400" dirty="0">
                <a:latin typeface="Times New Roman" panose="02020603050405020304" pitchFamily="18" charset="0"/>
                <a:ea typeface="Calibri" panose="020F0502020204030204" pitchFamily="34" charset="0"/>
                <a:cs typeface="Times New Roman" panose="02020603050405020304" pitchFamily="18" charset="0"/>
              </a:rPr>
            </a:br>
            <a:r>
              <a:rPr lang="cs-CZ" sz="1400" dirty="0">
                <a:latin typeface="Times New Roman" panose="02020603050405020304" pitchFamily="18" charset="0"/>
                <a:ea typeface="Calibri" panose="020F0502020204030204" pitchFamily="34" charset="0"/>
                <a:cs typeface="Times New Roman" panose="02020603050405020304" pitchFamily="18" charset="0"/>
              </a:rPr>
              <a:t>o lásce svého muže. Říkala si: „Můj manžel vypadá příliš mladě. Vedle něho jsem stará. To nemohu dovolit.“ A tak mladá žena horlivě vytrhávala svému muži šedivé vlasy, kdež to ta starší mu stejně pečlivě vytrhávala každý černý vlas, který našla. Po nějakou dobu byl manžel rád, že se obě ženy tak pečlivě starají o jeho zevnějšek. Když se však jednoho dne podíval do zrcadla, viděl, že mu na hlavě nezůstal ani vlásek a že je úplně holohlavý…</a:t>
            </a:r>
            <a:endParaRPr lang="cs-CZ"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0569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A5BC5C8-8B3C-40C8-BAFF-FDF95680086A}"/>
              </a:ext>
            </a:extLst>
          </p:cNvPr>
          <p:cNvSpPr>
            <a:spLocks noGrp="1"/>
          </p:cNvSpPr>
          <p:nvPr>
            <p:ph type="title"/>
          </p:nvPr>
        </p:nvSpPr>
        <p:spPr>
          <a:xfrm>
            <a:off x="672280" y="944752"/>
            <a:ext cx="3259016" cy="1098652"/>
          </a:xfrm>
        </p:spPr>
        <p:txBody>
          <a:bodyPr>
            <a:normAutofit/>
          </a:bodyPr>
          <a:lstStyle/>
          <a:p>
            <a:r>
              <a:rPr lang="cs-CZ" b="1" dirty="0">
                <a:solidFill>
                  <a:schemeClr val="bg1">
                    <a:lumMod val="75000"/>
                    <a:lumOff val="25000"/>
                  </a:schemeClr>
                </a:solidFill>
              </a:rPr>
              <a:t>Podobenství (</a:t>
            </a:r>
            <a:r>
              <a:rPr lang="ru-RU" b="1" dirty="0">
                <a:solidFill>
                  <a:schemeClr val="bg1">
                    <a:lumMod val="75000"/>
                    <a:lumOff val="25000"/>
                  </a:schemeClr>
                </a:solidFill>
                <a:latin typeface="Franklin Gothic Demi" panose="020B0703020102020204" pitchFamily="34" charset="0"/>
              </a:rPr>
              <a:t>Пр</a:t>
            </a:r>
            <a:r>
              <a:rPr lang="ru-RU" b="1" u="sng" dirty="0">
                <a:solidFill>
                  <a:schemeClr val="bg1">
                    <a:lumMod val="75000"/>
                    <a:lumOff val="25000"/>
                  </a:schemeClr>
                </a:solidFill>
                <a:latin typeface="Franklin Gothic Demi" panose="020B0703020102020204" pitchFamily="34" charset="0"/>
              </a:rPr>
              <a:t>и</a:t>
            </a:r>
            <a:r>
              <a:rPr lang="ru-RU" b="1" dirty="0">
                <a:solidFill>
                  <a:schemeClr val="bg1">
                    <a:lumMod val="75000"/>
                    <a:lumOff val="25000"/>
                  </a:schemeClr>
                </a:solidFill>
                <a:latin typeface="Franklin Gothic Demi" panose="020B0703020102020204" pitchFamily="34" charset="0"/>
              </a:rPr>
              <a:t>тча</a:t>
            </a:r>
            <a:r>
              <a:rPr lang="cs-CZ" b="1" dirty="0">
                <a:solidFill>
                  <a:schemeClr val="bg1">
                    <a:lumMod val="75000"/>
                    <a:lumOff val="25000"/>
                  </a:schemeClr>
                </a:solidFill>
              </a:rPr>
              <a:t>)</a:t>
            </a:r>
          </a:p>
        </p:txBody>
      </p:sp>
      <p:sp>
        <p:nvSpPr>
          <p:cNvPr id="85" name="Rectangle 8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9" name="Rectangle 8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Zástupný obsah 3">
            <a:extLst>
              <a:ext uri="{FF2B5EF4-FFF2-40B4-BE49-F238E27FC236}">
                <a16:creationId xmlns:a16="http://schemas.microsoft.com/office/drawing/2014/main" id="{7EB2545A-C5C4-45B3-8055-58596372CF53}"/>
              </a:ext>
            </a:extLst>
          </p:cNvPr>
          <p:cNvSpPr>
            <a:spLocks noGrp="1"/>
          </p:cNvSpPr>
          <p:nvPr>
            <p:ph idx="1"/>
          </p:nvPr>
        </p:nvSpPr>
        <p:spPr>
          <a:xfrm>
            <a:off x="677756" y="2364437"/>
            <a:ext cx="4534969" cy="3671936"/>
          </a:xfrm>
          <a:prstGeom prst="rect">
            <a:avLst/>
          </a:prstGeom>
        </p:spPr>
        <p:txBody>
          <a:bodyPr anchor="t">
            <a:normAutofit/>
          </a:bodyPr>
          <a:lstStyle/>
          <a:p>
            <a:pPr>
              <a:spcAft>
                <a:spcPts val="800"/>
              </a:spcAft>
            </a:pPr>
            <a:r>
              <a:rPr lang="cs-CZ" dirty="0">
                <a:solidFill>
                  <a:schemeClr val="bg1">
                    <a:lumMod val="75000"/>
                    <a:lumOff val="25000"/>
                  </a:schemeClr>
                </a:solidFill>
              </a:rPr>
              <a:t>parabola (</a:t>
            </a:r>
            <a:r>
              <a:rPr lang="cs-CZ" dirty="0" err="1">
                <a:solidFill>
                  <a:schemeClr val="bg1">
                    <a:lumMod val="75000"/>
                    <a:lumOff val="25000"/>
                  </a:schemeClr>
                </a:solidFill>
              </a:rPr>
              <a:t>парабола</a:t>
            </a:r>
            <a:r>
              <a:rPr lang="cs-CZ" dirty="0">
                <a:solidFill>
                  <a:schemeClr val="bg1">
                    <a:lumMod val="75000"/>
                    <a:lumOff val="25000"/>
                  </a:schemeClr>
                </a:solidFill>
              </a:rPr>
              <a:t>) – od řeckého </a:t>
            </a:r>
            <a:r>
              <a:rPr lang="cs-CZ" dirty="0" err="1">
                <a:solidFill>
                  <a:schemeClr val="bg1">
                    <a:lumMod val="75000"/>
                    <a:lumOff val="25000"/>
                  </a:schemeClr>
                </a:solidFill>
              </a:rPr>
              <a:t>parabolé</a:t>
            </a:r>
            <a:r>
              <a:rPr lang="cs-CZ" dirty="0">
                <a:solidFill>
                  <a:schemeClr val="bg1">
                    <a:lumMod val="75000"/>
                    <a:lumOff val="25000"/>
                  </a:schemeClr>
                </a:solidFill>
              </a:rPr>
              <a:t> – přirovnání</a:t>
            </a:r>
          </a:p>
          <a:p>
            <a:pPr>
              <a:spcAft>
                <a:spcPts val="800"/>
              </a:spcAft>
            </a:pPr>
            <a:r>
              <a:rPr lang="cs-CZ"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a:t>
            </a:r>
            <a:r>
              <a:rPr lang="cs-CZ"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legorický (</a:t>
            </a:r>
            <a:r>
              <a:rPr lang="ru-RU"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аллегорический </a:t>
            </a:r>
            <a:r>
              <a:rPr lang="cs-CZ"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cs-CZ"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způsob výkladu</a:t>
            </a:r>
          </a:p>
          <a:p>
            <a:pPr>
              <a:spcAft>
                <a:spcPts val="800"/>
              </a:spcAft>
            </a:pPr>
            <a:endParaRPr lang="cs-CZ"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Obsah obrázku hora, exteriér, tráva, stojící&#10;&#10;Popis byl vytvořen automaticky">
            <a:extLst>
              <a:ext uri="{FF2B5EF4-FFF2-40B4-BE49-F238E27FC236}">
                <a16:creationId xmlns:a16="http://schemas.microsoft.com/office/drawing/2014/main" id="{126A2636-0E5B-4204-BF16-E1712908D9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86"/>
          <a:stretch/>
        </p:blipFill>
        <p:spPr bwMode="auto">
          <a:xfrm>
            <a:off x="672280" y="3669791"/>
            <a:ext cx="3483436" cy="268761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BD307DF3-6A97-4793-93DE-7441559749B2}"/>
              </a:ext>
            </a:extLst>
          </p:cNvPr>
          <p:cNvSpPr/>
          <p:nvPr/>
        </p:nvSpPr>
        <p:spPr>
          <a:xfrm>
            <a:off x="6391469" y="856387"/>
            <a:ext cx="5385076" cy="5693866"/>
          </a:xfrm>
          <a:prstGeom prst="rect">
            <a:avLst/>
          </a:prstGeom>
          <a:solidFill>
            <a:schemeClr val="tx2">
              <a:lumMod val="90000"/>
            </a:schemeClr>
          </a:solidFill>
        </p:spPr>
        <p:txBody>
          <a:bodyPr wrap="square">
            <a:spAutoFit/>
          </a:bodyPr>
          <a:lstStyle/>
          <a:p>
            <a:pPr>
              <a:spcAft>
                <a:spcPts val="600"/>
              </a:spcAft>
            </a:pPr>
            <a:r>
              <a:rPr lang="ru-RU" b="1" dirty="0">
                <a:solidFill>
                  <a:schemeClr val="bg1"/>
                </a:solidFill>
              </a:rPr>
              <a:t>Притча про жизненный урок </a:t>
            </a:r>
          </a:p>
          <a:p>
            <a:pPr>
              <a:spcAft>
                <a:spcPts val="600"/>
              </a:spcAft>
            </a:pPr>
            <a:endParaRPr lang="cs-CZ" sz="1200" b="1" dirty="0">
              <a:solidFill>
                <a:schemeClr val="bg1"/>
              </a:solidFill>
              <a:latin typeface="Tahoma" panose="020B0604030504040204" pitchFamily="34" charset="0"/>
            </a:endParaRPr>
          </a:p>
          <a:p>
            <a:pPr>
              <a:spcAft>
                <a:spcPts val="600"/>
              </a:spcAft>
            </a:pPr>
            <a:r>
              <a:rPr lang="ru-RU" sz="1200" dirty="0">
                <a:solidFill>
                  <a:schemeClr val="bg1"/>
                </a:solidFill>
                <a:latin typeface="Tahoma" panose="020B0604030504040204" pitchFamily="34" charset="0"/>
              </a:rPr>
              <a:t>Отец с сыном шли через горы. Мальчик споткнулся о камень, упал, больно ударился и закричал:</a:t>
            </a:r>
            <a:br>
              <a:rPr lang="ru-RU" sz="1200" dirty="0">
                <a:solidFill>
                  <a:schemeClr val="bg1"/>
                </a:solidFill>
              </a:rPr>
            </a:br>
            <a:r>
              <a:rPr lang="ru-RU" sz="1200" dirty="0">
                <a:solidFill>
                  <a:schemeClr val="bg1"/>
                </a:solidFill>
                <a:latin typeface="Tahoma" panose="020B0604030504040204" pitchFamily="34" charset="0"/>
              </a:rPr>
              <a:t>– А-а-а-й!!!</a:t>
            </a:r>
            <a:br>
              <a:rPr lang="ru-RU" sz="1200" dirty="0">
                <a:solidFill>
                  <a:schemeClr val="bg1"/>
                </a:solidFill>
              </a:rPr>
            </a:br>
            <a:r>
              <a:rPr lang="ru-RU" sz="1200" dirty="0">
                <a:solidFill>
                  <a:schemeClr val="bg1"/>
                </a:solidFill>
                <a:latin typeface="Tahoma" panose="020B0604030504040204" pitchFamily="34" charset="0"/>
              </a:rPr>
              <a:t>И тут же услышал откуда-то из-за горы голос, который повторил за ним:</a:t>
            </a:r>
            <a:br>
              <a:rPr lang="ru-RU" sz="1200" dirty="0">
                <a:solidFill>
                  <a:schemeClr val="bg1"/>
                </a:solidFill>
              </a:rPr>
            </a:br>
            <a:r>
              <a:rPr lang="ru-RU" sz="1200" dirty="0">
                <a:solidFill>
                  <a:schemeClr val="bg1"/>
                </a:solidFill>
                <a:latin typeface="Tahoma" panose="020B0604030504040204" pitchFamily="34" charset="0"/>
              </a:rPr>
              <a:t>– А-а-а-й!!!</a:t>
            </a:r>
            <a:br>
              <a:rPr lang="ru-RU" sz="1200" dirty="0">
                <a:solidFill>
                  <a:schemeClr val="bg1"/>
                </a:solidFill>
              </a:rPr>
            </a:br>
            <a:r>
              <a:rPr lang="ru-RU" sz="1200" dirty="0">
                <a:solidFill>
                  <a:schemeClr val="bg1"/>
                </a:solidFill>
                <a:latin typeface="Tahoma" panose="020B0604030504040204" pitchFamily="34" charset="0"/>
              </a:rPr>
              <a:t>Любопытство одержало верх над страхом, и мальчик прокричал:</a:t>
            </a:r>
            <a:br>
              <a:rPr lang="ru-RU" sz="1200" dirty="0">
                <a:solidFill>
                  <a:schemeClr val="bg1"/>
                </a:solidFill>
              </a:rPr>
            </a:br>
            <a:r>
              <a:rPr lang="ru-RU" sz="1200" dirty="0">
                <a:solidFill>
                  <a:schemeClr val="bg1"/>
                </a:solidFill>
                <a:latin typeface="Tahoma" panose="020B0604030504040204" pitchFamily="34" charset="0"/>
              </a:rPr>
              <a:t>– Кто тут?</a:t>
            </a:r>
            <a:br>
              <a:rPr lang="ru-RU" sz="1200" dirty="0">
                <a:solidFill>
                  <a:schemeClr val="bg1"/>
                </a:solidFill>
              </a:rPr>
            </a:br>
            <a:r>
              <a:rPr lang="ru-RU" sz="1200" dirty="0">
                <a:solidFill>
                  <a:schemeClr val="bg1"/>
                </a:solidFill>
                <a:latin typeface="Tahoma" panose="020B0604030504040204" pitchFamily="34" charset="0"/>
              </a:rPr>
              <a:t>И получил ответ:</a:t>
            </a:r>
            <a:br>
              <a:rPr lang="ru-RU" sz="1200" dirty="0">
                <a:solidFill>
                  <a:schemeClr val="bg1"/>
                </a:solidFill>
              </a:rPr>
            </a:br>
            <a:r>
              <a:rPr lang="ru-RU" sz="1200" dirty="0">
                <a:solidFill>
                  <a:schemeClr val="bg1"/>
                </a:solidFill>
                <a:latin typeface="Tahoma" panose="020B0604030504040204" pitchFamily="34" charset="0"/>
              </a:rPr>
              <a:t>– Кто тут?</a:t>
            </a:r>
            <a:br>
              <a:rPr lang="ru-RU" sz="1200" dirty="0">
                <a:solidFill>
                  <a:schemeClr val="bg1"/>
                </a:solidFill>
              </a:rPr>
            </a:br>
            <a:r>
              <a:rPr lang="ru-RU" sz="1200" dirty="0">
                <a:solidFill>
                  <a:schemeClr val="bg1"/>
                </a:solidFill>
                <a:latin typeface="Tahoma" panose="020B0604030504040204" pitchFamily="34" charset="0"/>
              </a:rPr>
              <a:t>Рассерженный, он закричал:</a:t>
            </a:r>
            <a:br>
              <a:rPr lang="ru-RU" sz="1200" dirty="0">
                <a:solidFill>
                  <a:schemeClr val="bg1"/>
                </a:solidFill>
              </a:rPr>
            </a:br>
            <a:r>
              <a:rPr lang="ru-RU" sz="1200" dirty="0">
                <a:solidFill>
                  <a:schemeClr val="bg1"/>
                </a:solidFill>
                <a:latin typeface="Tahoma" panose="020B0604030504040204" pitchFamily="34" charset="0"/>
              </a:rPr>
              <a:t>– Трус!</a:t>
            </a:r>
            <a:br>
              <a:rPr lang="ru-RU" sz="1200" dirty="0">
                <a:solidFill>
                  <a:schemeClr val="bg1"/>
                </a:solidFill>
              </a:rPr>
            </a:br>
            <a:r>
              <a:rPr lang="ru-RU" sz="1200" dirty="0">
                <a:solidFill>
                  <a:schemeClr val="bg1"/>
                </a:solidFill>
                <a:latin typeface="Tahoma" panose="020B0604030504040204" pitchFamily="34" charset="0"/>
              </a:rPr>
              <a:t>И услышал:</a:t>
            </a:r>
            <a:br>
              <a:rPr lang="ru-RU" sz="1200" dirty="0">
                <a:solidFill>
                  <a:schemeClr val="bg1"/>
                </a:solidFill>
              </a:rPr>
            </a:br>
            <a:r>
              <a:rPr lang="ru-RU" sz="1200" dirty="0">
                <a:solidFill>
                  <a:schemeClr val="bg1"/>
                </a:solidFill>
                <a:latin typeface="Tahoma" panose="020B0604030504040204" pitchFamily="34" charset="0"/>
              </a:rPr>
              <a:t>– Трус!</a:t>
            </a:r>
            <a:br>
              <a:rPr lang="ru-RU" sz="1200" dirty="0">
                <a:solidFill>
                  <a:schemeClr val="bg1"/>
                </a:solidFill>
              </a:rPr>
            </a:br>
            <a:r>
              <a:rPr lang="ru-RU" sz="1200" dirty="0">
                <a:solidFill>
                  <a:schemeClr val="bg1"/>
                </a:solidFill>
                <a:latin typeface="Tahoma" panose="020B0604030504040204" pitchFamily="34" charset="0"/>
              </a:rPr>
              <a:t>Мальчик посмотрел на отца и спросил:</a:t>
            </a:r>
            <a:br>
              <a:rPr lang="ru-RU" sz="1200" dirty="0">
                <a:solidFill>
                  <a:schemeClr val="bg1"/>
                </a:solidFill>
              </a:rPr>
            </a:br>
            <a:r>
              <a:rPr lang="ru-RU" sz="1200" dirty="0">
                <a:solidFill>
                  <a:schemeClr val="bg1"/>
                </a:solidFill>
                <a:latin typeface="Tahoma" panose="020B0604030504040204" pitchFamily="34" charset="0"/>
              </a:rPr>
              <a:t>– Папа, что это?</a:t>
            </a:r>
            <a:br>
              <a:rPr lang="ru-RU" sz="1200" dirty="0">
                <a:solidFill>
                  <a:schemeClr val="bg1"/>
                </a:solidFill>
              </a:rPr>
            </a:br>
            <a:r>
              <a:rPr lang="ru-RU" sz="1200" dirty="0">
                <a:solidFill>
                  <a:schemeClr val="bg1"/>
                </a:solidFill>
                <a:latin typeface="Tahoma" panose="020B0604030504040204" pitchFamily="34" charset="0"/>
              </a:rPr>
              <a:t>Мужчина, улыбаясь, крикнул:</a:t>
            </a:r>
            <a:br>
              <a:rPr lang="ru-RU" sz="1200" dirty="0">
                <a:solidFill>
                  <a:schemeClr val="bg1"/>
                </a:solidFill>
              </a:rPr>
            </a:br>
            <a:r>
              <a:rPr lang="ru-RU" sz="1200" dirty="0">
                <a:solidFill>
                  <a:schemeClr val="bg1"/>
                </a:solidFill>
                <a:latin typeface="Tahoma" panose="020B0604030504040204" pitchFamily="34" charset="0"/>
              </a:rPr>
              <a:t>– Сын, я тебя люблю!</a:t>
            </a:r>
            <a:br>
              <a:rPr lang="ru-RU" sz="1200" dirty="0">
                <a:solidFill>
                  <a:schemeClr val="bg1"/>
                </a:solidFill>
              </a:rPr>
            </a:br>
            <a:r>
              <a:rPr lang="ru-RU" sz="1200" dirty="0">
                <a:solidFill>
                  <a:schemeClr val="bg1"/>
                </a:solidFill>
                <a:latin typeface="Tahoma" panose="020B0604030504040204" pitchFamily="34" charset="0"/>
              </a:rPr>
              <a:t>И голос ответил:</a:t>
            </a:r>
            <a:br>
              <a:rPr lang="ru-RU" sz="1200" dirty="0">
                <a:solidFill>
                  <a:schemeClr val="bg1"/>
                </a:solidFill>
              </a:rPr>
            </a:br>
            <a:r>
              <a:rPr lang="ru-RU" sz="1200" dirty="0">
                <a:solidFill>
                  <a:schemeClr val="bg1"/>
                </a:solidFill>
                <a:latin typeface="Tahoma" panose="020B0604030504040204" pitchFamily="34" charset="0"/>
              </a:rPr>
              <a:t>– Сын, я тебя люблю!</a:t>
            </a:r>
            <a:br>
              <a:rPr lang="ru-RU" sz="1200" dirty="0">
                <a:solidFill>
                  <a:schemeClr val="bg1"/>
                </a:solidFill>
              </a:rPr>
            </a:br>
            <a:r>
              <a:rPr lang="ru-RU" sz="1200" dirty="0">
                <a:solidFill>
                  <a:schemeClr val="bg1"/>
                </a:solidFill>
                <a:latin typeface="Tahoma" panose="020B0604030504040204" pitchFamily="34" charset="0"/>
              </a:rPr>
              <a:t>Мужчина крикнул:</a:t>
            </a:r>
            <a:br>
              <a:rPr lang="ru-RU" sz="1200" dirty="0">
                <a:solidFill>
                  <a:schemeClr val="bg1"/>
                </a:solidFill>
              </a:rPr>
            </a:br>
            <a:r>
              <a:rPr lang="ru-RU" sz="1200" dirty="0">
                <a:solidFill>
                  <a:schemeClr val="bg1"/>
                </a:solidFill>
                <a:latin typeface="Tahoma" panose="020B0604030504040204" pitchFamily="34" charset="0"/>
              </a:rPr>
              <a:t>– Ты – лучший!</a:t>
            </a:r>
            <a:br>
              <a:rPr lang="ru-RU" sz="1200" dirty="0">
                <a:solidFill>
                  <a:schemeClr val="bg1"/>
                </a:solidFill>
              </a:rPr>
            </a:br>
            <a:r>
              <a:rPr lang="ru-RU" sz="1200" dirty="0">
                <a:solidFill>
                  <a:schemeClr val="bg1"/>
                </a:solidFill>
                <a:latin typeface="Tahoma" panose="020B0604030504040204" pitchFamily="34" charset="0"/>
              </a:rPr>
              <a:t>И голос ответил:</a:t>
            </a:r>
            <a:br>
              <a:rPr lang="ru-RU" sz="1200" dirty="0">
                <a:solidFill>
                  <a:schemeClr val="bg1"/>
                </a:solidFill>
              </a:rPr>
            </a:br>
            <a:r>
              <a:rPr lang="ru-RU" sz="1200" dirty="0">
                <a:solidFill>
                  <a:schemeClr val="bg1"/>
                </a:solidFill>
                <a:latin typeface="Tahoma" panose="020B0604030504040204" pitchFamily="34" charset="0"/>
              </a:rPr>
              <a:t>– Ты – лучший!</a:t>
            </a:r>
            <a:br>
              <a:rPr lang="ru-RU" sz="1200" dirty="0">
                <a:solidFill>
                  <a:schemeClr val="bg1"/>
                </a:solidFill>
              </a:rPr>
            </a:br>
            <a:r>
              <a:rPr lang="ru-RU" sz="1200" dirty="0">
                <a:solidFill>
                  <a:schemeClr val="bg1"/>
                </a:solidFill>
                <a:latin typeface="Tahoma" panose="020B0604030504040204" pitchFamily="34" charset="0"/>
              </a:rPr>
              <a:t>Ребенок был удивлен и ничего не понимал. Тогда отец объяснил ему:</a:t>
            </a:r>
            <a:br>
              <a:rPr lang="ru-RU" sz="1200" dirty="0">
                <a:solidFill>
                  <a:schemeClr val="bg1"/>
                </a:solidFill>
              </a:rPr>
            </a:br>
            <a:r>
              <a:rPr lang="ru-RU" sz="1200" dirty="0">
                <a:solidFill>
                  <a:schemeClr val="bg1"/>
                </a:solidFill>
                <a:latin typeface="Tahoma" panose="020B0604030504040204" pitchFamily="34" charset="0"/>
              </a:rPr>
              <a:t>– Люди называют это эхом, но в действительности это есть жизнь. Возвращает тебе все, что ты говоришь и делаешь.</a:t>
            </a:r>
            <a:br>
              <a:rPr lang="ru-RU" sz="1200" b="1" dirty="0">
                <a:solidFill>
                  <a:schemeClr val="bg1"/>
                </a:solidFill>
              </a:rPr>
            </a:br>
            <a:endParaRPr lang="cs-CZ" sz="1200" b="1" dirty="0">
              <a:solidFill>
                <a:schemeClr val="bg1"/>
              </a:solidFill>
            </a:endParaRPr>
          </a:p>
        </p:txBody>
      </p:sp>
    </p:spTree>
    <p:extLst>
      <p:ext uri="{BB962C8B-B14F-4D97-AF65-F5344CB8AC3E}">
        <p14:creationId xmlns:p14="http://schemas.microsoft.com/office/powerpoint/2010/main" val="391614873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085F8-81AB-4DAA-907F-EC1FBFACE821}"/>
              </a:ext>
            </a:extLst>
          </p:cNvPr>
          <p:cNvSpPr>
            <a:spLocks noGrp="1"/>
          </p:cNvSpPr>
          <p:nvPr>
            <p:ph type="title"/>
          </p:nvPr>
        </p:nvSpPr>
        <p:spPr>
          <a:xfrm>
            <a:off x="581192" y="702156"/>
            <a:ext cx="11029616" cy="828064"/>
          </a:xfrm>
        </p:spPr>
        <p:txBody>
          <a:bodyPr/>
          <a:lstStyle/>
          <a:p>
            <a:r>
              <a:rPr lang="cs-CZ" b="1" dirty="0"/>
              <a:t>Pohádka (</a:t>
            </a:r>
            <a:r>
              <a:rPr lang="cs-CZ" b="1" dirty="0" err="1"/>
              <a:t>ск</a:t>
            </a:r>
            <a:r>
              <a:rPr lang="cs-CZ" b="1" u="sng" dirty="0" err="1"/>
              <a:t>A</a:t>
            </a:r>
            <a:r>
              <a:rPr lang="cs-CZ" b="1" dirty="0" err="1"/>
              <a:t>зка</a:t>
            </a:r>
            <a:r>
              <a:rPr lang="cs-CZ" b="1" dirty="0"/>
              <a:t>)</a:t>
            </a:r>
            <a:endParaRPr lang="cs-CZ" dirty="0"/>
          </a:p>
        </p:txBody>
      </p:sp>
      <p:sp>
        <p:nvSpPr>
          <p:cNvPr id="3" name="Zástupný obsah 2">
            <a:extLst>
              <a:ext uri="{FF2B5EF4-FFF2-40B4-BE49-F238E27FC236}">
                <a16:creationId xmlns:a16="http://schemas.microsoft.com/office/drawing/2014/main" id="{44DF53D4-A4CF-4905-90FD-8E32D5364F5D}"/>
              </a:ext>
            </a:extLst>
          </p:cNvPr>
          <p:cNvSpPr>
            <a:spLocks noGrp="1"/>
          </p:cNvSpPr>
          <p:nvPr>
            <p:ph idx="1"/>
          </p:nvPr>
        </p:nvSpPr>
        <p:spPr>
          <a:xfrm>
            <a:off x="581192" y="2107598"/>
            <a:ext cx="11029615" cy="4197096"/>
          </a:xfrm>
        </p:spPr>
        <p:txBody>
          <a:bodyPr>
            <a:normAutofit fontScale="92500" lnSpcReduction="10000"/>
          </a:bodyPr>
          <a:lstStyle/>
          <a:p>
            <a:r>
              <a:rPr lang="cs-CZ" dirty="0"/>
              <a:t>prozaický žánr lidové slovesnosti, jehož vyprávění podává objektivní realitu jako nadpřirozenou s naivní samozřejmostí, jako by vše bylo skutečné; přes svoji fiktivnost tak zpravidla postihuje některé základní lidské touhy, etické normy a obecné životní pravdy</a:t>
            </a:r>
          </a:p>
          <a:p>
            <a:r>
              <a:rPr lang="cs-CZ" dirty="0"/>
              <a:t>Charakteristické rysy pohádek:</a:t>
            </a:r>
          </a:p>
          <a:p>
            <a:pPr lvl="1"/>
            <a:r>
              <a:rPr lang="cs-CZ" dirty="0"/>
              <a:t>pohádkový svět</a:t>
            </a:r>
          </a:p>
          <a:p>
            <a:pPr lvl="1"/>
            <a:r>
              <a:rPr lang="cs-CZ" dirty="0"/>
              <a:t>stereotypní formule</a:t>
            </a:r>
          </a:p>
          <a:p>
            <a:pPr lvl="1"/>
            <a:r>
              <a:rPr lang="cs-CZ" dirty="0"/>
              <a:t>eliptičnost vyprávění</a:t>
            </a:r>
          </a:p>
          <a:p>
            <a:pPr lvl="1"/>
            <a:r>
              <a:rPr lang="cs-CZ" dirty="0"/>
              <a:t>retardace</a:t>
            </a:r>
          </a:p>
          <a:p>
            <a:pPr lvl="1"/>
            <a:r>
              <a:rPr lang="cs-CZ" dirty="0"/>
              <a:t>opakování </a:t>
            </a:r>
          </a:p>
          <a:p>
            <a:pPr lvl="1"/>
            <a:r>
              <a:rPr lang="cs-CZ" dirty="0"/>
              <a:t>magická čísla</a:t>
            </a:r>
          </a:p>
          <a:p>
            <a:pPr lvl="1"/>
            <a:r>
              <a:rPr lang="cs-CZ" dirty="0"/>
              <a:t>kouzelné předměty</a:t>
            </a:r>
          </a:p>
          <a:p>
            <a:pPr lvl="1"/>
            <a:r>
              <a:rPr lang="cs-CZ" dirty="0"/>
              <a:t>postavy </a:t>
            </a:r>
          </a:p>
          <a:p>
            <a:r>
              <a:rPr lang="cs-CZ" dirty="0"/>
              <a:t>Lidové (folklorní) pohádky (</a:t>
            </a:r>
            <a:r>
              <a:rPr lang="cs-CZ" dirty="0" err="1"/>
              <a:t>народные</a:t>
            </a:r>
            <a:r>
              <a:rPr lang="cs-CZ" dirty="0"/>
              <a:t> </a:t>
            </a:r>
            <a:r>
              <a:rPr lang="cs-CZ" dirty="0" err="1"/>
              <a:t>сказки</a:t>
            </a:r>
            <a:r>
              <a:rPr lang="cs-CZ" dirty="0"/>
              <a:t>) X autorské (moderní) pohádky (</a:t>
            </a:r>
            <a:r>
              <a:rPr lang="cs-CZ" dirty="0" err="1"/>
              <a:t>авторские</a:t>
            </a:r>
            <a:r>
              <a:rPr lang="cs-CZ" dirty="0"/>
              <a:t> </a:t>
            </a:r>
            <a:r>
              <a:rPr lang="cs-CZ" dirty="0" err="1"/>
              <a:t>сказки</a:t>
            </a:r>
            <a:r>
              <a:rPr lang="cs-CZ" dirty="0"/>
              <a:t>) </a:t>
            </a:r>
          </a:p>
          <a:p>
            <a:endParaRPr lang="cs-CZ" dirty="0"/>
          </a:p>
        </p:txBody>
      </p:sp>
    </p:spTree>
    <p:extLst>
      <p:ext uri="{BB962C8B-B14F-4D97-AF65-F5344CB8AC3E}">
        <p14:creationId xmlns:p14="http://schemas.microsoft.com/office/powerpoint/2010/main" val="49692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AF6C45-229B-42AD-8398-EB3BEF9CC12C}"/>
              </a:ext>
            </a:extLst>
          </p:cNvPr>
          <p:cNvSpPr>
            <a:spLocks noGrp="1"/>
          </p:cNvSpPr>
          <p:nvPr>
            <p:ph type="title"/>
          </p:nvPr>
        </p:nvSpPr>
        <p:spPr>
          <a:xfrm>
            <a:off x="581192" y="702156"/>
            <a:ext cx="10679642" cy="756058"/>
          </a:xfrm>
        </p:spPr>
        <p:txBody>
          <a:bodyPr>
            <a:normAutofit/>
          </a:bodyPr>
          <a:lstStyle/>
          <a:p>
            <a:r>
              <a:rPr lang="cs-CZ" sz="3600" dirty="0">
                <a:solidFill>
                  <a:schemeClr val="accent1"/>
                </a:solidFill>
              </a:rPr>
              <a:t>Základní rozdělení pohádek</a:t>
            </a:r>
          </a:p>
        </p:txBody>
      </p:sp>
      <p:sp>
        <p:nvSpPr>
          <p:cNvPr id="16" name="Rectangle 15">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Vývojový diagram: postup 6">
            <a:extLst>
              <a:ext uri="{FF2B5EF4-FFF2-40B4-BE49-F238E27FC236}">
                <a16:creationId xmlns:a16="http://schemas.microsoft.com/office/drawing/2014/main" id="{698F3E46-372F-4A6D-A84E-E90C90E8DD1B}"/>
              </a:ext>
            </a:extLst>
          </p:cNvPr>
          <p:cNvSpPr/>
          <p:nvPr/>
        </p:nvSpPr>
        <p:spPr>
          <a:xfrm>
            <a:off x="931165" y="1638847"/>
            <a:ext cx="2873829" cy="9374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cs-CZ" b="1" dirty="0"/>
              <a:t>Pohádky o zvířatech (</a:t>
            </a:r>
            <a:r>
              <a:rPr lang="cs-CZ" b="1" dirty="0" err="1"/>
              <a:t>сказки</a:t>
            </a:r>
            <a:r>
              <a:rPr lang="cs-CZ" b="1" dirty="0"/>
              <a:t> о </a:t>
            </a:r>
            <a:r>
              <a:rPr lang="cs-CZ" b="1" dirty="0" err="1"/>
              <a:t>жив</a:t>
            </a:r>
            <a:r>
              <a:rPr lang="cs-CZ" b="1" u="sng" dirty="0" err="1"/>
              <a:t>о</a:t>
            </a:r>
            <a:r>
              <a:rPr lang="cs-CZ" b="1" dirty="0" err="1"/>
              <a:t>тных</a:t>
            </a:r>
            <a:r>
              <a:rPr lang="cs-CZ" b="1" dirty="0"/>
              <a:t>)</a:t>
            </a:r>
          </a:p>
        </p:txBody>
      </p:sp>
      <p:sp>
        <p:nvSpPr>
          <p:cNvPr id="8" name="Vývojový diagram: postup 7">
            <a:extLst>
              <a:ext uri="{FF2B5EF4-FFF2-40B4-BE49-F238E27FC236}">
                <a16:creationId xmlns:a16="http://schemas.microsoft.com/office/drawing/2014/main" id="{F5424E85-9F45-4A4F-A307-855C89AF2EAA}"/>
              </a:ext>
            </a:extLst>
          </p:cNvPr>
          <p:cNvSpPr/>
          <p:nvPr/>
        </p:nvSpPr>
        <p:spPr>
          <a:xfrm>
            <a:off x="4876800" y="1652999"/>
            <a:ext cx="2873829" cy="9233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cs-CZ" b="1" dirty="0"/>
              <a:t>Kouzelné pohádky (</a:t>
            </a:r>
            <a:r>
              <a:rPr lang="cs-CZ" b="1" dirty="0" err="1"/>
              <a:t>волш</a:t>
            </a:r>
            <a:r>
              <a:rPr lang="cs-CZ" b="1" u="sng" dirty="0" err="1"/>
              <a:t>е</a:t>
            </a:r>
            <a:r>
              <a:rPr lang="cs-CZ" b="1" dirty="0" err="1"/>
              <a:t>бные</a:t>
            </a:r>
            <a:r>
              <a:rPr lang="cs-CZ" b="1" dirty="0"/>
              <a:t> </a:t>
            </a:r>
            <a:r>
              <a:rPr lang="cs-CZ" b="1" dirty="0" err="1"/>
              <a:t>сказки</a:t>
            </a:r>
            <a:r>
              <a:rPr lang="cs-CZ" b="1" dirty="0"/>
              <a:t>)</a:t>
            </a:r>
          </a:p>
        </p:txBody>
      </p:sp>
      <p:sp>
        <p:nvSpPr>
          <p:cNvPr id="9" name="Vývojový diagram: postup 8">
            <a:extLst>
              <a:ext uri="{FF2B5EF4-FFF2-40B4-BE49-F238E27FC236}">
                <a16:creationId xmlns:a16="http://schemas.microsoft.com/office/drawing/2014/main" id="{8E83127D-23EB-4C42-8AD8-99A0C6F07CED}"/>
              </a:ext>
            </a:extLst>
          </p:cNvPr>
          <p:cNvSpPr/>
          <p:nvPr/>
        </p:nvSpPr>
        <p:spPr>
          <a:xfrm>
            <a:off x="8534400" y="1652999"/>
            <a:ext cx="2873829" cy="9233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cs-CZ" b="1" dirty="0"/>
              <a:t>Světské (novelistické) pohádky (</a:t>
            </a:r>
            <a:r>
              <a:rPr lang="cs-CZ" b="1" dirty="0" err="1"/>
              <a:t>бытов</a:t>
            </a:r>
            <a:r>
              <a:rPr lang="cs-CZ" b="1" u="sng" dirty="0" err="1"/>
              <a:t>ы</a:t>
            </a:r>
            <a:r>
              <a:rPr lang="cs-CZ" b="1" dirty="0" err="1"/>
              <a:t>е</a:t>
            </a:r>
            <a:r>
              <a:rPr lang="cs-CZ" b="1" dirty="0"/>
              <a:t> </a:t>
            </a:r>
            <a:r>
              <a:rPr lang="cs-CZ" b="1" dirty="0" err="1"/>
              <a:t>сказки</a:t>
            </a:r>
            <a:r>
              <a:rPr lang="cs-CZ" b="1" dirty="0"/>
              <a:t>)</a:t>
            </a:r>
          </a:p>
        </p:txBody>
      </p:sp>
      <p:sp>
        <p:nvSpPr>
          <p:cNvPr id="10" name="Obdélník 9">
            <a:extLst>
              <a:ext uri="{FF2B5EF4-FFF2-40B4-BE49-F238E27FC236}">
                <a16:creationId xmlns:a16="http://schemas.microsoft.com/office/drawing/2014/main" id="{2D315752-66ED-43D2-AB8F-C3C599552FC9}"/>
              </a:ext>
            </a:extLst>
          </p:cNvPr>
          <p:cNvSpPr/>
          <p:nvPr/>
        </p:nvSpPr>
        <p:spPr>
          <a:xfrm>
            <a:off x="5113369" y="2837602"/>
            <a:ext cx="2323072" cy="523220"/>
          </a:xfrm>
          <a:prstGeom prst="rect">
            <a:avLst/>
          </a:prstGeom>
        </p:spPr>
        <p:txBody>
          <a:bodyPr wrap="none">
            <a:spAutoFit/>
          </a:bodyPr>
          <a:lstStyle/>
          <a:p>
            <a:r>
              <a:rPr lang="ru-RU" sz="1400" i="1" dirty="0">
                <a:solidFill>
                  <a:srgbClr val="333333"/>
                </a:solidFill>
                <a:latin typeface="Franklin Gothic Book" panose="020B0503020102020204" pitchFamily="34" charset="0"/>
                <a:sym typeface="Wingdings" panose="05000000000000000000" pitchFamily="2" charset="2"/>
                <a:hlinkClick r:id="rId2"/>
              </a:rPr>
              <a:t></a:t>
            </a:r>
            <a:r>
              <a:rPr lang="cs-CZ" sz="1400" i="1" dirty="0">
                <a:solidFill>
                  <a:srgbClr val="333333"/>
                </a:solidFill>
                <a:latin typeface="Franklin Gothic Book" panose="020B0503020102020204" pitchFamily="34" charset="0"/>
                <a:sym typeface="Wingdings" panose="05000000000000000000" pitchFamily="2" charset="2"/>
                <a:hlinkClick r:id="rId2"/>
              </a:rPr>
              <a:t> </a:t>
            </a:r>
            <a:r>
              <a:rPr lang="ru-RU" sz="1400" i="1" dirty="0">
                <a:solidFill>
                  <a:srgbClr val="333333"/>
                </a:solidFill>
                <a:latin typeface="Franklin Gothic Book" panose="020B0503020102020204" pitchFamily="34" charset="0"/>
                <a:hlinkClick r:id="rId2"/>
              </a:rPr>
              <a:t>А.С. Пушкин</a:t>
            </a:r>
            <a:endParaRPr lang="cs-CZ" sz="1400" i="1" dirty="0">
              <a:solidFill>
                <a:srgbClr val="333333"/>
              </a:solidFill>
              <a:latin typeface="Franklin Gothic Book" panose="020B0503020102020204" pitchFamily="34" charset="0"/>
              <a:hlinkClick r:id="rId2"/>
            </a:endParaRPr>
          </a:p>
          <a:p>
            <a:r>
              <a:rPr lang="cs-CZ" sz="1400" i="1" dirty="0">
                <a:solidFill>
                  <a:srgbClr val="333333"/>
                </a:solidFill>
                <a:latin typeface="Franklin Gothic Book" panose="020B0503020102020204" pitchFamily="34" charset="0"/>
                <a:hlinkClick r:id="rId2"/>
              </a:rPr>
              <a:t>„</a:t>
            </a:r>
            <a:r>
              <a:rPr lang="ru-RU" sz="1400" i="1" dirty="0">
                <a:solidFill>
                  <a:srgbClr val="333333"/>
                </a:solidFill>
                <a:latin typeface="Franklin Gothic Book" panose="020B0503020102020204" pitchFamily="34" charset="0"/>
                <a:hlinkClick r:id="rId2"/>
              </a:rPr>
              <a:t>Сказка о рыбаке и рыбке</a:t>
            </a:r>
            <a:r>
              <a:rPr lang="cs-CZ" sz="1400" i="1" dirty="0">
                <a:solidFill>
                  <a:srgbClr val="333333"/>
                </a:solidFill>
                <a:latin typeface="Franklin Gothic Book" panose="020B0503020102020204" pitchFamily="34" charset="0"/>
                <a:hlinkClick r:id="rId2"/>
              </a:rPr>
              <a:t>“</a:t>
            </a:r>
            <a:endParaRPr lang="ru-RU" sz="1400" b="0" i="1" dirty="0">
              <a:solidFill>
                <a:srgbClr val="333333"/>
              </a:solidFill>
              <a:effectLst/>
              <a:latin typeface="Franklin Gothic Book" panose="020B0503020102020204" pitchFamily="34" charset="0"/>
            </a:endParaRPr>
          </a:p>
        </p:txBody>
      </p:sp>
      <p:sp>
        <p:nvSpPr>
          <p:cNvPr id="11" name="Obdélník 10">
            <a:extLst>
              <a:ext uri="{FF2B5EF4-FFF2-40B4-BE49-F238E27FC236}">
                <a16:creationId xmlns:a16="http://schemas.microsoft.com/office/drawing/2014/main" id="{82D59341-CFAC-4BF4-AE9B-CC13537A428B}"/>
              </a:ext>
            </a:extLst>
          </p:cNvPr>
          <p:cNvSpPr/>
          <p:nvPr/>
        </p:nvSpPr>
        <p:spPr>
          <a:xfrm>
            <a:off x="931165" y="2903101"/>
            <a:ext cx="2873829" cy="800219"/>
          </a:xfrm>
          <a:prstGeom prst="rect">
            <a:avLst/>
          </a:prstGeom>
        </p:spPr>
        <p:txBody>
          <a:bodyPr wrap="square">
            <a:spAutoFit/>
          </a:bodyPr>
          <a:lstStyle/>
          <a:p>
            <a:r>
              <a:rPr lang="cs-CZ" sz="1400" u="sng" dirty="0">
                <a:sym typeface="Wingdings" panose="05000000000000000000" pitchFamily="2" charset="2"/>
                <a:hlinkClick r:id="rId3"/>
              </a:rPr>
              <a:t></a:t>
            </a:r>
            <a:r>
              <a:rPr lang="cs-CZ" sz="1400" dirty="0">
                <a:sym typeface="Wingdings" panose="05000000000000000000" pitchFamily="2" charset="2"/>
                <a:hlinkClick r:id="rId3"/>
              </a:rPr>
              <a:t> </a:t>
            </a:r>
            <a:r>
              <a:rPr lang="cs-CZ" sz="1400" dirty="0">
                <a:hlinkClick r:id="rId3"/>
              </a:rPr>
              <a:t>С.Г. </a:t>
            </a:r>
            <a:r>
              <a:rPr lang="cs-CZ" sz="1400" dirty="0" err="1">
                <a:hlinkClick r:id="rId3"/>
              </a:rPr>
              <a:t>Козлов</a:t>
            </a:r>
            <a:endParaRPr lang="cs-CZ" sz="1400" dirty="0">
              <a:hlinkClick r:id="rId3"/>
            </a:endParaRPr>
          </a:p>
          <a:p>
            <a:r>
              <a:rPr lang="cs-CZ" sz="1400" dirty="0">
                <a:hlinkClick r:id="rId3"/>
              </a:rPr>
              <a:t>„</a:t>
            </a:r>
            <a:r>
              <a:rPr lang="cs-CZ" sz="1400" dirty="0" err="1">
                <a:hlinkClick r:id="rId3"/>
              </a:rPr>
              <a:t>Ёжик</a:t>
            </a:r>
            <a:r>
              <a:rPr lang="cs-CZ" sz="1400" dirty="0">
                <a:hlinkClick r:id="rId3"/>
              </a:rPr>
              <a:t> в </a:t>
            </a:r>
            <a:r>
              <a:rPr lang="cs-CZ" sz="1400" dirty="0" err="1">
                <a:hlinkClick r:id="rId3"/>
              </a:rPr>
              <a:t>тумане</a:t>
            </a:r>
            <a:r>
              <a:rPr lang="cs-CZ" sz="1400" dirty="0">
                <a:hlinkClick r:id="rId3"/>
              </a:rPr>
              <a:t>“</a:t>
            </a:r>
            <a:endParaRPr lang="cs-CZ" sz="1400" dirty="0"/>
          </a:p>
          <a:p>
            <a:endParaRPr lang="cs-CZ" dirty="0"/>
          </a:p>
        </p:txBody>
      </p:sp>
      <p:pic>
        <p:nvPicPr>
          <p:cNvPr id="2050" name="Picture 2">
            <a:extLst>
              <a:ext uri="{FF2B5EF4-FFF2-40B4-BE49-F238E27FC236}">
                <a16:creationId xmlns:a16="http://schemas.microsoft.com/office/drawing/2014/main" id="{E643325C-F90B-42BE-AED3-053DB4D46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494" y="4012195"/>
            <a:ext cx="2417178" cy="17940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6CE41546-FE3B-4094-9DB9-4DCC00E1B203}"/>
              </a:ext>
            </a:extLst>
          </p:cNvPr>
          <p:cNvSpPr/>
          <p:nvPr/>
        </p:nvSpPr>
        <p:spPr>
          <a:xfrm>
            <a:off x="916408" y="4109830"/>
            <a:ext cx="2943274" cy="523220"/>
          </a:xfrm>
          <a:prstGeom prst="rect">
            <a:avLst/>
          </a:prstGeom>
        </p:spPr>
        <p:txBody>
          <a:bodyPr wrap="square">
            <a:spAutoFit/>
          </a:bodyPr>
          <a:lstStyle/>
          <a:p>
            <a:r>
              <a:rPr lang="ru-RU" sz="1400" u="sng" dirty="0">
                <a:solidFill>
                  <a:srgbClr val="568E85"/>
                </a:solidFill>
                <a:latin typeface="Franklin Gothic Book" panose="020B0503020102020204" pitchFamily="34" charset="0"/>
                <a:sym typeface="Wingdings" panose="05000000000000000000" pitchFamily="2" charset="2"/>
              </a:rPr>
              <a:t></a:t>
            </a:r>
            <a:r>
              <a:rPr lang="cs-CZ" sz="1400" dirty="0">
                <a:latin typeface="Franklin Gothic Book" panose="020B0503020102020204" pitchFamily="34" charset="0"/>
                <a:sym typeface="Wingdings" panose="05000000000000000000" pitchFamily="2" charset="2"/>
              </a:rPr>
              <a:t> </a:t>
            </a:r>
            <a:r>
              <a:rPr lang="ru-RU" sz="1400" dirty="0">
                <a:latin typeface="Franklin Gothic Book" panose="020B0503020102020204" pitchFamily="34" charset="0"/>
                <a:hlinkClick r:id="rId5"/>
              </a:rPr>
              <a:t>В. Гаршин</a:t>
            </a:r>
            <a:r>
              <a:rPr lang="cs-CZ" sz="1400" dirty="0">
                <a:latin typeface="Franklin Gothic Book" panose="020B0503020102020204" pitchFamily="34" charset="0"/>
                <a:hlinkClick r:id="rId5"/>
              </a:rPr>
              <a:t> </a:t>
            </a:r>
          </a:p>
          <a:p>
            <a:r>
              <a:rPr lang="cs-CZ" sz="1400" dirty="0">
                <a:latin typeface="Franklin Gothic Book" panose="020B0503020102020204" pitchFamily="34" charset="0"/>
                <a:hlinkClick r:id="rId5"/>
              </a:rPr>
              <a:t>„</a:t>
            </a:r>
            <a:r>
              <a:rPr lang="ru-RU" sz="1400" dirty="0">
                <a:latin typeface="Franklin Gothic Book" panose="020B0503020102020204" pitchFamily="34" charset="0"/>
                <a:hlinkClick r:id="rId5"/>
              </a:rPr>
              <a:t>Лягушка путешественница</a:t>
            </a:r>
            <a:r>
              <a:rPr lang="cs-CZ" sz="1400" dirty="0">
                <a:latin typeface="Franklin Gothic Book" panose="020B0503020102020204" pitchFamily="34" charset="0"/>
                <a:hlinkClick r:id="rId5"/>
              </a:rPr>
              <a:t>“</a:t>
            </a:r>
            <a:endParaRPr lang="cs-CZ" sz="1400" dirty="0">
              <a:latin typeface="Franklin Gothic Book" panose="020B0503020102020204" pitchFamily="34" charset="0"/>
            </a:endParaRPr>
          </a:p>
        </p:txBody>
      </p:sp>
      <p:pic>
        <p:nvPicPr>
          <p:cNvPr id="1026" name="Picture 2">
            <a:extLst>
              <a:ext uri="{FF2B5EF4-FFF2-40B4-BE49-F238E27FC236}">
                <a16:creationId xmlns:a16="http://schemas.microsoft.com/office/drawing/2014/main" id="{EC08D20D-15F1-49D4-BEB4-CEF8CDD46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408" y="4909217"/>
            <a:ext cx="2661121" cy="149688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F4E62D1C-EF9D-433E-A5DF-7EF7B9630637}"/>
              </a:ext>
            </a:extLst>
          </p:cNvPr>
          <p:cNvSpPr/>
          <p:nvPr/>
        </p:nvSpPr>
        <p:spPr>
          <a:xfrm>
            <a:off x="8972803" y="5700721"/>
            <a:ext cx="2661120" cy="523220"/>
          </a:xfrm>
          <a:prstGeom prst="rect">
            <a:avLst/>
          </a:prstGeom>
        </p:spPr>
        <p:txBody>
          <a:bodyPr wrap="square">
            <a:spAutoFit/>
          </a:bodyPr>
          <a:lstStyle/>
          <a:p>
            <a:r>
              <a:rPr lang="cs-CZ" sz="1400" dirty="0">
                <a:sym typeface="Wingdings" panose="05000000000000000000" pitchFamily="2" charset="2"/>
                <a:hlinkClick r:id="rId7"/>
              </a:rPr>
              <a:t></a:t>
            </a:r>
            <a:r>
              <a:rPr lang="cs-CZ" sz="1400" dirty="0">
                <a:hlinkClick r:id="rId7"/>
              </a:rPr>
              <a:t>В.Ф. </a:t>
            </a:r>
            <a:r>
              <a:rPr lang="cs-CZ" sz="1400" dirty="0" err="1">
                <a:hlinkClick r:id="rId7"/>
              </a:rPr>
              <a:t>Одоевский</a:t>
            </a:r>
            <a:endParaRPr lang="cs-CZ" sz="1400" dirty="0">
              <a:hlinkClick r:id="rId7"/>
            </a:endParaRPr>
          </a:p>
          <a:p>
            <a:r>
              <a:rPr lang="cs-CZ" sz="1400" dirty="0">
                <a:hlinkClick r:id="rId7"/>
              </a:rPr>
              <a:t>„</a:t>
            </a:r>
            <a:r>
              <a:rPr lang="cs-CZ" sz="1400" dirty="0" err="1">
                <a:hlinkClick r:id="rId7"/>
              </a:rPr>
              <a:t>Сказка</a:t>
            </a:r>
            <a:r>
              <a:rPr lang="cs-CZ" sz="1400" dirty="0">
                <a:hlinkClick r:id="rId7"/>
              </a:rPr>
              <a:t> о </a:t>
            </a:r>
            <a:r>
              <a:rPr lang="cs-CZ" sz="1400" dirty="0" err="1">
                <a:hlinkClick r:id="rId7"/>
              </a:rPr>
              <a:t>четырёх</a:t>
            </a:r>
            <a:r>
              <a:rPr lang="cs-CZ" sz="1400" dirty="0">
                <a:hlinkClick r:id="rId7"/>
              </a:rPr>
              <a:t> </a:t>
            </a:r>
            <a:r>
              <a:rPr lang="cs-CZ" sz="1400" dirty="0" err="1">
                <a:hlinkClick r:id="rId7"/>
              </a:rPr>
              <a:t>глухих</a:t>
            </a:r>
            <a:r>
              <a:rPr lang="cs-CZ" sz="1400" dirty="0">
                <a:hlinkClick r:id="rId7"/>
              </a:rPr>
              <a:t>! </a:t>
            </a:r>
            <a:endParaRPr lang="cs-CZ" sz="1400" dirty="0"/>
          </a:p>
        </p:txBody>
      </p:sp>
      <p:pic>
        <p:nvPicPr>
          <p:cNvPr id="1028" name="Picture 4">
            <a:extLst>
              <a:ext uri="{FF2B5EF4-FFF2-40B4-BE49-F238E27FC236}">
                <a16:creationId xmlns:a16="http://schemas.microsoft.com/office/drawing/2014/main" id="{79CB4D9C-58AD-444B-BCD8-EEECA44597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4637" y="2982109"/>
            <a:ext cx="1852418" cy="235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08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023C7-EF44-4557-A5AA-6AA4F7E6018A}"/>
              </a:ext>
            </a:extLst>
          </p:cNvPr>
          <p:cNvSpPr>
            <a:spLocks noGrp="1"/>
          </p:cNvSpPr>
          <p:nvPr>
            <p:ph type="title"/>
          </p:nvPr>
        </p:nvSpPr>
        <p:spPr>
          <a:xfrm>
            <a:off x="581192" y="702156"/>
            <a:ext cx="11029616" cy="1061330"/>
          </a:xfrm>
        </p:spPr>
        <p:txBody>
          <a:bodyPr/>
          <a:lstStyle/>
          <a:p>
            <a:r>
              <a:rPr lang="cs-CZ" b="1" dirty="0"/>
              <a:t>Umělecká črta (</a:t>
            </a:r>
            <a:r>
              <a:rPr lang="cs-CZ" b="1" dirty="0" err="1"/>
              <a:t>худ</a:t>
            </a:r>
            <a:r>
              <a:rPr lang="cs-CZ" b="1" u="sng" dirty="0" err="1"/>
              <a:t>O</a:t>
            </a:r>
            <a:r>
              <a:rPr lang="cs-CZ" b="1" dirty="0" err="1"/>
              <a:t>жественный</a:t>
            </a:r>
            <a:r>
              <a:rPr lang="cs-CZ" b="1" dirty="0"/>
              <a:t> </a:t>
            </a:r>
            <a:r>
              <a:rPr lang="cs-CZ" b="1" u="sng" dirty="0" err="1"/>
              <a:t>O</a:t>
            </a:r>
            <a:r>
              <a:rPr lang="cs-CZ" b="1" dirty="0" err="1"/>
              <a:t>черк</a:t>
            </a:r>
            <a:r>
              <a:rPr lang="cs-CZ" b="1" dirty="0"/>
              <a:t>)</a:t>
            </a:r>
            <a:br>
              <a:rPr lang="cs-CZ" dirty="0"/>
            </a:br>
            <a:endParaRPr lang="cs-CZ" dirty="0"/>
          </a:p>
        </p:txBody>
      </p:sp>
      <p:sp>
        <p:nvSpPr>
          <p:cNvPr id="3" name="Zástupný obsah 2">
            <a:extLst>
              <a:ext uri="{FF2B5EF4-FFF2-40B4-BE49-F238E27FC236}">
                <a16:creationId xmlns:a16="http://schemas.microsoft.com/office/drawing/2014/main" id="{88D1FF0A-A1D9-4407-997F-2541D03D7073}"/>
              </a:ext>
            </a:extLst>
          </p:cNvPr>
          <p:cNvSpPr>
            <a:spLocks noGrp="1"/>
          </p:cNvSpPr>
          <p:nvPr>
            <p:ph idx="1"/>
          </p:nvPr>
        </p:nvSpPr>
        <p:spPr>
          <a:xfrm>
            <a:off x="581192" y="1937742"/>
            <a:ext cx="5347660" cy="3634486"/>
          </a:xfrm>
        </p:spPr>
        <p:txBody>
          <a:bodyPr/>
          <a:lstStyle/>
          <a:p>
            <a:pPr lvl="0"/>
            <a:r>
              <a:rPr lang="cs-CZ" dirty="0"/>
              <a:t>drobnější prozaický útvar, menší než povídka</a:t>
            </a:r>
          </a:p>
          <a:p>
            <a:pPr lvl="0"/>
            <a:r>
              <a:rPr lang="cs-CZ" dirty="0"/>
              <a:t>jednoduchá fabule</a:t>
            </a:r>
          </a:p>
          <a:p>
            <a:pPr lvl="0"/>
            <a:r>
              <a:rPr lang="cs-CZ" dirty="0"/>
              <a:t>záznam ze života</a:t>
            </a:r>
          </a:p>
          <a:p>
            <a:r>
              <a:rPr lang="cs-CZ" dirty="0"/>
              <a:t>tzv. Naturální škola</a:t>
            </a:r>
          </a:p>
          <a:p>
            <a:r>
              <a:rPr lang="cs-CZ" dirty="0"/>
              <a:t>I.S. </a:t>
            </a:r>
            <a:r>
              <a:rPr lang="cs-CZ" dirty="0" err="1"/>
              <a:t>Turgeněv</a:t>
            </a:r>
            <a:r>
              <a:rPr lang="cs-CZ" dirty="0"/>
              <a:t>, </a:t>
            </a:r>
            <a:r>
              <a:rPr lang="cs-CZ" dirty="0" err="1"/>
              <a:t>G.I.Uspenskij</a:t>
            </a:r>
            <a:r>
              <a:rPr lang="cs-CZ" dirty="0"/>
              <a:t>, M.M. </a:t>
            </a:r>
            <a:r>
              <a:rPr lang="cs-CZ" dirty="0" err="1"/>
              <a:t>Prišvin</a:t>
            </a:r>
            <a:r>
              <a:rPr lang="cs-CZ" dirty="0"/>
              <a:t>, </a:t>
            </a:r>
            <a:br>
              <a:rPr lang="cs-CZ" dirty="0"/>
            </a:br>
            <a:r>
              <a:rPr lang="cs-CZ" dirty="0"/>
              <a:t>K. </a:t>
            </a:r>
            <a:r>
              <a:rPr lang="cs-CZ" dirty="0" err="1"/>
              <a:t>Paustovskij</a:t>
            </a:r>
            <a:endParaRPr lang="cs-CZ" dirty="0"/>
          </a:p>
        </p:txBody>
      </p:sp>
      <p:pic>
        <p:nvPicPr>
          <p:cNvPr id="3074" name="Picture 2">
            <a:extLst>
              <a:ext uri="{FF2B5EF4-FFF2-40B4-BE49-F238E27FC236}">
                <a16:creationId xmlns:a16="http://schemas.microsoft.com/office/drawing/2014/main" id="{D058F1EB-BBDB-4279-8644-86FA566E0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622" y="1114752"/>
            <a:ext cx="3438423" cy="4860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FBBE54C-9E9B-45BE-8B9E-03613BB20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19" y="2058454"/>
            <a:ext cx="2062711" cy="322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9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DDC09-C990-4E30-9133-3A4D7B9FE201}"/>
              </a:ext>
            </a:extLst>
          </p:cNvPr>
          <p:cNvSpPr>
            <a:spLocks noGrp="1"/>
          </p:cNvSpPr>
          <p:nvPr>
            <p:ph type="title"/>
          </p:nvPr>
        </p:nvSpPr>
        <p:spPr>
          <a:xfrm>
            <a:off x="6529872" y="795463"/>
            <a:ext cx="4304939" cy="1188720"/>
          </a:xfrm>
        </p:spPr>
        <p:txBody>
          <a:bodyPr/>
          <a:lstStyle/>
          <a:p>
            <a:r>
              <a:rPr lang="cs-CZ" b="1" dirty="0"/>
              <a:t>Poéma </a:t>
            </a:r>
            <a:r>
              <a:rPr lang="cs-CZ" b="1" dirty="0">
                <a:latin typeface="Franklin Gothic Demi" panose="020B0703020102020204" pitchFamily="34" charset="0"/>
              </a:rPr>
              <a:t>(</a:t>
            </a:r>
            <a:r>
              <a:rPr lang="ru-RU" b="1" dirty="0">
                <a:latin typeface="Franklin Gothic Demi" panose="020B0703020102020204" pitchFamily="34" charset="0"/>
              </a:rPr>
              <a:t>ПО</a:t>
            </a:r>
            <a:r>
              <a:rPr lang="ru-RU" b="1" u="sng" dirty="0">
                <a:latin typeface="Franklin Gothic Demi" panose="020B0703020102020204" pitchFamily="34" charset="0"/>
              </a:rPr>
              <a:t>Э</a:t>
            </a:r>
            <a:r>
              <a:rPr lang="ru-RU" b="1" dirty="0">
                <a:latin typeface="Franklin Gothic Demi" panose="020B0703020102020204" pitchFamily="34" charset="0"/>
              </a:rPr>
              <a:t>МА</a:t>
            </a:r>
            <a:r>
              <a:rPr lang="cs-CZ" b="1" dirty="0">
                <a:latin typeface="Franklin Gothic Demi" panose="020B0703020102020204" pitchFamily="34" charset="0"/>
              </a:rPr>
              <a:t>)</a:t>
            </a:r>
            <a:br>
              <a:rPr lang="cs-CZ" dirty="0">
                <a:latin typeface="Franklin Gothic Demi" panose="020B0703020102020204" pitchFamily="34" charset="0"/>
              </a:rPr>
            </a:br>
            <a:endParaRPr lang="cs-CZ" dirty="0">
              <a:latin typeface="Franklin Gothic Demi" panose="020B0703020102020204" pitchFamily="34" charset="0"/>
            </a:endParaRPr>
          </a:p>
        </p:txBody>
      </p:sp>
      <p:sp>
        <p:nvSpPr>
          <p:cNvPr id="3" name="Zástupný obsah 2">
            <a:extLst>
              <a:ext uri="{FF2B5EF4-FFF2-40B4-BE49-F238E27FC236}">
                <a16:creationId xmlns:a16="http://schemas.microsoft.com/office/drawing/2014/main" id="{5BF9373C-9058-4521-A8E9-53CCFCFB8523}"/>
              </a:ext>
            </a:extLst>
          </p:cNvPr>
          <p:cNvSpPr>
            <a:spLocks noGrp="1"/>
          </p:cNvSpPr>
          <p:nvPr>
            <p:ph idx="1"/>
          </p:nvPr>
        </p:nvSpPr>
        <p:spPr>
          <a:xfrm>
            <a:off x="6416350" y="1934293"/>
            <a:ext cx="5334416" cy="3936278"/>
          </a:xfrm>
        </p:spPr>
        <p:txBody>
          <a:bodyPr/>
          <a:lstStyle/>
          <a:p>
            <a:r>
              <a:rPr lang="cs-CZ" dirty="0"/>
              <a:t>rozsáhlejší epická, lyricko-epická skladba</a:t>
            </a:r>
          </a:p>
          <a:p>
            <a:r>
              <a:rPr lang="cs-CZ" dirty="0"/>
              <a:t>vyjádřena ve verších</a:t>
            </a:r>
          </a:p>
          <a:p>
            <a:r>
              <a:rPr lang="cs-CZ" dirty="0"/>
              <a:t>hojně zastoupena v ruské literatuře</a:t>
            </a:r>
          </a:p>
          <a:p>
            <a:r>
              <a:rPr lang="cs-CZ" dirty="0" err="1"/>
              <a:t>A.S.Puškin</a:t>
            </a:r>
            <a:r>
              <a:rPr lang="cs-CZ" dirty="0"/>
              <a:t>, </a:t>
            </a:r>
            <a:r>
              <a:rPr lang="cs-CZ" dirty="0" err="1"/>
              <a:t>M.J.Lermontov</a:t>
            </a:r>
            <a:r>
              <a:rPr lang="cs-CZ" dirty="0"/>
              <a:t>, V. </a:t>
            </a:r>
            <a:r>
              <a:rPr lang="cs-CZ" dirty="0" err="1"/>
              <a:t>Majakovskij</a:t>
            </a:r>
            <a:r>
              <a:rPr lang="cs-CZ" dirty="0"/>
              <a:t>, </a:t>
            </a:r>
            <a:br>
              <a:rPr lang="cs-CZ" dirty="0"/>
            </a:br>
            <a:r>
              <a:rPr lang="cs-CZ" dirty="0"/>
              <a:t>S. </a:t>
            </a:r>
            <a:r>
              <a:rPr lang="cs-CZ" dirty="0" err="1"/>
              <a:t>Jesenin</a:t>
            </a:r>
            <a:r>
              <a:rPr lang="cs-CZ" dirty="0"/>
              <a:t>, M. </a:t>
            </a:r>
            <a:r>
              <a:rPr lang="cs-CZ" dirty="0" err="1"/>
              <a:t>Cvetajevova</a:t>
            </a:r>
            <a:r>
              <a:rPr lang="cs-CZ" dirty="0"/>
              <a:t>, A. </a:t>
            </a:r>
            <a:r>
              <a:rPr lang="cs-CZ" dirty="0" err="1"/>
              <a:t>Achmatova</a:t>
            </a:r>
            <a:r>
              <a:rPr lang="cs-CZ" dirty="0"/>
              <a:t>, </a:t>
            </a:r>
            <a:br>
              <a:rPr lang="cs-CZ" dirty="0"/>
            </a:br>
            <a:r>
              <a:rPr lang="cs-CZ" dirty="0"/>
              <a:t>A. </a:t>
            </a:r>
            <a:r>
              <a:rPr lang="cs-CZ" dirty="0" err="1"/>
              <a:t>Tvardovskij</a:t>
            </a:r>
            <a:r>
              <a:rPr lang="cs-CZ" dirty="0"/>
              <a:t>, J. Jevtušenko, A. </a:t>
            </a:r>
            <a:r>
              <a:rPr lang="cs-CZ" dirty="0" err="1"/>
              <a:t>Vozněsenskij</a:t>
            </a:r>
            <a:endParaRPr lang="cs-CZ" dirty="0"/>
          </a:p>
        </p:txBody>
      </p:sp>
      <p:sp>
        <p:nvSpPr>
          <p:cNvPr id="4" name="Obdélník 3">
            <a:extLst>
              <a:ext uri="{FF2B5EF4-FFF2-40B4-BE49-F238E27FC236}">
                <a16:creationId xmlns:a16="http://schemas.microsoft.com/office/drawing/2014/main" id="{84ABB49B-BB30-476E-8A63-EE9BF898618F}"/>
              </a:ext>
            </a:extLst>
          </p:cNvPr>
          <p:cNvSpPr/>
          <p:nvPr/>
        </p:nvSpPr>
        <p:spPr>
          <a:xfrm>
            <a:off x="441234" y="538301"/>
            <a:ext cx="3949960" cy="6124754"/>
          </a:xfrm>
          <a:prstGeom prst="rect">
            <a:avLst/>
          </a:prstGeom>
        </p:spPr>
        <p:txBody>
          <a:bodyPr wrap="square">
            <a:spAutoFit/>
          </a:bodyPr>
          <a:lstStyle/>
          <a:p>
            <a:r>
              <a:rPr lang="ru-RU" sz="1400" b="1" dirty="0">
                <a:solidFill>
                  <a:srgbClr val="333333"/>
                </a:solidFill>
                <a:latin typeface="Helvetica" panose="020B0604020202020204" pitchFamily="34" charset="0"/>
              </a:rPr>
              <a:t>А. Блок </a:t>
            </a:r>
            <a:endParaRPr lang="cs-CZ" sz="1400" b="1" dirty="0">
              <a:solidFill>
                <a:srgbClr val="333333"/>
              </a:solidFill>
              <a:latin typeface="Helvetica" panose="020B0604020202020204" pitchFamily="34" charset="0"/>
            </a:endParaRPr>
          </a:p>
          <a:p>
            <a:r>
              <a:rPr lang="ru-RU" sz="1400" b="1" dirty="0">
                <a:solidFill>
                  <a:srgbClr val="333333"/>
                </a:solidFill>
                <a:latin typeface="Helvetica" panose="020B0604020202020204" pitchFamily="34" charset="0"/>
              </a:rPr>
              <a:t>«Двенадцать»</a:t>
            </a:r>
            <a:endParaRPr lang="cs-CZ" sz="1400" b="1" dirty="0">
              <a:solidFill>
                <a:srgbClr val="333333"/>
              </a:solidFill>
              <a:latin typeface="Helvetica" panose="020B0604020202020204" pitchFamily="34" charset="0"/>
            </a:endParaRPr>
          </a:p>
          <a:p>
            <a:endParaRPr lang="cs-CZ" sz="1400" dirty="0">
              <a:solidFill>
                <a:srgbClr val="333333"/>
              </a:solidFill>
              <a:latin typeface="Helvetica" panose="020B0604020202020204" pitchFamily="34" charset="0"/>
            </a:endParaRPr>
          </a:p>
          <a:p>
            <a:r>
              <a:rPr lang="ru-RU" sz="1400" dirty="0">
                <a:solidFill>
                  <a:srgbClr val="333333"/>
                </a:solidFill>
                <a:latin typeface="Helvetica" panose="020B0604020202020204" pitchFamily="34" charset="0"/>
              </a:rPr>
              <a:t>Черный вечер. </a:t>
            </a:r>
            <a:br>
              <a:rPr lang="ru-RU" sz="1400" dirty="0"/>
            </a:br>
            <a:r>
              <a:rPr lang="ru-RU" sz="1400" dirty="0">
                <a:solidFill>
                  <a:srgbClr val="333333"/>
                </a:solidFill>
                <a:latin typeface="Helvetica" panose="020B0604020202020204" pitchFamily="34" charset="0"/>
              </a:rPr>
              <a:t>Белый снег. </a:t>
            </a:r>
            <a:br>
              <a:rPr lang="ru-RU" sz="1400" dirty="0"/>
            </a:br>
            <a:r>
              <a:rPr lang="ru-RU" sz="1400" dirty="0">
                <a:solidFill>
                  <a:srgbClr val="333333"/>
                </a:solidFill>
                <a:latin typeface="Helvetica" panose="020B0604020202020204" pitchFamily="34" charset="0"/>
              </a:rPr>
              <a:t>Ветер, ветер! </a:t>
            </a:r>
            <a:br>
              <a:rPr lang="ru-RU" sz="1400" dirty="0"/>
            </a:br>
            <a:r>
              <a:rPr lang="ru-RU" sz="1400" dirty="0">
                <a:solidFill>
                  <a:srgbClr val="333333"/>
                </a:solidFill>
                <a:latin typeface="Helvetica" panose="020B0604020202020204" pitchFamily="34" charset="0"/>
              </a:rPr>
              <a:t>На ногах не стоит человек. </a:t>
            </a:r>
            <a:br>
              <a:rPr lang="ru-RU" sz="1400" dirty="0"/>
            </a:br>
            <a:r>
              <a:rPr lang="ru-RU" sz="1400" dirty="0">
                <a:solidFill>
                  <a:srgbClr val="333333"/>
                </a:solidFill>
                <a:latin typeface="Helvetica" panose="020B0604020202020204" pitchFamily="34" charset="0"/>
              </a:rPr>
              <a:t>Ветер, ветер </a:t>
            </a:r>
            <a:br>
              <a:rPr lang="ru-RU" sz="1400" dirty="0"/>
            </a:br>
            <a:r>
              <a:rPr lang="ru-RU" sz="1400" dirty="0">
                <a:solidFill>
                  <a:srgbClr val="333333"/>
                </a:solidFill>
                <a:latin typeface="Helvetica" panose="020B0604020202020204" pitchFamily="34" charset="0"/>
              </a:rPr>
              <a:t>На всем божьем свете! </a:t>
            </a:r>
            <a:br>
              <a:rPr lang="ru-RU" sz="1400" dirty="0"/>
            </a:br>
            <a:br>
              <a:rPr lang="ru-RU" sz="1400" dirty="0"/>
            </a:br>
            <a:r>
              <a:rPr lang="ru-RU" sz="1400" dirty="0">
                <a:solidFill>
                  <a:srgbClr val="333333"/>
                </a:solidFill>
                <a:latin typeface="Helvetica" panose="020B0604020202020204" pitchFamily="34" charset="0"/>
              </a:rPr>
              <a:t>Завивает ветер </a:t>
            </a:r>
            <a:br>
              <a:rPr lang="ru-RU" sz="1400" dirty="0"/>
            </a:br>
            <a:r>
              <a:rPr lang="ru-RU" sz="1400" dirty="0">
                <a:solidFill>
                  <a:srgbClr val="333333"/>
                </a:solidFill>
                <a:latin typeface="Helvetica" panose="020B0604020202020204" pitchFamily="34" charset="0"/>
              </a:rPr>
              <a:t>Белый снежок. </a:t>
            </a:r>
            <a:br>
              <a:rPr lang="ru-RU" sz="1400" dirty="0"/>
            </a:br>
            <a:r>
              <a:rPr lang="ru-RU" sz="1400" dirty="0">
                <a:solidFill>
                  <a:srgbClr val="333333"/>
                </a:solidFill>
                <a:latin typeface="Helvetica" panose="020B0604020202020204" pitchFamily="34" charset="0"/>
              </a:rPr>
              <a:t>Под снежком - ледок. </a:t>
            </a:r>
            <a:br>
              <a:rPr lang="ru-RU" sz="1400" dirty="0"/>
            </a:br>
            <a:r>
              <a:rPr lang="ru-RU" sz="1400" dirty="0">
                <a:solidFill>
                  <a:srgbClr val="333333"/>
                </a:solidFill>
                <a:latin typeface="Helvetica" panose="020B0604020202020204" pitchFamily="34" charset="0"/>
              </a:rPr>
              <a:t>Скользко, тяжко, </a:t>
            </a:r>
            <a:br>
              <a:rPr lang="ru-RU" sz="1400" dirty="0"/>
            </a:br>
            <a:r>
              <a:rPr lang="ru-RU" sz="1400" dirty="0">
                <a:solidFill>
                  <a:srgbClr val="333333"/>
                </a:solidFill>
                <a:latin typeface="Helvetica" panose="020B0604020202020204" pitchFamily="34" charset="0"/>
              </a:rPr>
              <a:t>Всякий ходок </a:t>
            </a:r>
            <a:br>
              <a:rPr lang="ru-RU" sz="1400" dirty="0"/>
            </a:br>
            <a:r>
              <a:rPr lang="ru-RU" sz="1400" dirty="0">
                <a:solidFill>
                  <a:srgbClr val="333333"/>
                </a:solidFill>
                <a:latin typeface="Helvetica" panose="020B0604020202020204" pitchFamily="34" charset="0"/>
              </a:rPr>
              <a:t>Скользит - ах, бедняжка! </a:t>
            </a:r>
            <a:br>
              <a:rPr lang="ru-RU" sz="1400" dirty="0"/>
            </a:br>
            <a:br>
              <a:rPr lang="ru-RU" sz="1400" dirty="0"/>
            </a:br>
            <a:r>
              <a:rPr lang="ru-RU" sz="1400" dirty="0">
                <a:solidFill>
                  <a:srgbClr val="333333"/>
                </a:solidFill>
                <a:latin typeface="Helvetica" panose="020B0604020202020204" pitchFamily="34" charset="0"/>
              </a:rPr>
              <a:t>От здания к зданию </a:t>
            </a:r>
            <a:br>
              <a:rPr lang="ru-RU" sz="1400" dirty="0"/>
            </a:br>
            <a:r>
              <a:rPr lang="ru-RU" sz="1400" dirty="0">
                <a:solidFill>
                  <a:srgbClr val="333333"/>
                </a:solidFill>
                <a:latin typeface="Helvetica" panose="020B0604020202020204" pitchFamily="34" charset="0"/>
              </a:rPr>
              <a:t>Протянут канат. </a:t>
            </a:r>
            <a:br>
              <a:rPr lang="ru-RU" sz="1400" dirty="0"/>
            </a:br>
            <a:r>
              <a:rPr lang="ru-RU" sz="1400" dirty="0">
                <a:solidFill>
                  <a:srgbClr val="333333"/>
                </a:solidFill>
                <a:latin typeface="Helvetica" panose="020B0604020202020204" pitchFamily="34" charset="0"/>
              </a:rPr>
              <a:t>На канате - плакат: </a:t>
            </a:r>
            <a:br>
              <a:rPr lang="ru-RU" sz="1400" dirty="0"/>
            </a:br>
            <a:r>
              <a:rPr lang="ru-RU" sz="1400" dirty="0">
                <a:solidFill>
                  <a:srgbClr val="333333"/>
                </a:solidFill>
                <a:latin typeface="Helvetica" panose="020B0604020202020204" pitchFamily="34" charset="0"/>
              </a:rPr>
              <a:t>"Вся власть Учредительному Собранию! " </a:t>
            </a:r>
            <a:br>
              <a:rPr lang="ru-RU" sz="1400" dirty="0"/>
            </a:br>
            <a:r>
              <a:rPr lang="ru-RU" sz="1400" dirty="0">
                <a:solidFill>
                  <a:srgbClr val="333333"/>
                </a:solidFill>
                <a:latin typeface="Helvetica" panose="020B0604020202020204" pitchFamily="34" charset="0"/>
              </a:rPr>
              <a:t>Старушка убивается - плачет, </a:t>
            </a:r>
            <a:br>
              <a:rPr lang="ru-RU" sz="1400" dirty="0"/>
            </a:br>
            <a:r>
              <a:rPr lang="ru-RU" sz="1400" dirty="0">
                <a:solidFill>
                  <a:srgbClr val="333333"/>
                </a:solidFill>
                <a:latin typeface="Helvetica" panose="020B0604020202020204" pitchFamily="34" charset="0"/>
              </a:rPr>
              <a:t>Никак не поймет, что значит, </a:t>
            </a:r>
            <a:br>
              <a:rPr lang="ru-RU" sz="1400" dirty="0"/>
            </a:br>
            <a:r>
              <a:rPr lang="ru-RU" sz="1400" dirty="0">
                <a:solidFill>
                  <a:srgbClr val="333333"/>
                </a:solidFill>
                <a:latin typeface="Helvetica" panose="020B0604020202020204" pitchFamily="34" charset="0"/>
              </a:rPr>
              <a:t>На что такой плакат, </a:t>
            </a:r>
            <a:br>
              <a:rPr lang="ru-RU" sz="1400" dirty="0"/>
            </a:br>
            <a:r>
              <a:rPr lang="ru-RU" sz="1400" dirty="0">
                <a:solidFill>
                  <a:srgbClr val="333333"/>
                </a:solidFill>
                <a:latin typeface="Helvetica" panose="020B0604020202020204" pitchFamily="34" charset="0"/>
              </a:rPr>
              <a:t>Такой огромный лоскут? </a:t>
            </a:r>
            <a:br>
              <a:rPr lang="ru-RU" sz="1400" dirty="0"/>
            </a:br>
            <a:r>
              <a:rPr lang="ru-RU" sz="1400" dirty="0">
                <a:solidFill>
                  <a:srgbClr val="333333"/>
                </a:solidFill>
                <a:latin typeface="Helvetica" panose="020B0604020202020204" pitchFamily="34" charset="0"/>
              </a:rPr>
              <a:t>Сколько бы вышло портянок для ребят, </a:t>
            </a:r>
            <a:br>
              <a:rPr lang="ru-RU" sz="1400" dirty="0"/>
            </a:br>
            <a:r>
              <a:rPr lang="ru-RU" sz="1400" dirty="0">
                <a:solidFill>
                  <a:srgbClr val="333333"/>
                </a:solidFill>
                <a:latin typeface="Helvetica" panose="020B0604020202020204" pitchFamily="34" charset="0"/>
              </a:rPr>
              <a:t>А всякий - раздет, разут.. </a:t>
            </a:r>
            <a:endParaRPr lang="cs-CZ" sz="1400" dirty="0">
              <a:solidFill>
                <a:srgbClr val="333333"/>
              </a:solidFill>
              <a:latin typeface="Helvetica" panose="020B0604020202020204" pitchFamily="34" charset="0"/>
            </a:endParaRPr>
          </a:p>
          <a:p>
            <a:r>
              <a:rPr lang="cs-CZ" sz="1400" dirty="0">
                <a:hlinkClick r:id="rId2"/>
              </a:rPr>
              <a:t>https://ilibrary.ru/text/1232/p.1/index.html</a:t>
            </a:r>
            <a:endParaRPr lang="cs-CZ" sz="1400" dirty="0"/>
          </a:p>
        </p:txBody>
      </p:sp>
    </p:spTree>
    <p:extLst>
      <p:ext uri="{BB962C8B-B14F-4D97-AF65-F5344CB8AC3E}">
        <p14:creationId xmlns:p14="http://schemas.microsoft.com/office/powerpoint/2010/main" val="256455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4BB5A2-65DC-430C-8159-AB7DAA3390EB}"/>
              </a:ext>
            </a:extLst>
          </p:cNvPr>
          <p:cNvSpPr>
            <a:spLocks noGrp="1"/>
          </p:cNvSpPr>
          <p:nvPr>
            <p:ph type="title"/>
          </p:nvPr>
        </p:nvSpPr>
        <p:spPr/>
        <p:txBody>
          <a:bodyPr/>
          <a:lstStyle/>
          <a:p>
            <a:r>
              <a:rPr lang="cs-CZ" dirty="0"/>
              <a:t>Použitá literatura</a:t>
            </a:r>
          </a:p>
        </p:txBody>
      </p:sp>
      <p:sp>
        <p:nvSpPr>
          <p:cNvPr id="3" name="Zástupný obsah 2">
            <a:extLst>
              <a:ext uri="{FF2B5EF4-FFF2-40B4-BE49-F238E27FC236}">
                <a16:creationId xmlns:a16="http://schemas.microsoft.com/office/drawing/2014/main" id="{F64D7AD0-2EDF-48D0-A8FA-7EFC50F7B670}"/>
              </a:ext>
            </a:extLst>
          </p:cNvPr>
          <p:cNvSpPr>
            <a:spLocks noGrp="1"/>
          </p:cNvSpPr>
          <p:nvPr>
            <p:ph idx="1"/>
          </p:nvPr>
        </p:nvSpPr>
        <p:spPr/>
        <p:txBody>
          <a:bodyPr/>
          <a:lstStyle/>
          <a:p>
            <a:pPr algn="just"/>
            <a:r>
              <a:rPr lang="cs-CZ" b="0" i="0" dirty="0">
                <a:solidFill>
                  <a:schemeClr val="tx1"/>
                </a:solidFill>
                <a:effectLst/>
                <a:latin typeface="+mj-lt"/>
              </a:rPr>
              <a:t>BACHTIN, Michail Michajlovič. </a:t>
            </a:r>
            <a:r>
              <a:rPr lang="cs-CZ" b="0" i="1" dirty="0">
                <a:solidFill>
                  <a:schemeClr val="tx1"/>
                </a:solidFill>
                <a:effectLst/>
                <a:latin typeface="+mj-lt"/>
              </a:rPr>
              <a:t>Román jako dialog</a:t>
            </a:r>
            <a:r>
              <a:rPr lang="cs-CZ" b="0" i="0" dirty="0">
                <a:solidFill>
                  <a:schemeClr val="tx1"/>
                </a:solidFill>
                <a:effectLst/>
                <a:latin typeface="+mj-lt"/>
              </a:rPr>
              <a:t>. Praha, 1980</a:t>
            </a:r>
          </a:p>
          <a:p>
            <a:pPr algn="just"/>
            <a:r>
              <a:rPr lang="cs-CZ" b="0" i="0" dirty="0">
                <a:solidFill>
                  <a:schemeClr val="tx1"/>
                </a:solidFill>
                <a:effectLst/>
                <a:latin typeface="+mj-lt"/>
              </a:rPr>
              <a:t>PAVERA, Libor a František VŠETIČKA. </a:t>
            </a:r>
            <a:r>
              <a:rPr lang="cs-CZ" b="0" i="1" dirty="0">
                <a:solidFill>
                  <a:schemeClr val="tx1"/>
                </a:solidFill>
                <a:effectLst/>
                <a:latin typeface="+mj-lt"/>
              </a:rPr>
              <a:t>Lexikon literárních pojmů</a:t>
            </a:r>
            <a:r>
              <a:rPr lang="cs-CZ" b="0" i="0" dirty="0">
                <a:solidFill>
                  <a:schemeClr val="tx1"/>
                </a:solidFill>
                <a:effectLst/>
                <a:latin typeface="+mj-lt"/>
              </a:rPr>
              <a:t>. Olomouc: Nakladatelství Olomouc, 2002. 422 s. ISBN 80-7182-124-1.</a:t>
            </a:r>
          </a:p>
          <a:p>
            <a:pPr algn="just"/>
            <a:r>
              <a:rPr lang="cs-CZ" b="0" i="0" dirty="0">
                <a:solidFill>
                  <a:schemeClr val="tx1"/>
                </a:solidFill>
                <a:effectLst/>
                <a:latin typeface="+mj-lt"/>
              </a:rPr>
              <a:t>PETRŮ, Eduard. </a:t>
            </a:r>
            <a:r>
              <a:rPr lang="cs-CZ" b="0" i="1" dirty="0">
                <a:solidFill>
                  <a:schemeClr val="tx1"/>
                </a:solidFill>
                <a:effectLst/>
                <a:latin typeface="+mj-lt"/>
              </a:rPr>
              <a:t>Úvod do studia literární vědy</a:t>
            </a:r>
            <a:r>
              <a:rPr lang="cs-CZ" b="0" i="0" dirty="0">
                <a:solidFill>
                  <a:schemeClr val="tx1"/>
                </a:solidFill>
                <a:effectLst/>
                <a:latin typeface="+mj-lt"/>
              </a:rPr>
              <a:t>. Olomouc: </a:t>
            </a:r>
            <a:r>
              <a:rPr lang="cs-CZ" b="0" i="0" dirty="0" err="1">
                <a:solidFill>
                  <a:schemeClr val="tx1"/>
                </a:solidFill>
                <a:effectLst/>
                <a:latin typeface="+mj-lt"/>
              </a:rPr>
              <a:t>Rubico</a:t>
            </a:r>
            <a:r>
              <a:rPr lang="cs-CZ" b="0" i="0" dirty="0">
                <a:solidFill>
                  <a:schemeClr val="tx1"/>
                </a:solidFill>
                <a:effectLst/>
                <a:latin typeface="+mj-lt"/>
              </a:rPr>
              <a:t>, 2000. 196 s. ISBN 80-85839-44-X.</a:t>
            </a:r>
          </a:p>
          <a:p>
            <a:pPr algn="just"/>
            <a:r>
              <a:rPr lang="cs-CZ" b="0" i="0" dirty="0">
                <a:solidFill>
                  <a:schemeClr val="tx1"/>
                </a:solidFill>
                <a:effectLst/>
                <a:latin typeface="+mj-lt"/>
              </a:rPr>
              <a:t>POSPÍŠIL, Ivo. </a:t>
            </a:r>
            <a:r>
              <a:rPr lang="cs-CZ" b="0" i="1" dirty="0">
                <a:solidFill>
                  <a:schemeClr val="tx1"/>
                </a:solidFill>
                <a:effectLst/>
                <a:latin typeface="+mj-lt"/>
              </a:rPr>
              <a:t>Ruský román znovu navštívený: historie, uzlové body vývoje, teorie a mezinárodní souvislosti : od počátků k výhledu do současnosti</a:t>
            </a:r>
            <a:r>
              <a:rPr lang="cs-CZ" b="0" i="0" dirty="0">
                <a:solidFill>
                  <a:schemeClr val="tx1"/>
                </a:solidFill>
                <a:effectLst/>
                <a:latin typeface="+mj-lt"/>
              </a:rPr>
              <a:t>. V Brně: Nadace </a:t>
            </a:r>
            <a:r>
              <a:rPr lang="cs-CZ" b="0" i="0" dirty="0" err="1">
                <a:solidFill>
                  <a:schemeClr val="tx1"/>
                </a:solidFill>
                <a:effectLst/>
                <a:latin typeface="+mj-lt"/>
              </a:rPr>
              <a:t>Universitas</a:t>
            </a:r>
            <a:r>
              <a:rPr lang="cs-CZ" b="0" i="0" dirty="0">
                <a:solidFill>
                  <a:schemeClr val="tx1"/>
                </a:solidFill>
                <a:effectLst/>
                <a:latin typeface="+mj-lt"/>
              </a:rPr>
              <a:t>, 2005. </a:t>
            </a:r>
            <a:r>
              <a:rPr lang="cs-CZ" b="0" i="0" dirty="0" err="1">
                <a:solidFill>
                  <a:schemeClr val="tx1"/>
                </a:solidFill>
                <a:effectLst/>
                <a:latin typeface="+mj-lt"/>
              </a:rPr>
              <a:t>Scientia</a:t>
            </a:r>
            <a:r>
              <a:rPr lang="cs-CZ" b="0" i="0" dirty="0">
                <a:solidFill>
                  <a:schemeClr val="tx1"/>
                </a:solidFill>
                <a:effectLst/>
                <a:latin typeface="+mj-lt"/>
              </a:rPr>
              <a:t>. 209 s. ISBN 80-7204-423-0. </a:t>
            </a:r>
          </a:p>
          <a:p>
            <a:pPr algn="just"/>
            <a:r>
              <a:rPr lang="cs-CZ" b="0" i="0" dirty="0">
                <a:solidFill>
                  <a:schemeClr val="tx1"/>
                </a:solidFill>
                <a:effectLst/>
                <a:latin typeface="+mj-lt"/>
              </a:rPr>
              <a:t>RICHTEREK, Oldřich. </a:t>
            </a:r>
            <a:r>
              <a:rPr lang="cs-CZ" b="0" i="1" dirty="0">
                <a:solidFill>
                  <a:schemeClr val="tx1"/>
                </a:solidFill>
                <a:effectLst/>
                <a:latin typeface="+mj-lt"/>
              </a:rPr>
              <a:t>Úvod do studia ruské literatury</a:t>
            </a:r>
            <a:r>
              <a:rPr lang="cs-CZ" b="0" i="0" dirty="0">
                <a:solidFill>
                  <a:schemeClr val="tx1"/>
                </a:solidFill>
                <a:effectLst/>
                <a:latin typeface="+mj-lt"/>
              </a:rPr>
              <a:t>. Hradec Králové: Gaudeamus, 2001. 122 s. ISBN 80-7041-640-8</a:t>
            </a:r>
            <a:r>
              <a:rPr lang="cs-CZ" b="0" i="0" dirty="0">
                <a:effectLst/>
                <a:latin typeface="+mj-lt"/>
              </a:rPr>
              <a:t>.</a:t>
            </a:r>
            <a:endParaRPr lang="cs-CZ" dirty="0">
              <a:latin typeface="+mj-lt"/>
            </a:endParaRPr>
          </a:p>
          <a:p>
            <a:endParaRPr lang="cs-CZ" dirty="0"/>
          </a:p>
        </p:txBody>
      </p:sp>
    </p:spTree>
    <p:extLst>
      <p:ext uri="{BB962C8B-B14F-4D97-AF65-F5344CB8AC3E}">
        <p14:creationId xmlns:p14="http://schemas.microsoft.com/office/powerpoint/2010/main" val="83609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415BD2-72F8-4732-961F-2DAEBA66D88C}"/>
              </a:ext>
            </a:extLst>
          </p:cNvPr>
          <p:cNvSpPr>
            <a:spLocks noGrp="1"/>
          </p:cNvSpPr>
          <p:nvPr>
            <p:ph type="title"/>
          </p:nvPr>
        </p:nvSpPr>
        <p:spPr/>
        <p:txBody>
          <a:bodyPr/>
          <a:lstStyle/>
          <a:p>
            <a:r>
              <a:rPr lang="cs-CZ" dirty="0"/>
              <a:t>Epika</a:t>
            </a:r>
          </a:p>
        </p:txBody>
      </p:sp>
      <p:sp>
        <p:nvSpPr>
          <p:cNvPr id="3" name="Zástupný obsah 2">
            <a:extLst>
              <a:ext uri="{FF2B5EF4-FFF2-40B4-BE49-F238E27FC236}">
                <a16:creationId xmlns:a16="http://schemas.microsoft.com/office/drawing/2014/main" id="{0DCA96CF-681A-4525-8485-2C3740216830}"/>
              </a:ext>
            </a:extLst>
          </p:cNvPr>
          <p:cNvSpPr>
            <a:spLocks noGrp="1"/>
          </p:cNvSpPr>
          <p:nvPr>
            <p:ph idx="1"/>
          </p:nvPr>
        </p:nvSpPr>
        <p:spPr>
          <a:xfrm>
            <a:off x="581193" y="2015751"/>
            <a:ext cx="11029615" cy="4581357"/>
          </a:xfrm>
        </p:spPr>
        <p:txBody>
          <a:bodyPr>
            <a:normAutofit lnSpcReduction="10000"/>
          </a:bodyPr>
          <a:lstStyle/>
          <a:p>
            <a:pPr lvl="0"/>
            <a:r>
              <a:rPr lang="cs-CZ" sz="1600" dirty="0"/>
              <a:t>od </a:t>
            </a:r>
            <a:r>
              <a:rPr lang="cs-CZ" sz="1600" i="1" dirty="0" err="1"/>
              <a:t>épos</a:t>
            </a:r>
            <a:r>
              <a:rPr lang="cs-CZ" sz="1600" i="1" dirty="0"/>
              <a:t> – </a:t>
            </a:r>
            <a:r>
              <a:rPr lang="cs-CZ" sz="1600" dirty="0"/>
              <a:t>slovo, vyprávění</a:t>
            </a:r>
          </a:p>
          <a:p>
            <a:pPr lvl="0"/>
            <a:r>
              <a:rPr lang="cs-CZ" sz="1600" dirty="0"/>
              <a:t>výpravná, narativní literatura, soubor kauzálně spojených prvků</a:t>
            </a:r>
          </a:p>
          <a:p>
            <a:pPr lvl="0"/>
            <a:r>
              <a:rPr lang="cs-CZ" sz="1600" dirty="0"/>
              <a:t>vypravěč (</a:t>
            </a:r>
            <a:r>
              <a:rPr lang="ru-RU" sz="1600" dirty="0">
                <a:latin typeface="Franklin Gothic Book" panose="020B0503020102020204" pitchFamily="34" charset="0"/>
              </a:rPr>
              <a:t>рассказчик</a:t>
            </a:r>
            <a:r>
              <a:rPr lang="cs-CZ" sz="1600" dirty="0"/>
              <a:t>), děj (</a:t>
            </a:r>
            <a:r>
              <a:rPr lang="cs-CZ" sz="1600" dirty="0" err="1"/>
              <a:t>действие</a:t>
            </a:r>
            <a:r>
              <a:rPr lang="cs-CZ" sz="1600" dirty="0"/>
              <a:t>), prostor (</a:t>
            </a:r>
            <a:r>
              <a:rPr lang="cs-CZ" sz="1600" dirty="0" err="1"/>
              <a:t>пространство</a:t>
            </a:r>
            <a:r>
              <a:rPr lang="cs-CZ" sz="1600" dirty="0"/>
              <a:t>), čas (</a:t>
            </a:r>
            <a:r>
              <a:rPr lang="cs-CZ" sz="1600" dirty="0" err="1"/>
              <a:t>время</a:t>
            </a:r>
            <a:r>
              <a:rPr lang="cs-CZ" sz="1600" dirty="0"/>
              <a:t>)</a:t>
            </a:r>
          </a:p>
          <a:p>
            <a:pPr marL="0" lvl="0" indent="0">
              <a:buNone/>
            </a:pPr>
            <a:endParaRPr lang="cs-CZ" dirty="0"/>
          </a:p>
          <a:p>
            <a:pPr marL="0" lvl="0" indent="0">
              <a:buNone/>
            </a:pPr>
            <a:r>
              <a:rPr lang="cs-CZ" dirty="0"/>
              <a:t>Distinktivní rysy:</a:t>
            </a:r>
          </a:p>
          <a:p>
            <a:pPr lvl="1"/>
            <a:r>
              <a:rPr lang="cs-CZ" sz="1600" dirty="0"/>
              <a:t>objektivita (</a:t>
            </a:r>
            <a:r>
              <a:rPr lang="ru-RU" sz="1600" dirty="0">
                <a:latin typeface="Franklin Gothic Book" panose="020B0503020102020204" pitchFamily="34" charset="0"/>
              </a:rPr>
              <a:t>объективизм</a:t>
            </a:r>
            <a:r>
              <a:rPr lang="cs-CZ" sz="1600" dirty="0"/>
              <a:t>)</a:t>
            </a:r>
          </a:p>
          <a:p>
            <a:pPr lvl="1"/>
            <a:r>
              <a:rPr lang="cs-CZ" sz="1600" dirty="0"/>
              <a:t>dějovost (</a:t>
            </a:r>
            <a:r>
              <a:rPr lang="cs-CZ" sz="1600" dirty="0" err="1"/>
              <a:t>сюжестность</a:t>
            </a:r>
            <a:r>
              <a:rPr lang="cs-CZ" sz="1600" dirty="0"/>
              <a:t>) </a:t>
            </a:r>
          </a:p>
          <a:p>
            <a:pPr lvl="1"/>
            <a:r>
              <a:rPr lang="cs-CZ" sz="1600" dirty="0"/>
              <a:t>monologická forma promluvy (</a:t>
            </a:r>
            <a:r>
              <a:rPr lang="cs-CZ" sz="1600" dirty="0" err="1"/>
              <a:t>монологическая</a:t>
            </a:r>
            <a:r>
              <a:rPr lang="cs-CZ" sz="1600" dirty="0"/>
              <a:t> </a:t>
            </a:r>
            <a:r>
              <a:rPr lang="cs-CZ" sz="1600" dirty="0" err="1"/>
              <a:t>форма</a:t>
            </a:r>
            <a:r>
              <a:rPr lang="cs-CZ" sz="1600" dirty="0"/>
              <a:t> </a:t>
            </a:r>
            <a:r>
              <a:rPr lang="cs-CZ" sz="1600" dirty="0" err="1"/>
              <a:t>высказывания</a:t>
            </a:r>
            <a:r>
              <a:rPr lang="cs-CZ" sz="1600" dirty="0"/>
              <a:t>) </a:t>
            </a:r>
          </a:p>
          <a:p>
            <a:pPr lvl="1"/>
            <a:r>
              <a:rPr lang="cs-CZ" sz="1600" dirty="0"/>
              <a:t>kombinace dialogu (</a:t>
            </a:r>
            <a:r>
              <a:rPr lang="cs-CZ" sz="1600" dirty="0" err="1"/>
              <a:t>диалог</a:t>
            </a:r>
            <a:r>
              <a:rPr lang="cs-CZ" sz="1600" dirty="0"/>
              <a:t>) a monologu (</a:t>
            </a:r>
            <a:r>
              <a:rPr lang="cs-CZ" sz="1600" dirty="0" err="1"/>
              <a:t>монолог</a:t>
            </a:r>
            <a:r>
              <a:rPr lang="cs-CZ" sz="1600" dirty="0"/>
              <a:t>) u postav, vypravěče nebo samotného autora</a:t>
            </a:r>
          </a:p>
          <a:p>
            <a:pPr lvl="1"/>
            <a:r>
              <a:rPr lang="cs-CZ" sz="1600" dirty="0"/>
              <a:t>bezpříznakový vyprávěcí čas (</a:t>
            </a:r>
            <a:r>
              <a:rPr lang="cs-CZ" sz="1600" dirty="0" err="1"/>
              <a:t>повествовательное</a:t>
            </a:r>
            <a:r>
              <a:rPr lang="cs-CZ" sz="1600" dirty="0"/>
              <a:t> </a:t>
            </a:r>
            <a:r>
              <a:rPr lang="cs-CZ" sz="1600" dirty="0" err="1"/>
              <a:t>время</a:t>
            </a:r>
            <a:r>
              <a:rPr lang="cs-CZ" sz="1600" dirty="0"/>
              <a:t>) </a:t>
            </a:r>
          </a:p>
          <a:p>
            <a:pPr lvl="1"/>
            <a:r>
              <a:rPr lang="cs-CZ" sz="1600" dirty="0"/>
              <a:t>vyprávění (</a:t>
            </a:r>
            <a:r>
              <a:rPr lang="ru-RU" sz="1600" dirty="0">
                <a:latin typeface="Franklin Gothic Book" panose="020B0503020102020204" pitchFamily="34" charset="0"/>
              </a:rPr>
              <a:t>повествование</a:t>
            </a:r>
            <a:r>
              <a:rPr lang="cs-CZ" sz="1600" dirty="0"/>
              <a:t>)</a:t>
            </a:r>
            <a:r>
              <a:rPr lang="ru-RU" sz="1600" dirty="0"/>
              <a:t>, </a:t>
            </a:r>
            <a:r>
              <a:rPr lang="cs-CZ" sz="1600" dirty="0"/>
              <a:t>popis (</a:t>
            </a:r>
            <a:r>
              <a:rPr lang="ru-RU" sz="1600" dirty="0">
                <a:latin typeface="Franklin Gothic Book" panose="020B0503020102020204" pitchFamily="34" charset="0"/>
              </a:rPr>
              <a:t>описание</a:t>
            </a:r>
            <a:r>
              <a:rPr lang="cs-CZ" sz="1600" dirty="0"/>
              <a:t>) a úvahy (</a:t>
            </a:r>
            <a:r>
              <a:rPr lang="ru-RU" sz="1600" dirty="0">
                <a:latin typeface="Franklin Gothic Book" panose="020B0503020102020204" pitchFamily="34" charset="0"/>
              </a:rPr>
              <a:t>рассуждение</a:t>
            </a:r>
            <a:r>
              <a:rPr lang="cs-CZ" sz="1600" dirty="0"/>
              <a:t>)</a:t>
            </a:r>
          </a:p>
          <a:p>
            <a:pPr lvl="1"/>
            <a:r>
              <a:rPr lang="cs-CZ" sz="1600" dirty="0"/>
              <a:t>prozaická výrazová forma (</a:t>
            </a:r>
            <a:r>
              <a:rPr lang="cs-CZ" sz="1600" dirty="0" err="1"/>
              <a:t>изобразительная</a:t>
            </a:r>
            <a:r>
              <a:rPr lang="cs-CZ" sz="1600" dirty="0"/>
              <a:t> </a:t>
            </a:r>
            <a:r>
              <a:rPr lang="cs-CZ" sz="1600" dirty="0" err="1"/>
              <a:t>форма</a:t>
            </a:r>
            <a:r>
              <a:rPr lang="cs-CZ" sz="1600" dirty="0"/>
              <a:t>)</a:t>
            </a:r>
          </a:p>
          <a:p>
            <a:endParaRPr lang="cs-CZ" dirty="0"/>
          </a:p>
        </p:txBody>
      </p:sp>
      <p:sp>
        <p:nvSpPr>
          <p:cNvPr id="4" name="Obdélník: se zakulacenými rohy 3">
            <a:extLst>
              <a:ext uri="{FF2B5EF4-FFF2-40B4-BE49-F238E27FC236}">
                <a16:creationId xmlns:a16="http://schemas.microsoft.com/office/drawing/2014/main" id="{31C919EC-1885-4D7F-9B5B-1991C0A42200}"/>
              </a:ext>
            </a:extLst>
          </p:cNvPr>
          <p:cNvSpPr/>
          <p:nvPr/>
        </p:nvSpPr>
        <p:spPr>
          <a:xfrm>
            <a:off x="9622971" y="1441181"/>
            <a:ext cx="1726163" cy="861374"/>
          </a:xfrm>
          <a:prstGeom prst="roundRect">
            <a:avLst/>
          </a:prstGeom>
          <a:solidFill>
            <a:schemeClr val="accent5">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se zakulacenými rohy 4">
            <a:extLst>
              <a:ext uri="{FF2B5EF4-FFF2-40B4-BE49-F238E27FC236}">
                <a16:creationId xmlns:a16="http://schemas.microsoft.com/office/drawing/2014/main" id="{22B2588B-D25C-469C-9230-9EB50E4E27D1}"/>
              </a:ext>
            </a:extLst>
          </p:cNvPr>
          <p:cNvSpPr/>
          <p:nvPr/>
        </p:nvSpPr>
        <p:spPr>
          <a:xfrm>
            <a:off x="9607417" y="2489516"/>
            <a:ext cx="1726163" cy="861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se zakulacenými rohy 5">
            <a:extLst>
              <a:ext uri="{FF2B5EF4-FFF2-40B4-BE49-F238E27FC236}">
                <a16:creationId xmlns:a16="http://schemas.microsoft.com/office/drawing/2014/main" id="{270AE9DD-FBF0-4B70-AA40-EAF93705C153}"/>
              </a:ext>
            </a:extLst>
          </p:cNvPr>
          <p:cNvSpPr/>
          <p:nvPr/>
        </p:nvSpPr>
        <p:spPr>
          <a:xfrm>
            <a:off x="9607417" y="3507111"/>
            <a:ext cx="1726163" cy="955042"/>
          </a:xfrm>
          <a:prstGeom prst="roundRect">
            <a:avLst/>
          </a:prstGeom>
          <a:solidFill>
            <a:schemeClr val="tx2">
              <a:lumMod val="75000"/>
              <a:lumOff val="25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CFBF49E0-FB25-42A6-885F-E8667D6FAEEC}"/>
              </a:ext>
            </a:extLst>
          </p:cNvPr>
          <p:cNvSpPr txBox="1"/>
          <p:nvPr/>
        </p:nvSpPr>
        <p:spPr>
          <a:xfrm>
            <a:off x="9792476" y="1522974"/>
            <a:ext cx="1387151" cy="646331"/>
          </a:xfrm>
          <a:prstGeom prst="rect">
            <a:avLst/>
          </a:prstGeom>
          <a:noFill/>
        </p:spPr>
        <p:txBody>
          <a:bodyPr wrap="square" rtlCol="0">
            <a:spAutoFit/>
          </a:bodyPr>
          <a:lstStyle/>
          <a:p>
            <a:pPr algn="ctr"/>
            <a:r>
              <a:rPr lang="cs-CZ" dirty="0"/>
              <a:t>Velká</a:t>
            </a:r>
          </a:p>
          <a:p>
            <a:pPr algn="ctr"/>
            <a:r>
              <a:rPr lang="cs-CZ" dirty="0"/>
              <a:t>(</a:t>
            </a:r>
            <a:r>
              <a:rPr lang="cs-CZ" dirty="0" err="1"/>
              <a:t>большая</a:t>
            </a:r>
            <a:r>
              <a:rPr lang="cs-CZ" dirty="0"/>
              <a:t>)</a:t>
            </a:r>
          </a:p>
        </p:txBody>
      </p:sp>
      <p:sp>
        <p:nvSpPr>
          <p:cNvPr id="10" name="TextovéPole 9">
            <a:extLst>
              <a:ext uri="{FF2B5EF4-FFF2-40B4-BE49-F238E27FC236}">
                <a16:creationId xmlns:a16="http://schemas.microsoft.com/office/drawing/2014/main" id="{F4AAC30B-DCD7-470D-91E0-3F0519DE05E0}"/>
              </a:ext>
            </a:extLst>
          </p:cNvPr>
          <p:cNvSpPr txBox="1"/>
          <p:nvPr/>
        </p:nvSpPr>
        <p:spPr>
          <a:xfrm>
            <a:off x="9911291" y="2602088"/>
            <a:ext cx="1225421" cy="646331"/>
          </a:xfrm>
          <a:prstGeom prst="rect">
            <a:avLst/>
          </a:prstGeom>
          <a:noFill/>
        </p:spPr>
        <p:txBody>
          <a:bodyPr wrap="square" rtlCol="0">
            <a:spAutoFit/>
          </a:bodyPr>
          <a:lstStyle/>
          <a:p>
            <a:pPr algn="ctr"/>
            <a:r>
              <a:rPr lang="cs-CZ" dirty="0"/>
              <a:t>Střední</a:t>
            </a:r>
          </a:p>
          <a:p>
            <a:pPr algn="ctr"/>
            <a:r>
              <a:rPr lang="cs-CZ" dirty="0"/>
              <a:t>(</a:t>
            </a:r>
            <a:r>
              <a:rPr lang="cs-CZ" dirty="0" err="1"/>
              <a:t>средняя</a:t>
            </a:r>
            <a:r>
              <a:rPr lang="cs-CZ" dirty="0"/>
              <a:t>) </a:t>
            </a:r>
          </a:p>
        </p:txBody>
      </p:sp>
      <p:sp>
        <p:nvSpPr>
          <p:cNvPr id="11" name="TextovéPole 10">
            <a:extLst>
              <a:ext uri="{FF2B5EF4-FFF2-40B4-BE49-F238E27FC236}">
                <a16:creationId xmlns:a16="http://schemas.microsoft.com/office/drawing/2014/main" id="{1B3EFDDB-2299-424E-838D-44CD30B55CC0}"/>
              </a:ext>
            </a:extLst>
          </p:cNvPr>
          <p:cNvSpPr txBox="1"/>
          <p:nvPr/>
        </p:nvSpPr>
        <p:spPr>
          <a:xfrm>
            <a:off x="9776922" y="3660098"/>
            <a:ext cx="1387151" cy="646331"/>
          </a:xfrm>
          <a:prstGeom prst="rect">
            <a:avLst/>
          </a:prstGeom>
          <a:noFill/>
        </p:spPr>
        <p:txBody>
          <a:bodyPr wrap="square" rtlCol="0">
            <a:spAutoFit/>
          </a:bodyPr>
          <a:lstStyle/>
          <a:p>
            <a:pPr algn="ctr"/>
            <a:r>
              <a:rPr lang="cs-CZ" dirty="0"/>
              <a:t>Malá </a:t>
            </a:r>
          </a:p>
          <a:p>
            <a:pPr algn="ctr"/>
            <a:r>
              <a:rPr lang="cs-CZ" dirty="0"/>
              <a:t>(</a:t>
            </a:r>
            <a:r>
              <a:rPr lang="cs-CZ" dirty="0" err="1"/>
              <a:t>малая</a:t>
            </a:r>
            <a:r>
              <a:rPr lang="cs-CZ" dirty="0"/>
              <a:t>)</a:t>
            </a:r>
          </a:p>
        </p:txBody>
      </p:sp>
      <p:cxnSp>
        <p:nvCxnSpPr>
          <p:cNvPr id="13" name="Přímá spojnice se šipkou 12">
            <a:extLst>
              <a:ext uri="{FF2B5EF4-FFF2-40B4-BE49-F238E27FC236}">
                <a16:creationId xmlns:a16="http://schemas.microsoft.com/office/drawing/2014/main" id="{AF33145B-4D7D-4CA0-9CC2-E6A33BA4264E}"/>
              </a:ext>
            </a:extLst>
          </p:cNvPr>
          <p:cNvCxnSpPr/>
          <p:nvPr/>
        </p:nvCxnSpPr>
        <p:spPr>
          <a:xfrm>
            <a:off x="6888500" y="1847794"/>
            <a:ext cx="25752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4A6A3740-5AE9-4B97-975C-06D18E948E40}"/>
              </a:ext>
            </a:extLst>
          </p:cNvPr>
          <p:cNvCxnSpPr>
            <a:cxnSpLocks/>
          </p:cNvCxnSpPr>
          <p:nvPr/>
        </p:nvCxnSpPr>
        <p:spPr>
          <a:xfrm>
            <a:off x="6918823" y="1844055"/>
            <a:ext cx="2629679" cy="1091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D816EE2F-4EDD-4EEE-AF4B-F3E7A5088120}"/>
              </a:ext>
            </a:extLst>
          </p:cNvPr>
          <p:cNvCxnSpPr>
            <a:cxnSpLocks/>
          </p:cNvCxnSpPr>
          <p:nvPr/>
        </p:nvCxnSpPr>
        <p:spPr>
          <a:xfrm>
            <a:off x="6892985" y="1851534"/>
            <a:ext cx="2629679" cy="2114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7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349FBEE2-87EE-4F53-BDCD-4EB3DC51A0E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9429" b="24321"/>
          <a:stretch/>
        </p:blipFill>
        <p:spPr bwMode="auto">
          <a:xfrm>
            <a:off x="20" y="-49151"/>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dpis 1">
            <a:extLst>
              <a:ext uri="{FF2B5EF4-FFF2-40B4-BE49-F238E27FC236}">
                <a16:creationId xmlns:a16="http://schemas.microsoft.com/office/drawing/2014/main" id="{1A8533F1-F69E-4972-8F44-12E1DA6E1A6F}"/>
              </a:ext>
            </a:extLst>
          </p:cNvPr>
          <p:cNvSpPr txBox="1">
            <a:spLocks/>
          </p:cNvSpPr>
          <p:nvPr/>
        </p:nvSpPr>
        <p:spPr>
          <a:xfrm>
            <a:off x="0" y="5834342"/>
            <a:ext cx="12199662" cy="801957"/>
          </a:xfrm>
          <a:prstGeom prst="rect">
            <a:avLst/>
          </a:prstGeom>
          <a:solidFill>
            <a:schemeClr val="bg2">
              <a:lumMod val="10000"/>
            </a:schemeClr>
          </a:solidFill>
          <a:ln>
            <a:solidFill>
              <a:schemeClr val="accent1">
                <a:lumMod val="75000"/>
              </a:schemeClr>
            </a:solidFill>
          </a:ln>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a:solidFill>
                  <a:schemeClr val="bg1"/>
                </a:solidFill>
              </a:rPr>
              <a:t> Velká epika</a:t>
            </a:r>
            <a:endParaRPr lang="cs-CZ" sz="4000" dirty="0">
              <a:solidFill>
                <a:schemeClr val="bg1"/>
              </a:solidFill>
            </a:endParaRPr>
          </a:p>
        </p:txBody>
      </p:sp>
    </p:spTree>
    <p:extLst>
      <p:ext uri="{BB962C8B-B14F-4D97-AF65-F5344CB8AC3E}">
        <p14:creationId xmlns:p14="http://schemas.microsoft.com/office/powerpoint/2010/main" val="366208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FDBE0D-0549-4273-9681-75B5B905F6DA}"/>
              </a:ext>
            </a:extLst>
          </p:cNvPr>
          <p:cNvSpPr>
            <a:spLocks noGrp="1"/>
          </p:cNvSpPr>
          <p:nvPr>
            <p:ph type="title"/>
          </p:nvPr>
        </p:nvSpPr>
        <p:spPr>
          <a:xfrm>
            <a:off x="581192" y="702156"/>
            <a:ext cx="11029616" cy="854966"/>
          </a:xfrm>
        </p:spPr>
        <p:txBody>
          <a:bodyPr/>
          <a:lstStyle/>
          <a:p>
            <a:r>
              <a:rPr lang="cs-CZ" dirty="0"/>
              <a:t>Epos (</a:t>
            </a:r>
            <a:r>
              <a:rPr lang="cs-CZ" dirty="0" err="1"/>
              <a:t>эпос</a:t>
            </a:r>
            <a:r>
              <a:rPr lang="cs-CZ" dirty="0"/>
              <a:t>)</a:t>
            </a:r>
          </a:p>
        </p:txBody>
      </p:sp>
      <p:sp>
        <p:nvSpPr>
          <p:cNvPr id="3" name="Zástupný obsah 2">
            <a:extLst>
              <a:ext uri="{FF2B5EF4-FFF2-40B4-BE49-F238E27FC236}">
                <a16:creationId xmlns:a16="http://schemas.microsoft.com/office/drawing/2014/main" id="{4251C147-1362-44D8-B233-5027F0C36F41}"/>
              </a:ext>
            </a:extLst>
          </p:cNvPr>
          <p:cNvSpPr>
            <a:spLocks noGrp="1"/>
          </p:cNvSpPr>
          <p:nvPr>
            <p:ph idx="1"/>
          </p:nvPr>
        </p:nvSpPr>
        <p:spPr>
          <a:xfrm>
            <a:off x="581192" y="1769132"/>
            <a:ext cx="11029615" cy="4596383"/>
          </a:xfrm>
        </p:spPr>
        <p:txBody>
          <a:bodyPr/>
          <a:lstStyle/>
          <a:p>
            <a:r>
              <a:rPr lang="cs-CZ" dirty="0"/>
              <a:t>v řečtině: slovo, vyprávění, řeč, píseň, báseň </a:t>
            </a:r>
          </a:p>
          <a:p>
            <a:r>
              <a:rPr lang="cs-CZ" dirty="0"/>
              <a:t>pomalu plynoucím děj, volné vrstvení epizod </a:t>
            </a:r>
          </a:p>
          <a:p>
            <a:r>
              <a:rPr lang="cs-CZ" dirty="0"/>
              <a:t>hrdinové = neobyčejné osobnosti</a:t>
            </a:r>
          </a:p>
          <a:p>
            <a:r>
              <a:rPr lang="cs-CZ" dirty="0"/>
              <a:t>pozůstatek mýtu</a:t>
            </a:r>
          </a:p>
          <a:p>
            <a:r>
              <a:rPr lang="cs-CZ" dirty="0"/>
              <a:t>byliny (</a:t>
            </a:r>
            <a:r>
              <a:rPr lang="ru-RU" dirty="0"/>
              <a:t>былины</a:t>
            </a:r>
            <a:r>
              <a:rPr lang="cs-CZ" dirty="0"/>
              <a:t>) </a:t>
            </a:r>
          </a:p>
          <a:p>
            <a:pPr marL="0" indent="0">
              <a:buNone/>
            </a:pPr>
            <a:endParaRPr lang="cs-CZ" dirty="0"/>
          </a:p>
          <a:p>
            <a:pPr marL="0" indent="0">
              <a:buNone/>
            </a:pPr>
            <a:endParaRPr lang="cs-CZ" dirty="0"/>
          </a:p>
          <a:p>
            <a:r>
              <a:rPr lang="ru-RU" dirty="0">
                <a:sym typeface="Wingdings" panose="05000000000000000000" pitchFamily="2" charset="2"/>
                <a:hlinkClick r:id="rId2"/>
              </a:rPr>
              <a:t></a:t>
            </a:r>
            <a:r>
              <a:rPr lang="cs-CZ" dirty="0">
                <a:sym typeface="Wingdings" panose="05000000000000000000" pitchFamily="2" charset="2"/>
                <a:hlinkClick r:id="rId2"/>
              </a:rPr>
              <a:t> </a:t>
            </a:r>
            <a:r>
              <a:rPr lang="ru-RU" dirty="0">
                <a:hlinkClick r:id="rId2"/>
              </a:rPr>
              <a:t>Русские народные былины</a:t>
            </a:r>
            <a:endParaRPr lang="cs-CZ" dirty="0"/>
          </a:p>
          <a:p>
            <a:r>
              <a:rPr lang="ru-RU" dirty="0">
                <a:sym typeface="Wingdings" panose="05000000000000000000" pitchFamily="2" charset="2"/>
                <a:hlinkClick r:id="rId3"/>
              </a:rPr>
              <a:t></a:t>
            </a:r>
            <a:r>
              <a:rPr lang="cs-CZ" dirty="0">
                <a:sym typeface="Wingdings" panose="05000000000000000000" pitchFamily="2" charset="2"/>
                <a:hlinkClick r:id="rId3"/>
              </a:rPr>
              <a:t> </a:t>
            </a:r>
            <a:r>
              <a:rPr lang="ru-RU" dirty="0">
                <a:sym typeface="Wingdings" panose="05000000000000000000" pitchFamily="2" charset="2"/>
                <a:hlinkClick r:id="rId3"/>
              </a:rPr>
              <a:t>Былины. Алёша Попович и Тугарин </a:t>
            </a:r>
            <a:r>
              <a:rPr lang="ru-RU" dirty="0" err="1">
                <a:sym typeface="Wingdings" panose="05000000000000000000" pitchFamily="2" charset="2"/>
                <a:hlinkClick r:id="rId3"/>
              </a:rPr>
              <a:t>Змеевич</a:t>
            </a:r>
            <a:endParaRPr lang="cs-CZ" dirty="0"/>
          </a:p>
          <a:p>
            <a:pPr marL="0" indent="0">
              <a:buNone/>
            </a:pPr>
            <a:endParaRPr lang="cs-CZ" dirty="0"/>
          </a:p>
        </p:txBody>
      </p:sp>
      <p:pic>
        <p:nvPicPr>
          <p:cNvPr id="1028" name="Picture 4">
            <a:extLst>
              <a:ext uri="{FF2B5EF4-FFF2-40B4-BE49-F238E27FC236}">
                <a16:creationId xmlns:a16="http://schemas.microsoft.com/office/drawing/2014/main" id="{86F30B81-56B4-4258-9D10-897A7FD74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3846">
            <a:off x="5767187" y="1442363"/>
            <a:ext cx="3117145" cy="4475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19E6BDC-47D7-4095-BDCD-70BB2CD66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58327">
            <a:off x="8799913" y="1123501"/>
            <a:ext cx="2708541" cy="387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1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A9D7A-3225-424B-A91F-E1B7336768DB}"/>
              </a:ext>
            </a:extLst>
          </p:cNvPr>
          <p:cNvSpPr>
            <a:spLocks noGrp="1"/>
          </p:cNvSpPr>
          <p:nvPr>
            <p:ph type="title"/>
          </p:nvPr>
        </p:nvSpPr>
        <p:spPr>
          <a:xfrm>
            <a:off x="581192" y="702156"/>
            <a:ext cx="11029616" cy="716097"/>
          </a:xfrm>
        </p:spPr>
        <p:txBody>
          <a:bodyPr/>
          <a:lstStyle/>
          <a:p>
            <a:r>
              <a:rPr lang="cs-CZ" b="1" dirty="0"/>
              <a:t>Román (</a:t>
            </a:r>
            <a:r>
              <a:rPr lang="cs-CZ" b="1" dirty="0" err="1"/>
              <a:t>ром</a:t>
            </a:r>
            <a:r>
              <a:rPr lang="cs-CZ" b="1" u="sng" dirty="0" err="1"/>
              <a:t>a</a:t>
            </a:r>
            <a:r>
              <a:rPr lang="cs-CZ" b="1" dirty="0" err="1"/>
              <a:t>н</a:t>
            </a:r>
            <a:r>
              <a:rPr lang="cs-CZ" b="1" dirty="0"/>
              <a:t>)  </a:t>
            </a:r>
            <a:endParaRPr lang="cs-CZ" dirty="0"/>
          </a:p>
        </p:txBody>
      </p:sp>
      <p:sp>
        <p:nvSpPr>
          <p:cNvPr id="3" name="Zástupný obsah 2">
            <a:extLst>
              <a:ext uri="{FF2B5EF4-FFF2-40B4-BE49-F238E27FC236}">
                <a16:creationId xmlns:a16="http://schemas.microsoft.com/office/drawing/2014/main" id="{D8A5E607-065D-4179-9197-D0604A1E43B1}"/>
              </a:ext>
            </a:extLst>
          </p:cNvPr>
          <p:cNvSpPr>
            <a:spLocks noGrp="1"/>
          </p:cNvSpPr>
          <p:nvPr>
            <p:ph idx="1"/>
          </p:nvPr>
        </p:nvSpPr>
        <p:spPr>
          <a:xfrm>
            <a:off x="581192" y="2340863"/>
            <a:ext cx="11029615" cy="3938639"/>
          </a:xfrm>
        </p:spPr>
        <p:txBody>
          <a:bodyPr>
            <a:normAutofit fontScale="92500" lnSpcReduction="10000"/>
          </a:bodyPr>
          <a:lstStyle/>
          <a:p>
            <a:r>
              <a:rPr lang="cs-CZ" dirty="0"/>
              <a:t>fiktivní prozaické vyprávění značné délky, ve kterém jsou historicky reprezentované postavy a děje popsány ve více či méně složité zápletce </a:t>
            </a:r>
          </a:p>
          <a:p>
            <a:r>
              <a:rPr lang="cs-CZ" dirty="0"/>
              <a:t>slovo román má původ ve francouzském sousloví </a:t>
            </a:r>
            <a:r>
              <a:rPr lang="cs-CZ" i="1" dirty="0"/>
              <a:t>lingua romana </a:t>
            </a:r>
            <a:r>
              <a:rPr lang="cs-CZ" dirty="0"/>
              <a:t>neboli jazyk románský, lidový, tedy takový, který stál v opozici k </a:t>
            </a:r>
            <a:r>
              <a:rPr lang="cs-CZ" i="1" dirty="0"/>
              <a:t>lingua latina</a:t>
            </a:r>
            <a:r>
              <a:rPr lang="cs-CZ" dirty="0"/>
              <a:t>. Z lingua romana byl později odvozen termín </a:t>
            </a:r>
            <a:r>
              <a:rPr lang="cs-CZ" i="1" dirty="0" err="1"/>
              <a:t>roman</a:t>
            </a:r>
            <a:r>
              <a:rPr lang="cs-CZ" dirty="0"/>
              <a:t>, který se užíval pro literaturu psanou v národních jazycích</a:t>
            </a:r>
          </a:p>
          <a:p>
            <a:r>
              <a:rPr lang="cs-CZ" dirty="0"/>
              <a:t>geneze žánru </a:t>
            </a:r>
          </a:p>
          <a:p>
            <a:r>
              <a:rPr lang="cs-CZ" dirty="0"/>
              <a:t>vývoj: </a:t>
            </a:r>
          </a:p>
          <a:p>
            <a:pPr lvl="1"/>
            <a:r>
              <a:rPr lang="cs-CZ" dirty="0"/>
              <a:t>od 19 století – dva proudy: zábavné čtení (</a:t>
            </a:r>
            <a:r>
              <a:rPr lang="ru-RU" dirty="0"/>
              <a:t>развлекательное чтение</a:t>
            </a:r>
            <a:r>
              <a:rPr lang="cs-CZ" dirty="0"/>
              <a:t>) – od masové (</a:t>
            </a:r>
            <a:r>
              <a:rPr lang="ru-RU" dirty="0"/>
              <a:t>массовая</a:t>
            </a:r>
            <a:r>
              <a:rPr lang="cs-CZ" dirty="0"/>
              <a:t>) k bulvární (</a:t>
            </a:r>
            <a:r>
              <a:rPr lang="ru-RU" dirty="0"/>
              <a:t>бульварная</a:t>
            </a:r>
            <a:r>
              <a:rPr lang="cs-CZ" dirty="0"/>
              <a:t>); </a:t>
            </a:r>
            <a:r>
              <a:rPr lang="cs-CZ" dirty="0" err="1"/>
              <a:t>paraliterární</a:t>
            </a:r>
            <a:r>
              <a:rPr lang="cs-CZ" dirty="0"/>
              <a:t> (</a:t>
            </a:r>
            <a:r>
              <a:rPr lang="ru-RU" dirty="0" err="1"/>
              <a:t>паралитературный</a:t>
            </a:r>
            <a:r>
              <a:rPr lang="ru-RU" dirty="0"/>
              <a:t> </a:t>
            </a:r>
            <a:r>
              <a:rPr lang="cs-CZ" dirty="0"/>
              <a:t>) </a:t>
            </a:r>
          </a:p>
          <a:p>
            <a:pPr lvl="1"/>
            <a:r>
              <a:rPr lang="cs-CZ" dirty="0"/>
              <a:t>autentičnost (</a:t>
            </a:r>
            <a:r>
              <a:rPr lang="ru-RU" dirty="0"/>
              <a:t>аутентичность</a:t>
            </a:r>
            <a:r>
              <a:rPr lang="cs-CZ" dirty="0"/>
              <a:t>) a fikce (</a:t>
            </a:r>
            <a:r>
              <a:rPr lang="ru-RU" dirty="0"/>
              <a:t>фиктивность</a:t>
            </a:r>
            <a:r>
              <a:rPr lang="cs-CZ" dirty="0"/>
              <a:t>)</a:t>
            </a:r>
          </a:p>
          <a:p>
            <a:pPr lvl="1"/>
            <a:r>
              <a:rPr lang="cs-CZ" dirty="0"/>
              <a:t>typizace (</a:t>
            </a:r>
            <a:r>
              <a:rPr lang="ru-RU" dirty="0"/>
              <a:t>типизация</a:t>
            </a:r>
            <a:r>
              <a:rPr lang="cs-CZ" dirty="0"/>
              <a:t>) postav a prostředí, umělecký detail (</a:t>
            </a:r>
            <a:r>
              <a:rPr lang="ru-RU" dirty="0"/>
              <a:t>деталь</a:t>
            </a:r>
            <a:r>
              <a:rPr lang="cs-CZ" dirty="0"/>
              <a:t>)</a:t>
            </a:r>
          </a:p>
          <a:p>
            <a:pPr lvl="1"/>
            <a:r>
              <a:rPr lang="cs-CZ" dirty="0"/>
              <a:t>narativní postupy </a:t>
            </a:r>
          </a:p>
          <a:p>
            <a:pPr lvl="1"/>
            <a:r>
              <a:rPr lang="cs-CZ" dirty="0"/>
              <a:t>20. století – </a:t>
            </a:r>
            <a:r>
              <a:rPr lang="cs-CZ" dirty="0">
                <a:hlinkClick r:id="rId2"/>
              </a:rPr>
              <a:t>antiromán</a:t>
            </a:r>
            <a:r>
              <a:rPr lang="cs-CZ" dirty="0"/>
              <a:t> (</a:t>
            </a:r>
            <a:r>
              <a:rPr lang="ru-RU" dirty="0" err="1"/>
              <a:t>антироман</a:t>
            </a:r>
            <a:r>
              <a:rPr lang="cs-CZ" dirty="0"/>
              <a:t>), postmoderní (</a:t>
            </a:r>
            <a:r>
              <a:rPr lang="ru-RU" dirty="0"/>
              <a:t>постмодернистский</a:t>
            </a:r>
            <a:r>
              <a:rPr lang="cs-CZ" dirty="0"/>
              <a:t>) </a:t>
            </a:r>
          </a:p>
          <a:p>
            <a:endParaRPr lang="cs-CZ" dirty="0"/>
          </a:p>
        </p:txBody>
      </p:sp>
    </p:spTree>
    <p:extLst>
      <p:ext uri="{BB962C8B-B14F-4D97-AF65-F5344CB8AC3E}">
        <p14:creationId xmlns:p14="http://schemas.microsoft.com/office/powerpoint/2010/main" val="69334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65ACD6-1F87-4F8B-AC5D-2B643F88BFA6}"/>
              </a:ext>
            </a:extLst>
          </p:cNvPr>
          <p:cNvSpPr>
            <a:spLocks noGrp="1"/>
          </p:cNvSpPr>
          <p:nvPr>
            <p:ph type="title"/>
          </p:nvPr>
        </p:nvSpPr>
        <p:spPr/>
        <p:txBody>
          <a:bodyPr/>
          <a:lstStyle/>
          <a:p>
            <a:r>
              <a:rPr lang="cs-CZ" dirty="0"/>
              <a:t>Základní kategorie románu</a:t>
            </a:r>
            <a:br>
              <a:rPr lang="cs-CZ" dirty="0"/>
            </a:br>
            <a:endParaRPr lang="cs-CZ" dirty="0"/>
          </a:p>
        </p:txBody>
      </p:sp>
      <p:sp>
        <p:nvSpPr>
          <p:cNvPr id="3" name="Zástupný obsah 2">
            <a:extLst>
              <a:ext uri="{FF2B5EF4-FFF2-40B4-BE49-F238E27FC236}">
                <a16:creationId xmlns:a16="http://schemas.microsoft.com/office/drawing/2014/main" id="{E15D59EA-A0F0-423A-A330-F74535C72564}"/>
              </a:ext>
            </a:extLst>
          </p:cNvPr>
          <p:cNvSpPr>
            <a:spLocks noGrp="1"/>
          </p:cNvSpPr>
          <p:nvPr>
            <p:ph idx="1"/>
          </p:nvPr>
        </p:nvSpPr>
        <p:spPr>
          <a:xfrm>
            <a:off x="581192" y="2171792"/>
            <a:ext cx="11029615" cy="2716328"/>
          </a:xfrm>
        </p:spPr>
        <p:txBody>
          <a:bodyPr>
            <a:normAutofit fontScale="92500" lnSpcReduction="10000"/>
          </a:bodyPr>
          <a:lstStyle/>
          <a:p>
            <a:r>
              <a:rPr lang="cs-CZ" dirty="0"/>
              <a:t>žánry historicky vzniklé a časově zřetelně vymezené</a:t>
            </a:r>
          </a:p>
          <a:p>
            <a:r>
              <a:rPr lang="cs-CZ" dirty="0"/>
              <a:t>na základě literárních směrů </a:t>
            </a:r>
          </a:p>
          <a:p>
            <a:r>
              <a:rPr lang="cs-CZ" dirty="0"/>
              <a:t>žánry definované svým obsahem, tematicky – prostředí, tematická oblast</a:t>
            </a:r>
          </a:p>
          <a:p>
            <a:r>
              <a:rPr lang="cs-CZ" dirty="0"/>
              <a:t>žánry definované svojí kompozicí </a:t>
            </a:r>
          </a:p>
          <a:p>
            <a:r>
              <a:rPr lang="cs-CZ" dirty="0"/>
              <a:t>podle konzumentů</a:t>
            </a:r>
          </a:p>
          <a:p>
            <a:r>
              <a:rPr lang="cs-CZ" dirty="0"/>
              <a:t>z hlediska funkčního zaměření </a:t>
            </a:r>
          </a:p>
          <a:p>
            <a:r>
              <a:rPr lang="cs-CZ" dirty="0"/>
              <a:t>podle specifického literárního způsobu zpracování látky </a:t>
            </a:r>
          </a:p>
          <a:p>
            <a:endParaRPr lang="cs-CZ" dirty="0"/>
          </a:p>
        </p:txBody>
      </p:sp>
      <p:sp>
        <p:nvSpPr>
          <p:cNvPr id="5" name="Obdélník 4">
            <a:extLst>
              <a:ext uri="{FF2B5EF4-FFF2-40B4-BE49-F238E27FC236}">
                <a16:creationId xmlns:a16="http://schemas.microsoft.com/office/drawing/2014/main" id="{0444C665-EDAA-440E-BF16-BE1142D5C0BF}"/>
              </a:ext>
            </a:extLst>
          </p:cNvPr>
          <p:cNvSpPr/>
          <p:nvPr/>
        </p:nvSpPr>
        <p:spPr>
          <a:xfrm>
            <a:off x="668694" y="5189938"/>
            <a:ext cx="11143861" cy="830997"/>
          </a:xfrm>
          <a:prstGeom prst="rect">
            <a:avLst/>
          </a:prstGeom>
        </p:spPr>
        <p:txBody>
          <a:bodyPr wrap="square">
            <a:spAutoFit/>
          </a:bodyPr>
          <a:lstStyle/>
          <a:p>
            <a:pPr algn="just"/>
            <a:r>
              <a:rPr lang="cs-CZ" sz="1600" dirty="0"/>
              <a:t>Román: </a:t>
            </a:r>
            <a:r>
              <a:rPr lang="cs-CZ" sz="1600" i="1" dirty="0"/>
              <a:t>historický (</a:t>
            </a:r>
            <a:r>
              <a:rPr lang="cs-CZ" sz="1600" i="1" dirty="0" err="1"/>
              <a:t>исторический</a:t>
            </a:r>
            <a:r>
              <a:rPr lang="cs-CZ" sz="1600" i="1" dirty="0"/>
              <a:t>), utopický (</a:t>
            </a:r>
            <a:r>
              <a:rPr lang="cs-CZ" sz="1600" i="1" dirty="0" err="1"/>
              <a:t>утопический</a:t>
            </a:r>
            <a:r>
              <a:rPr lang="cs-CZ" sz="1600" i="1" dirty="0"/>
              <a:t>), společenský (</a:t>
            </a:r>
            <a:r>
              <a:rPr lang="cs-CZ" sz="1600" i="1" dirty="0" err="1"/>
              <a:t>общественный</a:t>
            </a:r>
            <a:r>
              <a:rPr lang="cs-CZ" sz="1600" i="1" dirty="0"/>
              <a:t>), psychologický (</a:t>
            </a:r>
            <a:r>
              <a:rPr lang="cs-CZ" sz="1600" i="1" dirty="0" err="1"/>
              <a:t>психологический</a:t>
            </a:r>
            <a:r>
              <a:rPr lang="cs-CZ" sz="1600" i="1" dirty="0"/>
              <a:t>), kriminální (</a:t>
            </a:r>
            <a:r>
              <a:rPr lang="cs-CZ" sz="1600" i="1" dirty="0" err="1"/>
              <a:t>криминальный</a:t>
            </a:r>
            <a:r>
              <a:rPr lang="cs-CZ" sz="1600" i="1" dirty="0"/>
              <a:t>), dobrodružný (</a:t>
            </a:r>
            <a:r>
              <a:rPr lang="cs-CZ" sz="1600" i="1" dirty="0" err="1"/>
              <a:t>авантюрный</a:t>
            </a:r>
            <a:r>
              <a:rPr lang="cs-CZ" sz="1600" i="1" dirty="0"/>
              <a:t>), filosofický (</a:t>
            </a:r>
            <a:r>
              <a:rPr lang="cs-CZ" sz="1600" i="1" dirty="0" err="1"/>
              <a:t>философический</a:t>
            </a:r>
            <a:r>
              <a:rPr lang="cs-CZ" sz="1600" i="1" dirty="0"/>
              <a:t>), epistolární (</a:t>
            </a:r>
            <a:r>
              <a:rPr lang="cs-CZ" sz="1600" i="1" dirty="0" err="1"/>
              <a:t>эпистолярный</a:t>
            </a:r>
            <a:r>
              <a:rPr lang="cs-CZ" sz="1600" i="1" dirty="0"/>
              <a:t>), satirický (</a:t>
            </a:r>
            <a:r>
              <a:rPr lang="cs-CZ" sz="1600" i="1" dirty="0" err="1"/>
              <a:t>сатирический</a:t>
            </a:r>
            <a:r>
              <a:rPr lang="cs-CZ" sz="1600" i="1" dirty="0"/>
              <a:t>), životopisný (</a:t>
            </a:r>
            <a:r>
              <a:rPr lang="cs-CZ" sz="1600" i="1" dirty="0" err="1"/>
              <a:t>биографический</a:t>
            </a:r>
            <a:r>
              <a:rPr lang="cs-CZ" sz="1600" i="1" dirty="0"/>
              <a:t>), reportážní (</a:t>
            </a:r>
            <a:r>
              <a:rPr lang="cs-CZ" sz="1600" i="1" dirty="0" err="1"/>
              <a:t>репортажный</a:t>
            </a:r>
            <a:r>
              <a:rPr lang="cs-CZ" sz="1600" i="1" dirty="0"/>
              <a:t>), publicistický (</a:t>
            </a:r>
            <a:r>
              <a:rPr lang="cs-CZ" sz="1600" i="1" dirty="0" err="1"/>
              <a:t>публицистический</a:t>
            </a:r>
            <a:r>
              <a:rPr lang="cs-CZ" sz="1600" i="1" dirty="0"/>
              <a:t>) </a:t>
            </a:r>
          </a:p>
        </p:txBody>
      </p:sp>
    </p:spTree>
    <p:extLst>
      <p:ext uri="{BB962C8B-B14F-4D97-AF65-F5344CB8AC3E}">
        <p14:creationId xmlns:p14="http://schemas.microsoft.com/office/powerpoint/2010/main" val="52367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80E4AD3E-CF4F-43F0-AC8A-0163A1582AC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628" b="210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adpis 1">
            <a:extLst>
              <a:ext uri="{FF2B5EF4-FFF2-40B4-BE49-F238E27FC236}">
                <a16:creationId xmlns:a16="http://schemas.microsoft.com/office/drawing/2014/main" id="{9B7A8189-212C-4B29-BD81-DB45C44D8900}"/>
              </a:ext>
            </a:extLst>
          </p:cNvPr>
          <p:cNvSpPr txBox="1">
            <a:spLocks/>
          </p:cNvSpPr>
          <p:nvPr/>
        </p:nvSpPr>
        <p:spPr>
          <a:xfrm>
            <a:off x="0" y="5834342"/>
            <a:ext cx="12199662" cy="801957"/>
          </a:xfrm>
          <a:prstGeom prst="rect">
            <a:avLst/>
          </a:prstGeom>
          <a:solidFill>
            <a:schemeClr val="bg2">
              <a:lumMod val="10000"/>
            </a:schemeClr>
          </a:solidFill>
          <a:ln>
            <a:solidFill>
              <a:schemeClr val="accent1">
                <a:lumMod val="75000"/>
              </a:schemeClr>
            </a:solidFill>
          </a:ln>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dirty="0">
                <a:solidFill>
                  <a:schemeClr val="bg1"/>
                </a:solidFill>
              </a:rPr>
              <a:t>střední epika</a:t>
            </a:r>
          </a:p>
        </p:txBody>
      </p:sp>
    </p:spTree>
    <p:extLst>
      <p:ext uri="{BB962C8B-B14F-4D97-AF65-F5344CB8AC3E}">
        <p14:creationId xmlns:p14="http://schemas.microsoft.com/office/powerpoint/2010/main" val="290401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D541204-B666-420C-9DF1-C06950D2F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55A9D7A-3225-424B-A91F-E1B7336768DB}"/>
              </a:ext>
            </a:extLst>
          </p:cNvPr>
          <p:cNvSpPr>
            <a:spLocks noGrp="1"/>
          </p:cNvSpPr>
          <p:nvPr>
            <p:ph type="title"/>
          </p:nvPr>
        </p:nvSpPr>
        <p:spPr>
          <a:xfrm>
            <a:off x="581192" y="702156"/>
            <a:ext cx="3424138" cy="930702"/>
          </a:xfrm>
        </p:spPr>
        <p:txBody>
          <a:bodyPr>
            <a:normAutofit/>
          </a:bodyPr>
          <a:lstStyle/>
          <a:p>
            <a:r>
              <a:rPr lang="cs-CZ" b="1" dirty="0"/>
              <a:t>Novela (</a:t>
            </a:r>
            <a:r>
              <a:rPr lang="cs-CZ" b="1" dirty="0" err="1"/>
              <a:t>ноB</a:t>
            </a:r>
            <a:r>
              <a:rPr lang="cs-CZ" b="1" u="sng" dirty="0" err="1"/>
              <a:t>E</a:t>
            </a:r>
            <a:r>
              <a:rPr lang="cs-CZ" b="1" dirty="0" err="1"/>
              <a:t>лла</a:t>
            </a:r>
            <a:r>
              <a:rPr lang="cs-CZ" b="1" dirty="0"/>
              <a:t>)</a:t>
            </a:r>
            <a:endParaRPr lang="cs-CZ" dirty="0"/>
          </a:p>
        </p:txBody>
      </p:sp>
      <p:sp>
        <p:nvSpPr>
          <p:cNvPr id="75" name="Rectangle 74">
            <a:extLst>
              <a:ext uri="{FF2B5EF4-FFF2-40B4-BE49-F238E27FC236}">
                <a16:creationId xmlns:a16="http://schemas.microsoft.com/office/drawing/2014/main" id="{0C0E6C8D-508A-44F8-BB9B-7911B0118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84847AE-0FEA-43E8-8AA1-4169A6FDB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487790A-E9D7-438A-90BB-9361BEF14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D8A5E607-065D-4179-9197-D0604A1E43B1}"/>
              </a:ext>
            </a:extLst>
          </p:cNvPr>
          <p:cNvSpPr>
            <a:spLocks noGrp="1"/>
          </p:cNvSpPr>
          <p:nvPr>
            <p:ph idx="1"/>
          </p:nvPr>
        </p:nvSpPr>
        <p:spPr>
          <a:xfrm>
            <a:off x="581191" y="2004241"/>
            <a:ext cx="4373363" cy="3975776"/>
          </a:xfrm>
        </p:spPr>
        <p:txBody>
          <a:bodyPr>
            <a:normAutofit/>
          </a:bodyPr>
          <a:lstStyle/>
          <a:p>
            <a:pPr algn="just"/>
            <a:r>
              <a:rPr lang="cs-CZ" sz="1600" dirty="0"/>
              <a:t>prozaický žánr středního rozsahu s jednou dějovou linii směřující k překvapivé pointě</a:t>
            </a:r>
          </a:p>
          <a:p>
            <a:pPr algn="just"/>
            <a:r>
              <a:rPr lang="cs-CZ" sz="1600" dirty="0"/>
              <a:t>rychlý spád děje, atraktivita příběhu, nepředvídatelné zakončení </a:t>
            </a:r>
          </a:p>
          <a:p>
            <a:pPr algn="just"/>
            <a:r>
              <a:rPr lang="cs-CZ" sz="1600" dirty="0"/>
              <a:t>romaneto </a:t>
            </a:r>
          </a:p>
          <a:p>
            <a:pPr algn="just"/>
            <a:r>
              <a:rPr lang="cs-CZ" sz="1600" dirty="0"/>
              <a:t>G. </a:t>
            </a:r>
            <a:r>
              <a:rPr lang="cs-CZ" sz="1600" dirty="0" err="1"/>
              <a:t>Boccaccio</a:t>
            </a:r>
            <a:r>
              <a:rPr lang="cs-CZ" sz="1600" dirty="0"/>
              <a:t>, G. </a:t>
            </a:r>
            <a:r>
              <a:rPr lang="cs-CZ" sz="1600" dirty="0" err="1"/>
              <a:t>Chaucer</a:t>
            </a:r>
            <a:r>
              <a:rPr lang="cs-CZ" sz="1600" dirty="0"/>
              <a:t>, J. Arbes, </a:t>
            </a:r>
            <a:br>
              <a:rPr lang="cs-CZ" sz="1600" dirty="0"/>
            </a:br>
            <a:r>
              <a:rPr lang="cs-CZ" sz="1600" dirty="0"/>
              <a:t>A.P. Čechov, I. </a:t>
            </a:r>
            <a:r>
              <a:rPr lang="cs-CZ" sz="1600" dirty="0" err="1"/>
              <a:t>Bunin</a:t>
            </a:r>
            <a:r>
              <a:rPr lang="cs-CZ" sz="1600" dirty="0"/>
              <a:t> , A. </a:t>
            </a:r>
            <a:r>
              <a:rPr lang="cs-CZ" sz="1600" dirty="0" err="1"/>
              <a:t>Grin</a:t>
            </a:r>
            <a:r>
              <a:rPr lang="cs-CZ" sz="1600" dirty="0"/>
              <a:t>, A. </a:t>
            </a:r>
            <a:r>
              <a:rPr lang="cs-CZ" sz="1600" dirty="0" err="1"/>
              <a:t>Kuprin</a:t>
            </a:r>
            <a:endParaRPr lang="cs-CZ" sz="1600" dirty="0"/>
          </a:p>
          <a:p>
            <a:pPr marL="0" indent="0">
              <a:buNone/>
            </a:pPr>
            <a:br>
              <a:rPr lang="cs-CZ" dirty="0"/>
            </a:br>
            <a:endParaRPr lang="cs-CZ" dirty="0"/>
          </a:p>
        </p:txBody>
      </p:sp>
      <p:pic>
        <p:nvPicPr>
          <p:cNvPr id="1028" name="Picture 4" descr="Книга «Темные аллеи», автор Иван Алексеевич Бунин – купить по цене ...">
            <a:extLst>
              <a:ext uri="{FF2B5EF4-FFF2-40B4-BE49-F238E27FC236}">
                <a16:creationId xmlns:a16="http://schemas.microsoft.com/office/drawing/2014/main" id="{331858F8-E016-4800-857C-74629AE89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22" r="17275" b="2"/>
          <a:stretch/>
        </p:blipFill>
        <p:spPr bwMode="auto">
          <a:xfrm>
            <a:off x="5772600" y="2004241"/>
            <a:ext cx="2269547" cy="35239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5B5D15F-B62A-4EEB-8616-DDAB6F863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101" y="702155"/>
            <a:ext cx="3699436" cy="59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4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5DC838F-9824-40D4-99E8-23AC7E0CC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64D793-E006-4199-AC4B-26D739C7B2B3}"/>
              </a:ext>
            </a:extLst>
          </p:cNvPr>
          <p:cNvSpPr>
            <a:spLocks noGrp="1"/>
          </p:cNvSpPr>
          <p:nvPr>
            <p:ph type="title"/>
          </p:nvPr>
        </p:nvSpPr>
        <p:spPr>
          <a:xfrm>
            <a:off x="7573597" y="593801"/>
            <a:ext cx="2137416" cy="1872388"/>
          </a:xfrm>
        </p:spPr>
        <p:txBody>
          <a:bodyPr anchor="ctr">
            <a:normAutofit/>
          </a:bodyPr>
          <a:lstStyle/>
          <a:p>
            <a:pPr algn="r"/>
            <a:r>
              <a:rPr lang="cs-CZ" b="1" dirty="0">
                <a:solidFill>
                  <a:schemeClr val="tx2"/>
                </a:solidFill>
              </a:rPr>
              <a:t>(</a:t>
            </a:r>
            <a:r>
              <a:rPr lang="cs-CZ" b="1" dirty="0" err="1">
                <a:solidFill>
                  <a:schemeClr val="tx2"/>
                </a:solidFill>
              </a:rPr>
              <a:t>п</a:t>
            </a:r>
            <a:r>
              <a:rPr lang="cs-CZ" b="1" u="sng" dirty="0" err="1">
                <a:solidFill>
                  <a:schemeClr val="tx2"/>
                </a:solidFill>
              </a:rPr>
              <a:t>O</a:t>
            </a:r>
            <a:r>
              <a:rPr lang="cs-CZ" b="1" dirty="0" err="1">
                <a:solidFill>
                  <a:schemeClr val="tx2"/>
                </a:solidFill>
              </a:rPr>
              <a:t>весть</a:t>
            </a:r>
            <a:r>
              <a:rPr lang="cs-CZ" b="1" dirty="0">
                <a:solidFill>
                  <a:schemeClr val="tx2"/>
                </a:solidFill>
              </a:rPr>
              <a:t>)</a:t>
            </a:r>
            <a:br>
              <a:rPr lang="cs-CZ" dirty="0">
                <a:solidFill>
                  <a:schemeClr val="tx2"/>
                </a:solidFill>
              </a:rPr>
            </a:br>
            <a:endParaRPr lang="cs-CZ" dirty="0">
              <a:solidFill>
                <a:schemeClr val="tx2"/>
              </a:solidFill>
            </a:endParaRPr>
          </a:p>
        </p:txBody>
      </p:sp>
      <p:sp>
        <p:nvSpPr>
          <p:cNvPr id="79" name="Rectangle 78">
            <a:extLst>
              <a:ext uri="{FF2B5EF4-FFF2-40B4-BE49-F238E27FC236}">
                <a16:creationId xmlns:a16="http://schemas.microsoft.com/office/drawing/2014/main" id="{8496C80A-AD75-4A79-8E0F-4310D630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E5403703-687D-4B06-AF9E-20C958B38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F9668A7F-C3EA-4352-BA87-B9203382C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4" name="Picture 6">
            <a:extLst>
              <a:ext uri="{FF2B5EF4-FFF2-40B4-BE49-F238E27FC236}">
                <a16:creationId xmlns:a16="http://schemas.microsoft.com/office/drawing/2014/main" id="{26D80FEC-2FEB-4783-8BC8-F3C2581E4B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600000">
            <a:off x="9711013" y="1582019"/>
            <a:ext cx="1996083" cy="28143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620C81E-B0E0-470D-8608-BDD6E145D1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1584" y="2785668"/>
            <a:ext cx="1816745" cy="281665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2DEFD4D9-AF5B-4687-A7AB-2007A8A7E569}"/>
              </a:ext>
            </a:extLst>
          </p:cNvPr>
          <p:cNvSpPr>
            <a:spLocks noGrp="1"/>
          </p:cNvSpPr>
          <p:nvPr>
            <p:ph idx="1"/>
          </p:nvPr>
        </p:nvSpPr>
        <p:spPr>
          <a:xfrm>
            <a:off x="468322" y="1475877"/>
            <a:ext cx="5528385" cy="2719671"/>
          </a:xfrm>
        </p:spPr>
        <p:txBody>
          <a:bodyPr>
            <a:normAutofit/>
          </a:bodyPr>
          <a:lstStyle/>
          <a:p>
            <a:pPr algn="just">
              <a:lnSpc>
                <a:spcPct val="100000"/>
              </a:lnSpc>
            </a:pPr>
            <a:r>
              <a:rPr lang="cs-CZ" sz="1600" dirty="0"/>
              <a:t>nekomplikovaný syžet (jedna dějová linie, jeden protagonista, ohraničené množství vedlejších postav). </a:t>
            </a:r>
          </a:p>
          <a:p>
            <a:pPr algn="just">
              <a:lnSpc>
                <a:spcPct val="100000"/>
              </a:lnSpc>
            </a:pPr>
            <a:r>
              <a:rPr lang="cs-CZ" sz="1600" dirty="0"/>
              <a:t>jednodušší příběh s menší mírou napětí; stručnější </a:t>
            </a:r>
          </a:p>
          <a:p>
            <a:pPr algn="just">
              <a:lnSpc>
                <a:spcPct val="100000"/>
              </a:lnSpc>
            </a:pPr>
            <a:r>
              <a:rPr lang="cs-CZ" sz="1600" dirty="0"/>
              <a:t>detaily a popisy</a:t>
            </a:r>
          </a:p>
          <a:p>
            <a:pPr algn="just">
              <a:lnSpc>
                <a:spcPct val="100000"/>
              </a:lnSpc>
            </a:pPr>
            <a:r>
              <a:rPr lang="cs-CZ" sz="1600" dirty="0"/>
              <a:t>tematicky různorodé</a:t>
            </a:r>
          </a:p>
          <a:p>
            <a:pPr algn="just">
              <a:lnSpc>
                <a:spcPct val="100000"/>
              </a:lnSpc>
            </a:pPr>
            <a:r>
              <a:rPr lang="cs-CZ" sz="1600" dirty="0"/>
              <a:t>arabeska (</a:t>
            </a:r>
            <a:r>
              <a:rPr lang="cs-CZ" sz="1600" dirty="0" err="1"/>
              <a:t>арабеска</a:t>
            </a:r>
            <a:r>
              <a:rPr lang="cs-CZ" sz="1600" dirty="0"/>
              <a:t>), humoreska (</a:t>
            </a:r>
            <a:r>
              <a:rPr lang="cs-CZ" sz="1600" dirty="0" err="1"/>
              <a:t>юмореска</a:t>
            </a:r>
            <a:r>
              <a:rPr lang="cs-CZ" sz="1600" dirty="0"/>
              <a:t>), skaz (</a:t>
            </a:r>
            <a:r>
              <a:rPr lang="ru-RU" sz="1600" dirty="0"/>
              <a:t>сказ</a:t>
            </a:r>
            <a:r>
              <a:rPr lang="cs-CZ" sz="1600" dirty="0"/>
              <a:t>) </a:t>
            </a:r>
          </a:p>
        </p:txBody>
      </p:sp>
      <p:sp>
        <p:nvSpPr>
          <p:cNvPr id="12" name="Nadpis 1">
            <a:extLst>
              <a:ext uri="{FF2B5EF4-FFF2-40B4-BE49-F238E27FC236}">
                <a16:creationId xmlns:a16="http://schemas.microsoft.com/office/drawing/2014/main" id="{5D330790-8EAF-4770-BCC4-0A08C377C654}"/>
              </a:ext>
            </a:extLst>
          </p:cNvPr>
          <p:cNvSpPr txBox="1">
            <a:spLocks/>
          </p:cNvSpPr>
          <p:nvPr/>
        </p:nvSpPr>
        <p:spPr>
          <a:xfrm>
            <a:off x="159728" y="659732"/>
            <a:ext cx="3795784" cy="1159737"/>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cs-CZ" dirty="0"/>
              <a:t>Povídka (</a:t>
            </a:r>
            <a:r>
              <a:rPr lang="cs-CZ" dirty="0" err="1"/>
              <a:t>расск</a:t>
            </a:r>
            <a:r>
              <a:rPr lang="cs-CZ" u="sng" dirty="0" err="1"/>
              <a:t>а</a:t>
            </a:r>
            <a:r>
              <a:rPr lang="cs-CZ" dirty="0" err="1"/>
              <a:t>з</a:t>
            </a:r>
            <a:r>
              <a:rPr lang="cs-CZ" dirty="0"/>
              <a:t>)</a:t>
            </a:r>
            <a:endParaRPr lang="cs-CZ" dirty="0">
              <a:solidFill>
                <a:schemeClr val="tx2"/>
              </a:solidFill>
            </a:endParaRPr>
          </a:p>
        </p:txBody>
      </p:sp>
      <p:pic>
        <p:nvPicPr>
          <p:cNvPr id="4" name="Picture 2">
            <a:extLst>
              <a:ext uri="{FF2B5EF4-FFF2-40B4-BE49-F238E27FC236}">
                <a16:creationId xmlns:a16="http://schemas.microsoft.com/office/drawing/2014/main" id="{96F7B40E-3683-4923-91A8-140E9E49E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92" y="4193997"/>
            <a:ext cx="1450236" cy="2178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2D506D-120B-4C8B-B83A-38FCDBCC7F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86" r="10986"/>
          <a:stretch/>
        </p:blipFill>
        <p:spPr bwMode="auto">
          <a:xfrm>
            <a:off x="2877689" y="4200879"/>
            <a:ext cx="1351275" cy="216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25866"/>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2C24"/>
      </a:dk2>
      <a:lt2>
        <a:srgbClr val="E2E8E7"/>
      </a:lt2>
      <a:accent1>
        <a:srgbClr val="E17B8B"/>
      </a:accent1>
      <a:accent2>
        <a:srgbClr val="DB7E5E"/>
      </a:accent2>
      <a:accent3>
        <a:srgbClr val="C49E4D"/>
      </a:accent3>
      <a:accent4>
        <a:srgbClr val="A0A948"/>
      </a:accent4>
      <a:accent5>
        <a:srgbClr val="86AE5F"/>
      </a:accent5>
      <a:accent6>
        <a:srgbClr val="56B74E"/>
      </a:accent6>
      <a:hlink>
        <a:srgbClr val="568E85"/>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444</TotalTime>
  <Words>1543</Words>
  <Application>Microsoft Office PowerPoint</Application>
  <PresentationFormat>Širokoúhlá obrazovka</PresentationFormat>
  <Paragraphs>140</Paragraphs>
  <Slides>18</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18</vt:i4>
      </vt:variant>
    </vt:vector>
  </HeadingPairs>
  <TitlesOfParts>
    <vt:vector size="28" baseType="lpstr">
      <vt:lpstr>Aharoni</vt:lpstr>
      <vt:lpstr>Calibri</vt:lpstr>
      <vt:lpstr>Corbel</vt:lpstr>
      <vt:lpstr>Franklin Gothic Book</vt:lpstr>
      <vt:lpstr>Franklin Gothic Demi</vt:lpstr>
      <vt:lpstr>Helvetica</vt:lpstr>
      <vt:lpstr>Tahoma</vt:lpstr>
      <vt:lpstr>Times New Roman</vt:lpstr>
      <vt:lpstr>Wingdings 2</vt:lpstr>
      <vt:lpstr>DividendVTI</vt:lpstr>
      <vt:lpstr>Epika Epické žánry</vt:lpstr>
      <vt:lpstr>Epika</vt:lpstr>
      <vt:lpstr>Prezentace aplikace PowerPoint</vt:lpstr>
      <vt:lpstr>Epos (эпос)</vt:lpstr>
      <vt:lpstr>Román (ромaн)  </vt:lpstr>
      <vt:lpstr>Základní kategorie románu </vt:lpstr>
      <vt:lpstr>Prezentace aplikace PowerPoint</vt:lpstr>
      <vt:lpstr>Novela (ноBEлла)</vt:lpstr>
      <vt:lpstr>(пOвесть) </vt:lpstr>
      <vt:lpstr>Prezentace aplikace PowerPoint</vt:lpstr>
      <vt:lpstr>Anekdota (анекдOт) </vt:lpstr>
      <vt:lpstr>Bajka (басня)</vt:lpstr>
      <vt:lpstr>Podobenství (Притча)</vt:lpstr>
      <vt:lpstr>Pohádka (скAзка)</vt:lpstr>
      <vt:lpstr>Základní rozdělení pohádek</vt:lpstr>
      <vt:lpstr>Umělecká črta (худOжественный Oчерк) </vt:lpstr>
      <vt:lpstr>Poéma (ПОЭМА) </vt:lpstr>
      <vt:lpstr>Použitá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Epika. Epické žánry.</dc:title>
  <dc:creator>Alexandra Gončarenko</dc:creator>
  <cp:lastModifiedBy>Alexandra Gončarenko</cp:lastModifiedBy>
  <cp:revision>30</cp:revision>
  <dcterms:created xsi:type="dcterms:W3CDTF">2020-04-01T17:45:22Z</dcterms:created>
  <dcterms:modified xsi:type="dcterms:W3CDTF">2021-04-22T05:36:50Z</dcterms:modified>
</cp:coreProperties>
</file>