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6" r:id="rId4"/>
    <p:sldId id="284" r:id="rId5"/>
    <p:sldId id="285" r:id="rId6"/>
    <p:sldId id="287" r:id="rId7"/>
    <p:sldId id="274" r:id="rId8"/>
    <p:sldId id="268" r:id="rId9"/>
    <p:sldId id="275" r:id="rId10"/>
    <p:sldId id="276" r:id="rId11"/>
    <p:sldId id="269" r:id="rId12"/>
    <p:sldId id="28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lRM2mqqCm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1</a:t>
            </a:r>
            <a:r>
              <a:rPr lang="cs-CZ" sz="4400" dirty="0" smtClean="0"/>
              <a:t>7</a:t>
            </a:r>
            <a:r>
              <a:rPr lang="en-GB" sz="4400" dirty="0" smtClean="0"/>
              <a:t>-</a:t>
            </a:r>
            <a:r>
              <a:rPr lang="ru-RU" sz="4400" dirty="0" smtClean="0"/>
              <a:t>1</a:t>
            </a:r>
            <a:r>
              <a:rPr lang="cs-CZ" sz="4400" dirty="0" smtClean="0"/>
              <a:t>8 </a:t>
            </a:r>
            <a:r>
              <a:rPr lang="ru-RU" sz="4400" dirty="0" smtClean="0"/>
              <a:t>вв.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5333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57" y="2445550"/>
            <a:ext cx="6075321" cy="10809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Фёдор Рокотов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Портрет великого князя Петра </a:t>
            </a:r>
            <a:r>
              <a:rPr lang="ru-RU" dirty="0" smtClean="0"/>
              <a:t>Федоровича</a:t>
            </a:r>
            <a:endParaRPr lang="cs-CZ" dirty="0"/>
          </a:p>
        </p:txBody>
      </p:sp>
      <p:pic>
        <p:nvPicPr>
          <p:cNvPr id="3074" name="Picture 2" descr="http://nearyou.ru/rokotov/rosm/1pi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67" y="0"/>
            <a:ext cx="5244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32" y="1211327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Иван Акимов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Крещение княгини Ольги в Константинополе (1792)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pic>
        <p:nvPicPr>
          <p:cNvPr id="2050" name="Picture 2" descr="http://smallbay.ru/images2/akimov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694" y="0"/>
            <a:ext cx="818730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5761422" cy="1080938"/>
          </a:xfrm>
        </p:spPr>
        <p:txBody>
          <a:bodyPr/>
          <a:lstStyle/>
          <a:p>
            <a:pPr algn="ctr"/>
            <a:r>
              <a:rPr lang="ru-RU" dirty="0"/>
              <a:t>Появление жанра натюрморт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151" y="4493220"/>
            <a:ext cx="4928909" cy="1962172"/>
          </a:xfrm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 err="1" smtClean="0"/>
              <a:t>Треплов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Натюрморт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628650"/>
            <a:ext cx="55911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016" y="1090246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Федор </a:t>
            </a: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лексеев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+mn-lt"/>
              </a:rPr>
              <a:t>Вид города Николаева (1799)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Третьяковская галерея, Москва</a:t>
            </a:r>
            <a:endParaRPr lang="cs-CZ" sz="2400" dirty="0">
              <a:latin typeface="+mn-lt"/>
            </a:endParaRPr>
          </a:p>
        </p:txBody>
      </p:sp>
      <p:pic>
        <p:nvPicPr>
          <p:cNvPr id="1026" name="Picture 2" descr="VÃ½sledek obrÃ¡zku pro Ð°Ð»ÐµÐºÑÐµÐµÐ² Ð²Ð¸Ð´ Ð³Ð¾ÑÐ¾Ð´Ð° Ð½Ð¸ÐºÐ¾Ð»Ð°Ðµ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03" y="0"/>
            <a:ext cx="5807997" cy="68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Появление светской живописи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254986"/>
            <a:ext cx="9613861" cy="35993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effectLst/>
              </a:rPr>
              <a:t>В XVII веке появляется </a:t>
            </a:r>
            <a:r>
              <a:rPr lang="ru-RU" i="1" dirty="0" smtClean="0">
                <a:effectLst/>
              </a:rPr>
              <a:t>светская живопись </a:t>
            </a:r>
            <a:r>
              <a:rPr lang="ru-RU" dirty="0" smtClean="0">
                <a:effectLst/>
              </a:rPr>
              <a:t>(изображение людей)</a:t>
            </a:r>
            <a:endParaRPr lang="cs-CZ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>Главный жанр живописи </a:t>
            </a:r>
            <a:r>
              <a:rPr lang="ru-RU" dirty="0">
                <a:effectLst/>
              </a:rPr>
              <a:t>– </a:t>
            </a:r>
            <a:r>
              <a:rPr lang="ru-RU" b="1" i="1" dirty="0" err="1" smtClean="0">
                <a:effectLst/>
              </a:rPr>
              <a:t>парсу́на</a:t>
            </a:r>
            <a:r>
              <a:rPr lang="ru-RU" i="1" dirty="0">
                <a:effectLst/>
              </a:rPr>
              <a:t> (от лат. </a:t>
            </a:r>
            <a:r>
              <a:rPr lang="ru-RU" i="1" dirty="0" err="1">
                <a:effectLst/>
              </a:rPr>
              <a:t>persona</a:t>
            </a:r>
            <a:r>
              <a:rPr lang="ru-RU" i="1" dirty="0">
                <a:effectLst/>
              </a:rPr>
              <a:t> – «личность», «особа»). </a:t>
            </a:r>
            <a:r>
              <a:rPr lang="ru-RU" dirty="0">
                <a:effectLst/>
              </a:rPr>
              <a:t>Этот жанр можно рассматривать как переходный от церковного изображения небесных ликов к светскому изображению живого человека.</a:t>
            </a:r>
            <a:r>
              <a:rPr lang="ru-RU" i="1" dirty="0">
                <a:effectLst/>
              </a:rPr>
              <a:t> </a:t>
            </a:r>
            <a:r>
              <a:rPr lang="ru-RU" dirty="0">
                <a:effectLst/>
              </a:rPr>
              <a:t>Изображение парсун иногда выполнялось художниками-иконописцами масляными красками, но при этом они использовали иконописную технику. </a:t>
            </a:r>
          </a:p>
          <a:p>
            <a:pPr algn="just"/>
            <a:r>
              <a:rPr lang="ru-RU" dirty="0">
                <a:effectLst/>
              </a:rPr>
              <a:t>Основателем </a:t>
            </a:r>
            <a:r>
              <a:rPr lang="ru-RU" dirty="0" smtClean="0">
                <a:effectLst/>
              </a:rPr>
              <a:t>школы русского портрета</a:t>
            </a:r>
            <a:r>
              <a:rPr lang="ru-RU" dirty="0">
                <a:effectLst/>
              </a:rPr>
              <a:t> </a:t>
            </a:r>
            <a:r>
              <a:rPr lang="ru-RU" b="1" dirty="0">
                <a:effectLst/>
              </a:rPr>
              <a:t>в XVIII веке</a:t>
            </a:r>
            <a:r>
              <a:rPr lang="ru-RU" dirty="0">
                <a:effectLst/>
              </a:rPr>
              <a:t> считается Иван </a:t>
            </a:r>
            <a:r>
              <a:rPr lang="ru-RU" dirty="0" err="1">
                <a:effectLst/>
              </a:rPr>
              <a:t>Ники́тин</a:t>
            </a:r>
            <a:r>
              <a:rPr lang="ru-RU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22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697" y="387"/>
            <a:ext cx="6645303" cy="6857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817" y="5016844"/>
            <a:ext cx="28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Парсуна. Царь Алексей Михайлович</a:t>
            </a:r>
            <a:endParaRPr lang="cs-CZ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980315"/>
            <a:ext cx="5019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Особенности парсун: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каноничность</a:t>
            </a:r>
            <a:r>
              <a:rPr lang="cs-CZ" dirty="0" smtClean="0"/>
              <a:t> </a:t>
            </a:r>
            <a:r>
              <a:rPr lang="cs-CZ" dirty="0" err="1"/>
              <a:t>художественного</a:t>
            </a:r>
            <a:r>
              <a:rPr lang="cs-CZ" dirty="0"/>
              <a:t> </a:t>
            </a:r>
            <a:r>
              <a:rPr lang="cs-CZ" dirty="0" err="1"/>
              <a:t>образа</a:t>
            </a:r>
            <a:r>
              <a:rPr lang="cs-CZ" dirty="0"/>
              <a:t>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статичность</a:t>
            </a:r>
            <a:r>
              <a:rPr lang="cs-CZ" dirty="0" smtClean="0"/>
              <a:t> </a:t>
            </a:r>
            <a:r>
              <a:rPr lang="cs-CZ" dirty="0" err="1"/>
              <a:t>позы</a:t>
            </a:r>
            <a:r>
              <a:rPr lang="cs-CZ" dirty="0"/>
              <a:t> </a:t>
            </a:r>
            <a:r>
              <a:rPr lang="cs-CZ" dirty="0" err="1"/>
              <a:t>объекта</a:t>
            </a:r>
            <a:r>
              <a:rPr lang="cs-CZ" dirty="0"/>
              <a:t>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условное</a:t>
            </a:r>
            <a:r>
              <a:rPr lang="cs-CZ" dirty="0" smtClean="0"/>
              <a:t> </a:t>
            </a:r>
            <a:r>
              <a:rPr lang="cs-CZ" dirty="0" err="1"/>
              <a:t>портретное</a:t>
            </a:r>
            <a:r>
              <a:rPr lang="cs-CZ" dirty="0"/>
              <a:t> </a:t>
            </a:r>
            <a:r>
              <a:rPr lang="cs-CZ" dirty="0" err="1"/>
              <a:t>сходство</a:t>
            </a:r>
            <a:r>
              <a:rPr lang="cs-CZ" dirty="0"/>
              <a:t>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простота</a:t>
            </a:r>
            <a:r>
              <a:rPr lang="cs-CZ" dirty="0" smtClean="0"/>
              <a:t> </a:t>
            </a:r>
            <a:r>
              <a:rPr lang="cs-CZ" dirty="0" err="1"/>
              <a:t>композиции</a:t>
            </a:r>
            <a:r>
              <a:rPr lang="cs-CZ" dirty="0"/>
              <a:t>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частое</a:t>
            </a:r>
            <a:r>
              <a:rPr lang="cs-CZ" dirty="0" smtClean="0"/>
              <a:t> </a:t>
            </a:r>
            <a:r>
              <a:rPr lang="cs-CZ" dirty="0" err="1"/>
              <a:t>наличие</a:t>
            </a:r>
            <a:r>
              <a:rPr lang="cs-CZ" dirty="0"/>
              <a:t> </a:t>
            </a:r>
            <a:r>
              <a:rPr lang="cs-CZ" dirty="0" err="1"/>
              <a:t>надписей</a:t>
            </a:r>
            <a:r>
              <a:rPr lang="cs-CZ" dirty="0"/>
              <a:t> </a:t>
            </a:r>
            <a:r>
              <a:rPr lang="cs-CZ" dirty="0" err="1" smtClean="0"/>
              <a:t>для</a:t>
            </a:r>
            <a:r>
              <a:rPr lang="cs-CZ" dirty="0" smtClean="0"/>
              <a:t> </a:t>
            </a:r>
            <a:r>
              <a:rPr lang="cs-CZ" dirty="0" err="1"/>
              <a:t>идентификации</a:t>
            </a:r>
            <a:r>
              <a:rPr lang="cs-CZ" dirty="0"/>
              <a:t> </a:t>
            </a:r>
            <a:r>
              <a:rPr lang="cs-CZ" dirty="0" err="1"/>
              <a:t>персонажа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25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195" y="2388357"/>
            <a:ext cx="5415679" cy="3835021"/>
          </a:xfrm>
        </p:spPr>
        <p:txBody>
          <a:bodyPr/>
          <a:lstStyle/>
          <a:p>
            <a:r>
              <a:rPr lang="ru-RU" dirty="0">
                <a:effectLst/>
              </a:rPr>
              <a:t>Появление и закрепление традиций светской живописи в России </a:t>
            </a:r>
            <a:r>
              <a:rPr lang="ru-RU" dirty="0" smtClean="0">
                <a:effectLst/>
              </a:rPr>
              <a:t>обеспечили реформы </a:t>
            </a:r>
            <a:r>
              <a:rPr lang="ru-RU" dirty="0">
                <a:effectLst/>
              </a:rPr>
              <a:t>Петра Первого в XVIII веке. Русский император увлекался западным искусством и был страстным коллекционером - он закупал картины и редкие экспонаты за границей.</a:t>
            </a:r>
            <a:endParaRPr lang="cs-C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6220"/>
            <a:ext cx="6058452" cy="4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жанры 1-й половины </a:t>
            </a:r>
            <a:r>
              <a:rPr lang="cs-CZ" dirty="0" smtClean="0"/>
              <a:t>XVII</a:t>
            </a:r>
            <a:r>
              <a:rPr lang="en-GB" dirty="0" smtClean="0"/>
              <a:t>I </a:t>
            </a:r>
            <a:r>
              <a:rPr lang="ru-RU" dirty="0" smtClean="0"/>
              <a:t>века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6102615" cy="3599316"/>
          </a:xfrm>
        </p:spPr>
        <p:txBody>
          <a:bodyPr/>
          <a:lstStyle/>
          <a:p>
            <a:r>
              <a:rPr lang="ru-RU" dirty="0" smtClean="0"/>
              <a:t>1) Парсуна (портрет)</a:t>
            </a:r>
          </a:p>
          <a:p>
            <a:r>
              <a:rPr lang="ru-RU" dirty="0" smtClean="0"/>
              <a:t>2) Гравюра</a:t>
            </a:r>
          </a:p>
          <a:p>
            <a:r>
              <a:rPr lang="ru-RU" dirty="0" smtClean="0"/>
              <a:t>З) Лубок (народная картинка)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79" y="2336873"/>
            <a:ext cx="6689439" cy="43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ыши кота погребают”, русский лубок 18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5" y="141107"/>
            <a:ext cx="11189185" cy="65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0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26" y="725933"/>
            <a:ext cx="9613861" cy="1080938"/>
          </a:xfrm>
        </p:spPr>
        <p:txBody>
          <a:bodyPr/>
          <a:lstStyle/>
          <a:p>
            <a:pPr algn="ctr"/>
            <a:r>
              <a:rPr lang="ru-RU" dirty="0">
                <a:hlinkClick r:id="rId2"/>
              </a:rPr>
              <a:t>Классицизм в русском </a:t>
            </a:r>
            <a:r>
              <a:rPr lang="ru-RU" dirty="0" smtClean="0">
                <a:hlinkClick r:id="rId2"/>
              </a:rPr>
              <a:t>искусстве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286604" y="2320120"/>
            <a:ext cx="1143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Живопись в 18 веке  - </a:t>
            </a:r>
            <a:r>
              <a:rPr lang="cs-CZ" sz="2800" dirty="0" smtClean="0"/>
              <a:t>„</a:t>
            </a:r>
            <a:r>
              <a:rPr lang="ru-RU" sz="2800" dirty="0" smtClean="0"/>
              <a:t>Век портретов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Появление портретного жанра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-роскошный парадный портрет (И. Вишняков </a:t>
            </a:r>
            <a:r>
              <a:rPr lang="cs-CZ" sz="2800" dirty="0" smtClean="0"/>
              <a:t>„</a:t>
            </a:r>
            <a:r>
              <a:rPr lang="ru-RU" sz="2800" dirty="0" smtClean="0"/>
              <a:t>Портрет Сары </a:t>
            </a:r>
            <a:r>
              <a:rPr lang="ru-RU" sz="2800" dirty="0" err="1" smtClean="0"/>
              <a:t>Фермор</a:t>
            </a:r>
            <a:r>
              <a:rPr lang="cs-CZ" sz="2800" dirty="0" smtClean="0"/>
              <a:t>“</a:t>
            </a:r>
            <a:r>
              <a:rPr lang="ru-RU" sz="2800" dirty="0" smtClean="0"/>
              <a:t>)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/>
              <a:t> -автопортрет (И. Аргунов </a:t>
            </a:r>
            <a:r>
              <a:rPr lang="cs-CZ" sz="2800" dirty="0"/>
              <a:t>„</a:t>
            </a:r>
            <a:r>
              <a:rPr lang="ru-RU" sz="2800" dirty="0"/>
              <a:t>Автопортрет</a:t>
            </a:r>
            <a:r>
              <a:rPr lang="cs-CZ" sz="2800" dirty="0"/>
              <a:t>“</a:t>
            </a:r>
            <a:r>
              <a:rPr lang="ru-RU" sz="2800" dirty="0"/>
              <a:t>)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-двое людей на полотне (А. Матвеев</a:t>
            </a:r>
            <a:r>
              <a:rPr lang="cs-CZ" sz="2800" dirty="0" smtClean="0"/>
              <a:t> „</a:t>
            </a:r>
            <a:r>
              <a:rPr lang="ru-RU" sz="2800" dirty="0" smtClean="0"/>
              <a:t>Автопортрет с женой</a:t>
            </a:r>
            <a:r>
              <a:rPr lang="cs-CZ" sz="2800" dirty="0" smtClean="0"/>
              <a:t>“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3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Классицизм в живописи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58" y="2814545"/>
            <a:ext cx="11273051" cy="3599316"/>
          </a:xfrm>
        </p:spPr>
        <p:txBody>
          <a:bodyPr>
            <a:normAutofit/>
          </a:bodyPr>
          <a:lstStyle/>
          <a:p>
            <a:r>
              <a:rPr lang="ru-RU" sz="4400" dirty="0"/>
              <a:t>Портреты </a:t>
            </a:r>
            <a:r>
              <a:rPr lang="ru-RU" sz="4400" dirty="0" smtClean="0"/>
              <a:t>(в основном парадные)</a:t>
            </a:r>
            <a:endParaRPr lang="ru-RU" sz="4400" dirty="0"/>
          </a:p>
          <a:p>
            <a:r>
              <a:rPr lang="ru-RU" sz="4400" dirty="0" smtClean="0">
                <a:solidFill>
                  <a:schemeClr val="tx1"/>
                </a:solidFill>
              </a:rPr>
              <a:t>Историческая тематика (особый акцент – античность)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Пейзаж (городской пейзаж)</a:t>
            </a: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9" y="2142699"/>
            <a:ext cx="6237026" cy="24156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Дмитрий Левицкий. </a:t>
            </a:r>
            <a:r>
              <a:rPr lang="ru-RU" dirty="0"/>
              <a:t>«Екатерина II в виде Законодательницы в храме богини Правосудия»</a:t>
            </a:r>
            <a:endParaRPr lang="cs-CZ" dirty="0"/>
          </a:p>
        </p:txBody>
      </p:sp>
      <p:pic>
        <p:nvPicPr>
          <p:cNvPr id="2050" name="Picture 2" descr="https://upload.wikimedia.org/wikipedia/commons/thumb/d/da/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/800px-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6" y="0"/>
            <a:ext cx="5095164" cy="6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2826</TotalTime>
  <Words>209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Берлин</vt:lpstr>
      <vt:lpstr>Русская живопись</vt:lpstr>
      <vt:lpstr>Появление светской живописи</vt:lpstr>
      <vt:lpstr>Презентация PowerPoint</vt:lpstr>
      <vt:lpstr>Презентация PowerPoint</vt:lpstr>
      <vt:lpstr>Основные жанры 1-й половины XVIII века </vt:lpstr>
      <vt:lpstr>Презентация PowerPoint</vt:lpstr>
      <vt:lpstr>Классицизм в русском искусстве</vt:lpstr>
      <vt:lpstr>Классицизм в живописи</vt:lpstr>
      <vt:lpstr>Дмитрий Левицкий. «Екатерина II в виде Законодательницы в храме богини Правосудия»</vt:lpstr>
      <vt:lpstr>Фёдор Рокотов  Портрет великого князя Петра Федоровича</vt:lpstr>
      <vt:lpstr>Иван Акимов   Крещение княгини Ольги в Константинополе (1792)  </vt:lpstr>
      <vt:lpstr>Появление жанра натюрморт</vt:lpstr>
      <vt:lpstr>Федор Aлексеев    Вид города Николаева (1799)   Третьяковская галерея, Москва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Uživatel systému Windows</cp:lastModifiedBy>
  <cp:revision>36</cp:revision>
  <dcterms:created xsi:type="dcterms:W3CDTF">2018-03-04T18:27:21Z</dcterms:created>
  <dcterms:modified xsi:type="dcterms:W3CDTF">2021-02-28T20:10:42Z</dcterms:modified>
</cp:coreProperties>
</file>