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73" r:id="rId4"/>
    <p:sldId id="272" r:id="rId5"/>
    <p:sldId id="277" r:id="rId6"/>
    <p:sldId id="262" r:id="rId7"/>
    <p:sldId id="282" r:id="rId8"/>
    <p:sldId id="258" r:id="rId9"/>
    <p:sldId id="259" r:id="rId10"/>
    <p:sldId id="260" r:id="rId11"/>
    <p:sldId id="278" r:id="rId12"/>
    <p:sldId id="279" r:id="rId13"/>
    <p:sldId id="264" r:id="rId14"/>
    <p:sldId id="280" r:id="rId15"/>
    <p:sldId id="281" r:id="rId16"/>
    <p:sldId id="263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qovangjX1s" TargetMode="External"/><Relationship Id="rId4" Type="http://schemas.openxmlformats.org/officeDocument/2006/relationships/hyperlink" Target="https://youtu.be/8qovangjX1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HgVxD8mihY" TargetMode="External"/><Relationship Id="rId2" Type="http://schemas.openxmlformats.org/officeDocument/2006/relationships/hyperlink" Target="https://youtu.be/QxqtFVjh62A?t=6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uzei-mira.com/article/2125-kto-takie-peredvizhniki-i-pochemu-ih-tak-nazyvayut-.html" TargetMode="External"/><Relationship Id="rId2" Type="http://schemas.openxmlformats.org/officeDocument/2006/relationships/hyperlink" Target="https://history.wikireading.ru/28382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xqtFVjh62A?t=6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z/search?q=%D0%B2%D0%B5%D0%BD%D0%B5%D1%86%D0%B8%D0%B0%D0%BD%D0%BE%D0%B2&amp;source=lnms&amp;tbm=isch&amp;sa=X&amp;ved=0ahUKEwjguqn0rNXZAhUM-6QKHRCsA90Q_AUICigB&amp;biw=1280&amp;bih=86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zR0HKHdRm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R0HKHdRm0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z/search?q=%D0%98%D0%B2%D0%B0%D0%BD+%D0%9A%D0%BE%D0%BD%D1%81%D1%82%D0%B0%D0%BD%D1%82%D0%B8%D0%BD%D0%BE%D0%B2%D0%B8%D1%87+%D0%90%D0%B9%D0%B2%D0%B0%D0%B7%D0%BE%D0%B2%D1%81%D0%BA%D0%B8%D0%B9&amp;rlz=1C1EJFA_enCZ770CZ772&amp;source=lnms&amp;tbm=isch&amp;sa=X&amp;ved=0ahUKEwi7nMiop9PZAhXSxqQKHT7tAF0Q_AUICigB&amp;biw=1366&amp;bih=6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Русская живопись</a:t>
            </a:r>
            <a:endParaRPr lang="cs-CZ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19 </a:t>
            </a:r>
            <a:r>
              <a:rPr lang="ru-RU" sz="4400" dirty="0" smtClean="0"/>
              <a:t> века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333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9850" y="4151521"/>
            <a:ext cx="3662149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Александр Иванов</a:t>
            </a:r>
            <a:b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Явление Христа народу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3076" name="Picture 4" descr="Výsledek obrázku pro иванов явление христа народ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28419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8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62" y="3223472"/>
            <a:ext cx="3127405" cy="2385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Орест Кипренский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 </a:t>
            </a:r>
            <a:r>
              <a:rPr lang="ru-RU" dirty="0" err="1" smtClean="0"/>
              <a:t>А.С.Пушкина</a:t>
            </a:r>
            <a:endParaRPr lang="cs-CZ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51" y="600501"/>
            <a:ext cx="9386249" cy="62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1958" y="3018756"/>
            <a:ext cx="5761422" cy="10809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Василий Тропинин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Портрет А. С. Пушкина</a:t>
            </a: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165" y="0"/>
            <a:ext cx="5537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qovangjX1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5594" y="2025193"/>
            <a:ext cx="7983940" cy="483280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52775" y="766876"/>
            <a:ext cx="961386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4"/>
              </a:rPr>
              <a:t>Реализм в русской живописи 19 века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15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ПЕРЕДВИЖНИКИ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125" y="2047164"/>
            <a:ext cx="11778018" cy="46948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ноября 1863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года 14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самых выдающихся учеников императорской Академии художеств отказались участвовать в конкурсе на большую золотую медаль, который предусматривал пенсионерскую поездку в Европу. Живописцы не захотели выполнять задание на предложенный сюжет (Пир в Валгалле), требуя творческую свободу в выборе темы, в соответствии «с личными наклонностями художника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». 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Было создано </a:t>
            </a:r>
            <a:r>
              <a:rPr lang="cs-CZ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Товарищество </a:t>
            </a:r>
            <a:r>
              <a:rPr lang="ru-RU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передвижных художественных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выставок</a:t>
            </a:r>
            <a:r>
              <a:rPr lang="cs-CZ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“, </a:t>
            </a:r>
            <a:r>
              <a:rPr lang="ru-RU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целями которого было:</a:t>
            </a:r>
            <a:endParaRPr lang="cs-CZ" dirty="0" smtClean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организовывать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выставки по всей России, в том числе знакомить с искусством провинции;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развивать любовь к искусству и эстетические вкусы у народа;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облегчить для художников процесс </a:t>
            </a:r>
            <a:r>
              <a:rPr lang="ru-RU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продажи собственных </a:t>
            </a:r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картин.</a:t>
            </a:r>
            <a:endParaRPr lang="cs-CZ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1951" y="2047164"/>
            <a:ext cx="7467392" cy="470847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Товарищество возглавил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Иван Крамской</a:t>
            </a:r>
          </a:p>
          <a:p>
            <a:r>
              <a:rPr lang="ru-RU" sz="2800" dirty="0" smtClean="0">
                <a:solidFill>
                  <a:schemeClr val="bg1"/>
                </a:solidFill>
                <a:effectLst/>
              </a:rPr>
              <a:t>В </a:t>
            </a:r>
            <a:r>
              <a:rPr lang="ru-RU" sz="2800" dirty="0">
                <a:solidFill>
                  <a:schemeClr val="bg1"/>
                </a:solidFill>
                <a:effectLst/>
              </a:rPr>
              <a:t>число передвижников 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входили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Перов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Алексей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Саврасов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Иван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Шишкин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Илья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Репин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b="1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Виктор</a:t>
            </a:r>
            <a:r>
              <a:rPr lang="ru-RU" sz="2800" dirty="0">
                <a:solidFill>
                  <a:schemeClr val="bg1"/>
                </a:solidFill>
                <a:effectLst/>
              </a:rPr>
              <a:t> и </a:t>
            </a:r>
            <a:r>
              <a:rPr lang="ru-RU" sz="2800" b="1" dirty="0" err="1">
                <a:solidFill>
                  <a:schemeClr val="bg1"/>
                </a:solidFill>
                <a:effectLst/>
              </a:rPr>
              <a:t>Аполлинарий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 Васнецовы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endParaRPr lang="ru-RU" sz="2800" dirty="0" smtClean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Василий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Суриков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, 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Архип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Куинджи</a:t>
            </a:r>
            <a:r>
              <a:rPr lang="ru-RU" sz="2800" dirty="0" smtClean="0">
                <a:solidFill>
                  <a:schemeClr val="bg1"/>
                </a:solidFill>
                <a:effectLst/>
              </a:rPr>
              <a:t>,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/>
              </a:rPr>
              <a:t>Исаак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Левитан</a:t>
            </a:r>
            <a:r>
              <a:rPr lang="ru-RU" sz="2800" dirty="0">
                <a:solidFill>
                  <a:schemeClr val="bg1"/>
                </a:solidFill>
                <a:effectLst/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Валентин </a:t>
            </a:r>
            <a:r>
              <a:rPr lang="ru-RU" sz="2800" b="1" dirty="0">
                <a:solidFill>
                  <a:schemeClr val="bg1"/>
                </a:solidFill>
                <a:effectLst/>
              </a:rPr>
              <a:t>Серов</a:t>
            </a:r>
            <a:r>
              <a:rPr lang="ru-RU" sz="2800" dirty="0">
                <a:solidFill>
                  <a:schemeClr val="bg1"/>
                </a:solidFill>
                <a:effectLst/>
              </a:rPr>
              <a:t> 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  <a:effectLst/>
              </a:rPr>
              <a:t>и другие художники</a:t>
            </a:r>
          </a:p>
        </p:txBody>
      </p:sp>
    </p:spTree>
    <p:extLst>
      <p:ext uri="{BB962C8B-B14F-4D97-AF65-F5344CB8AC3E}">
        <p14:creationId xmlns:p14="http://schemas.microsoft.com/office/powerpoint/2010/main" val="97874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ПЕРЕДВИЖНИКИ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2814545"/>
            <a:ext cx="11464119" cy="35993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hlinkClick r:id="rId3"/>
              </a:rPr>
              <a:t>Примеры работ художников-передвижников </a:t>
            </a:r>
            <a:endParaRPr lang="cs-CZ" sz="4000" dirty="0" smtClean="0"/>
          </a:p>
          <a:p>
            <a:r>
              <a:rPr lang="ru-RU" sz="4000" dirty="0" smtClean="0"/>
              <a:t>(смотреть в режиме широкого формата</a:t>
            </a:r>
            <a:r>
              <a:rPr lang="cs-CZ" sz="4000" dirty="0" smtClean="0"/>
              <a:t>/full </a:t>
            </a:r>
            <a:r>
              <a:rPr lang="cs-CZ" sz="4000" dirty="0" err="1" smtClean="0"/>
              <a:t>screen</a:t>
            </a:r>
            <a:r>
              <a:rPr lang="cs-CZ" sz="4000" dirty="0" smtClean="0"/>
              <a:t>/F5)</a:t>
            </a:r>
            <a:endParaRPr lang="ru-RU" sz="4000" dirty="0" smtClean="0"/>
          </a:p>
          <a:p>
            <a:pPr marL="0" indent="0">
              <a:buNone/>
            </a:pPr>
            <a:endParaRPr lang="cs-CZ" sz="4000" dirty="0" smtClean="0"/>
          </a:p>
          <a:p>
            <a:r>
              <a:rPr lang="cs-CZ" sz="4000" i="1" dirty="0" smtClean="0">
                <a:solidFill>
                  <a:srgbClr val="FF0000"/>
                </a:solidFill>
              </a:rPr>
              <a:t>! </a:t>
            </a:r>
            <a:r>
              <a:rPr lang="ru-RU" sz="4000" i="1" dirty="0" smtClean="0">
                <a:solidFill>
                  <a:srgbClr val="FF0000"/>
                </a:solidFill>
              </a:rPr>
              <a:t>Знать как минимум 5 примеров работ!</a:t>
            </a:r>
            <a:endParaRPr lang="cs-CZ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39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Источники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https://history.wikireading.ru/283829</a:t>
            </a:r>
            <a:endParaRPr lang="ru-RU" dirty="0" smtClean="0"/>
          </a:p>
          <a:p>
            <a:r>
              <a:rPr lang="cs-CZ" dirty="0">
                <a:hlinkClick r:id="rId3"/>
              </a:rPr>
              <a:t>https://muzei-mira.com/article/2125-kto-takie-peredvizhniki-i-pochemu-ih-tak-nazyvayut-.</a:t>
            </a:r>
            <a:r>
              <a:rPr lang="cs-CZ" dirty="0" smtClean="0">
                <a:hlinkClick r:id="rId3"/>
              </a:rPr>
              <a:t>html</a:t>
            </a:r>
            <a:endParaRPr lang="cs-CZ" dirty="0"/>
          </a:p>
          <a:p>
            <a:r>
              <a:rPr lang="cs-CZ" dirty="0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youtu.be/QxqtFVjh62A?t=60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61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Сентиментализм</a:t>
            </a:r>
            <a:br>
              <a:rPr lang="ru-RU" dirty="0" smtClean="0"/>
            </a:br>
            <a:r>
              <a:rPr lang="ru-RU" dirty="0" smtClean="0"/>
              <a:t> в русской живописи 19 века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45477" y="2274836"/>
            <a:ext cx="11078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В изобразительном искусстве трудно выделить какого-либо мастера, творчество которого полностью бы воплощало принципы сентиментализма. Элементы сентиментализма встречаются чаще в сочетании с элементами классицизма, романтизма. Поэтому можно только говорить о большем или меньшем влиянии этого стиля на творчество того или иного художника.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67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Черты сентиментализма: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Сюжеты из современной жизни + крестьянская тематика</a:t>
            </a:r>
          </a:p>
          <a:p>
            <a:pPr algn="just"/>
            <a:r>
              <a:rPr lang="ru-RU" sz="3200" dirty="0" smtClean="0"/>
              <a:t>Главный герой – не в центре, либо отсутствует</a:t>
            </a:r>
          </a:p>
          <a:p>
            <a:pPr algn="just"/>
            <a:r>
              <a:rPr lang="ru-RU" sz="3200" dirty="0" smtClean="0"/>
              <a:t>Новая трактовка перспективы (задний план не ограничивается декоративной функцией; действие приобретает глубину)</a:t>
            </a:r>
          </a:p>
          <a:p>
            <a:pPr algn="just"/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59" y="3218870"/>
            <a:ext cx="3527381" cy="1080938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Алексей Венецианов</a:t>
            </a:r>
            <a:endParaRPr lang="cs-CZ" dirty="0"/>
          </a:p>
        </p:txBody>
      </p:sp>
      <p:pic>
        <p:nvPicPr>
          <p:cNvPr id="1026" name="Picture 2" descr="Výsledek obrázku pro венецианов гумн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3140" y="0"/>
            <a:ext cx="862393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1083247" y="4994128"/>
            <a:ext cx="2356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Гумн</a:t>
            </a:r>
            <a:r>
              <a:rPr lang="cs-CZ" sz="3200" dirty="0" smtClean="0"/>
              <a:t>ó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ÐÐµÐ½ÐµÑÐ¸Ð°Ð½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66" y="0"/>
            <a:ext cx="8943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6477" y="3015202"/>
            <a:ext cx="29069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Алексей Венецианов</a:t>
            </a:r>
          </a:p>
          <a:p>
            <a:endParaRPr lang="ru-RU" sz="3200" dirty="0" smtClean="0"/>
          </a:p>
          <a:p>
            <a:r>
              <a:rPr lang="ru-RU" sz="3200" dirty="0" smtClean="0"/>
              <a:t>Спящий пастушок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7899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Романтизм в русской живописи </a:t>
            </a:r>
            <a:endParaRPr lang="cs-CZ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Противостояние силе природы</a:t>
            </a:r>
          </a:p>
          <a:p>
            <a:r>
              <a:rPr lang="ru-RU" sz="3200" dirty="0" smtClean="0"/>
              <a:t>Мифологические (религиозные) темы</a:t>
            </a:r>
          </a:p>
          <a:p>
            <a:r>
              <a:rPr lang="ru-RU" sz="3200" dirty="0" smtClean="0"/>
              <a:t>Исторические события</a:t>
            </a:r>
          </a:p>
          <a:p>
            <a:r>
              <a:rPr lang="ru-RU" sz="3200" dirty="0" smtClean="0"/>
              <a:t>Пейзажи</a:t>
            </a:r>
          </a:p>
          <a:p>
            <a:r>
              <a:rPr lang="ru-RU" sz="3200" dirty="0" smtClean="0"/>
              <a:t>Портреты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896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249" y="302852"/>
            <a:ext cx="9613861" cy="1080938"/>
          </a:xfrm>
        </p:spPr>
        <p:txBody>
          <a:bodyPr/>
          <a:lstStyle/>
          <a:p>
            <a:r>
              <a:rPr lang="ru-RU" dirty="0" smtClean="0">
                <a:hlinkClick r:id="rId3"/>
              </a:rPr>
              <a:t>Романтизм в русской живописи</a:t>
            </a:r>
            <a:endParaRPr lang="cs-CZ" dirty="0"/>
          </a:p>
        </p:txBody>
      </p:sp>
      <p:pic>
        <p:nvPicPr>
          <p:cNvPr id="4" name="ZzR0HKHdRm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07906" y="1282890"/>
            <a:ext cx="9984094" cy="561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214" y="748509"/>
            <a:ext cx="5706831" cy="1080938"/>
          </a:xfrm>
        </p:spPr>
        <p:txBody>
          <a:bodyPr/>
          <a:lstStyle/>
          <a:p>
            <a:pPr algn="ctr"/>
            <a:r>
              <a:rPr lang="ru-RU" dirty="0">
                <a:hlinkClick r:id="rId2"/>
              </a:rPr>
              <a:t>Иван </a:t>
            </a:r>
            <a:r>
              <a:rPr lang="ru-RU" dirty="0" smtClean="0">
                <a:hlinkClick r:id="rId2"/>
              </a:rPr>
              <a:t>Айвазовский</a:t>
            </a:r>
            <a:endParaRPr lang="cs-CZ" dirty="0"/>
          </a:p>
        </p:txBody>
      </p:sp>
      <p:pic>
        <p:nvPicPr>
          <p:cNvPr id="1026" name="Picture 2" descr="Výsledek obrázku pro айвазовский девятый ва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89" y="1829447"/>
            <a:ext cx="9148950" cy="494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7195045" y="996591"/>
            <a:ext cx="2701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Девятый вал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65583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0102" y="4520009"/>
            <a:ext cx="3224642" cy="10809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Карл Брюллов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Последний день Помпеи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2050" name="Picture 2" descr="https://upload.wikimedia.org/wikipedia/commons/thumb/e/ec/Karl_Brullov_-_The_Last_Day_of_Pompeii_-_Google_Art_Project.jpg/1024px-Karl_Brullov_-_The_Last_Day_of_Pompeii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11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2830</TotalTime>
  <Words>231</Words>
  <Application>Microsoft Office PowerPoint</Application>
  <PresentationFormat>Широкоэкранный</PresentationFormat>
  <Paragraphs>49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</vt:lpstr>
      <vt:lpstr>Берлин</vt:lpstr>
      <vt:lpstr>Русская живопись</vt:lpstr>
      <vt:lpstr>Сентиментализм  в русской живописи 19 века</vt:lpstr>
      <vt:lpstr>Черты сентиментализма:</vt:lpstr>
      <vt:lpstr>Алексей Венецианов</vt:lpstr>
      <vt:lpstr>Презентация PowerPoint</vt:lpstr>
      <vt:lpstr>Романтизм в русской живописи </vt:lpstr>
      <vt:lpstr>Романтизм в русской живописи</vt:lpstr>
      <vt:lpstr>Иван Айвазовский</vt:lpstr>
      <vt:lpstr>Карл Брюллов Последний день Помпеи  </vt:lpstr>
      <vt:lpstr>Александр Иванов  Явление Христа народу </vt:lpstr>
      <vt:lpstr>Орест Кипренский  Портрет А.С.Пушкина</vt:lpstr>
      <vt:lpstr>Василий Тропинин  Портрет А. С. Пушкина</vt:lpstr>
      <vt:lpstr>Реализм в русской живописи 19 века</vt:lpstr>
      <vt:lpstr>ПЕРЕДВИЖНИКИ</vt:lpstr>
      <vt:lpstr>Презентация PowerPoint</vt:lpstr>
      <vt:lpstr>ПЕРЕДВИЖНИКИ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</dc:title>
  <dc:creator>Uživatel systému Windows</dc:creator>
  <cp:lastModifiedBy>Uživatel systému Windows</cp:lastModifiedBy>
  <cp:revision>38</cp:revision>
  <dcterms:created xsi:type="dcterms:W3CDTF">2018-03-04T18:27:21Z</dcterms:created>
  <dcterms:modified xsi:type="dcterms:W3CDTF">2021-02-28T20:09:43Z</dcterms:modified>
</cp:coreProperties>
</file>