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3" r:id="rId1"/>
  </p:sldMasterIdLst>
  <p:sldIdLst>
    <p:sldId id="256" r:id="rId2"/>
    <p:sldId id="259" r:id="rId3"/>
    <p:sldId id="265" r:id="rId4"/>
    <p:sldId id="258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6" d="100"/>
          <a:sy n="46" d="100"/>
        </p:scale>
        <p:origin x="67" y="6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11/19/2020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925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096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11/19/2020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63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11/19/2020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834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11/19/2020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547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11/19/2020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711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11/19/2020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148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11/19/2020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385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11/19/2020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549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11/19/2020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735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11/19/2020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32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06875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36" r:id="rId6"/>
    <p:sldLayoutId id="2147483832" r:id="rId7"/>
    <p:sldLayoutId id="2147483833" r:id="rId8"/>
    <p:sldLayoutId id="2147483834" r:id="rId9"/>
    <p:sldLayoutId id="2147483835" r:id="rId10"/>
    <p:sldLayoutId id="2147483837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6B695AA2-4B70-477F-AF90-536B720A1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D406384-E46E-4F25-ACE0-30E741A8D9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8ED47B5-40BF-40E1-B833-8609C9B2F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201" y="1020431"/>
            <a:ext cx="10474130" cy="4587267"/>
          </a:xfrm>
        </p:spPr>
        <p:txBody>
          <a:bodyPr>
            <a:normAutofit/>
          </a:bodyPr>
          <a:lstStyle/>
          <a:p>
            <a:pPr algn="ctr"/>
            <a:r>
              <a:rPr lang="ru-RU" sz="8000" b="1" dirty="0">
                <a:solidFill>
                  <a:schemeClr val="tx1"/>
                </a:solidFill>
              </a:rPr>
              <a:t>Развитие русской поэзии</a:t>
            </a:r>
            <a:br>
              <a:rPr lang="ru-RU" sz="8000" b="1" dirty="0">
                <a:solidFill>
                  <a:schemeClr val="tx1"/>
                </a:solidFill>
              </a:rPr>
            </a:br>
            <a:endParaRPr lang="cs-CZ" sz="8000" b="1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8541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3ECE3C-7C14-417F-846B-D13448E88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929348"/>
          </a:xfrm>
        </p:spPr>
        <p:txBody>
          <a:bodyPr/>
          <a:lstStyle/>
          <a:p>
            <a:r>
              <a:rPr lang="ru-RU" dirty="0"/>
              <a:t>«Золотой век» русской поэзии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F4F271-CD9B-4E55-A4ED-3C4D1FEA8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890876"/>
            <a:ext cx="11029615" cy="45939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1810–1830 гг.</a:t>
            </a:r>
            <a:endParaRPr lang="cs-CZ" dirty="0"/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«поэты пушкинской плеяды», «пушкинского круга»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П. </a:t>
            </a:r>
            <a:r>
              <a:rPr lang="cs-CZ" dirty="0" err="1"/>
              <a:t>Вяземский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Ф. </a:t>
            </a:r>
            <a:r>
              <a:rPr lang="cs-CZ" dirty="0" err="1"/>
              <a:t>Глинка</a:t>
            </a: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dirty="0"/>
              <a:t>П. </a:t>
            </a:r>
            <a:r>
              <a:rPr lang="cs-CZ" dirty="0" err="1"/>
              <a:t>Катенин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К. </a:t>
            </a:r>
            <a:r>
              <a:rPr lang="cs-CZ" dirty="0" err="1"/>
              <a:t>Рылеев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В. </a:t>
            </a:r>
            <a:r>
              <a:rPr lang="cs-CZ" dirty="0" err="1"/>
              <a:t>Кюхельбекер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А. </a:t>
            </a:r>
            <a:r>
              <a:rPr lang="cs-CZ" dirty="0" err="1"/>
              <a:t>Дельвиг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Е. </a:t>
            </a:r>
            <a:r>
              <a:rPr lang="cs-CZ" dirty="0" err="1"/>
              <a:t>Баратынский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Н. </a:t>
            </a:r>
            <a:r>
              <a:rPr lang="cs-CZ" dirty="0" err="1"/>
              <a:t>Языков</a:t>
            </a:r>
            <a:r>
              <a:rPr lang="cs-CZ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ECA4C5C-9EB1-41FC-B7D0-DE13D3F793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173" y="5719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0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1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DC4F0535-81AB-4F68-8A96-62B883C2D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4678">
            <a:off x="8929182" y="1694925"/>
            <a:ext cx="2939211" cy="321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AC6F173-BEA1-42C4-9362-0218154D8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2543">
            <a:off x="554385" y="668779"/>
            <a:ext cx="2702819" cy="327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Řečová bublina: obdélníkový bublinový popisek se zakulacenými rohy 3">
            <a:extLst>
              <a:ext uri="{FF2B5EF4-FFF2-40B4-BE49-F238E27FC236}">
                <a16:creationId xmlns:a16="http://schemas.microsoft.com/office/drawing/2014/main" id="{F88D73FD-D26F-411A-865F-9EEB0C0AE092}"/>
              </a:ext>
            </a:extLst>
          </p:cNvPr>
          <p:cNvSpPr/>
          <p:nvPr/>
        </p:nvSpPr>
        <p:spPr>
          <a:xfrm>
            <a:off x="3421537" y="858638"/>
            <a:ext cx="5853605" cy="2110423"/>
          </a:xfrm>
          <a:prstGeom prst="wedgeRoundRectCallout">
            <a:avLst>
              <a:gd name="adj1" fmla="val -73435"/>
              <a:gd name="adj2" fmla="val 1824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«</a:t>
            </a:r>
            <a:r>
              <a:rPr lang="ru-RU" i="1" dirty="0"/>
              <a:t>Пушкин есть явление чрезвычайное и, может быть, единственное явление русского духа. В нем русская природа, русская душа, русский язык, русский характер отразились в такой же чистоте, в такой очищенной красоте, в какой отражается ландшафт на выпуклой поверхности оптического стекла</a:t>
            </a:r>
            <a:r>
              <a:rPr lang="ru-RU" dirty="0"/>
              <a:t>».</a:t>
            </a:r>
            <a:endParaRPr lang="cs-CZ" dirty="0"/>
          </a:p>
        </p:txBody>
      </p:sp>
      <p:sp>
        <p:nvSpPr>
          <p:cNvPr id="5" name="Řečová bublina: obdélníkový bublinový popisek se zakulacenými rohy 4">
            <a:extLst>
              <a:ext uri="{FF2B5EF4-FFF2-40B4-BE49-F238E27FC236}">
                <a16:creationId xmlns:a16="http://schemas.microsoft.com/office/drawing/2014/main" id="{1309928D-473E-476B-A7AA-C33AED477038}"/>
              </a:ext>
            </a:extLst>
          </p:cNvPr>
          <p:cNvSpPr/>
          <p:nvPr/>
        </p:nvSpPr>
        <p:spPr>
          <a:xfrm>
            <a:off x="7384142" y="4619427"/>
            <a:ext cx="2910348" cy="1602658"/>
          </a:xfrm>
          <a:prstGeom prst="wedgeRoundRectCallout">
            <a:avLst>
              <a:gd name="adj1" fmla="val 36555"/>
              <a:gd name="adj2" fmla="val -11972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cs-CZ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Никто</a:t>
            </a:r>
            <a:r>
              <a:rPr lang="cs-CZ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</a:t>
            </a:r>
            <a:r>
              <a:rPr lang="cs-CZ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писателей</a:t>
            </a:r>
            <a:r>
              <a:rPr lang="cs-CZ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русских</a:t>
            </a:r>
            <a:r>
              <a:rPr lang="cs-CZ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</a:t>
            </a:r>
            <a:r>
              <a:rPr lang="cs-CZ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поворачивал</a:t>
            </a:r>
            <a:r>
              <a:rPr lang="cs-CZ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сердцами</a:t>
            </a:r>
            <a:r>
              <a:rPr lang="cs-CZ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нашими</a:t>
            </a:r>
            <a:r>
              <a:rPr lang="cs-CZ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</a:t>
            </a:r>
            <a:r>
              <a:rPr lang="cs-CZ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ты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612BEB4-C022-47AA-B82D-6E9FBED4E24C}"/>
              </a:ext>
            </a:extLst>
          </p:cNvPr>
          <p:cNvSpPr txBox="1"/>
          <p:nvPr/>
        </p:nvSpPr>
        <p:spPr>
          <a:xfrm>
            <a:off x="10836729" y="5138810"/>
            <a:ext cx="13552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cs-CZ" dirty="0" err="1"/>
              <a:t>Дельвиг</a:t>
            </a:r>
            <a:endParaRPr lang="cs-CZ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E42FC515-E1CD-41BD-B643-D22C12205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573" y="3055206"/>
            <a:ext cx="2535731" cy="309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Řečová bublina: obdélníkový bublinový popisek se zakulacenými rohy 6">
            <a:extLst>
              <a:ext uri="{FF2B5EF4-FFF2-40B4-BE49-F238E27FC236}">
                <a16:creationId xmlns:a16="http://schemas.microsoft.com/office/drawing/2014/main" id="{16A3FC91-287F-4A48-B668-7FBE597AD27C}"/>
              </a:ext>
            </a:extLst>
          </p:cNvPr>
          <p:cNvSpPr/>
          <p:nvPr/>
        </p:nvSpPr>
        <p:spPr>
          <a:xfrm>
            <a:off x="491225" y="4072844"/>
            <a:ext cx="3619109" cy="2501264"/>
          </a:xfrm>
          <a:prstGeom prst="wedgeRoundRectCallout">
            <a:avLst>
              <a:gd name="adj1" fmla="val 88172"/>
              <a:gd name="adj2" fmla="val -3344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cs-CZ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Возведи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русскую</a:t>
            </a:r>
            <a:r>
              <a:rPr lang="cs-CZ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поэзию</a:t>
            </a:r>
            <a:r>
              <a:rPr lang="cs-CZ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cs-CZ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ту</a:t>
            </a:r>
            <a:r>
              <a:rPr lang="cs-CZ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степень</a:t>
            </a:r>
            <a:r>
              <a:rPr lang="cs-CZ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между</a:t>
            </a:r>
            <a:r>
              <a:rPr lang="cs-CZ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поэзиями</a:t>
            </a:r>
            <a:r>
              <a:rPr lang="cs-CZ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всех</a:t>
            </a:r>
            <a:r>
              <a:rPr lang="cs-CZ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народов</a:t>
            </a:r>
            <a:r>
              <a:rPr lang="cs-CZ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cs-CZ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которую</a:t>
            </a:r>
            <a:r>
              <a:rPr lang="cs-CZ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Петр</a:t>
            </a:r>
            <a:r>
              <a:rPr lang="cs-CZ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Великий</a:t>
            </a:r>
            <a:r>
              <a:rPr lang="cs-CZ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возвел</a:t>
            </a:r>
            <a:r>
              <a:rPr lang="cs-CZ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Россию</a:t>
            </a:r>
            <a:r>
              <a:rPr lang="cs-CZ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между</a:t>
            </a:r>
            <a:r>
              <a:rPr lang="cs-CZ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державами</a:t>
            </a:r>
            <a:r>
              <a:rPr lang="cs-CZ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Соверши</a:t>
            </a:r>
            <a:r>
              <a:rPr lang="cs-CZ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один</a:t>
            </a:r>
            <a:r>
              <a:rPr lang="cs-CZ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</a:t>
            </a:r>
            <a:r>
              <a:rPr lang="cs-CZ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он</a:t>
            </a:r>
            <a:r>
              <a:rPr lang="cs-CZ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совершил</a:t>
            </a:r>
            <a:r>
              <a:rPr lang="cs-CZ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один</a:t>
            </a:r>
            <a:r>
              <a:rPr lang="cs-CZ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а </a:t>
            </a:r>
            <a:r>
              <a:rPr lang="cs-CZ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наше</a:t>
            </a:r>
            <a:r>
              <a:rPr lang="cs-CZ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дело</a:t>
            </a:r>
            <a:r>
              <a:rPr lang="cs-CZ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cs-CZ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признательность</a:t>
            </a:r>
            <a:r>
              <a:rPr lang="cs-CZ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cs-CZ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удивление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endParaRPr lang="cs-CZ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3E3E62F2-E9B0-48F5-A5BC-A0002F784438}"/>
              </a:ext>
            </a:extLst>
          </p:cNvPr>
          <p:cNvSpPr txBox="1"/>
          <p:nvPr/>
        </p:nvSpPr>
        <p:spPr>
          <a:xfrm>
            <a:off x="5605389" y="6241056"/>
            <a:ext cx="1485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П. </a:t>
            </a:r>
            <a:r>
              <a:rPr lang="cs-CZ" dirty="0" err="1"/>
              <a:t>Вяземский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55116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3ECE3C-7C14-417F-846B-D13448E88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25428"/>
          </a:xfrm>
        </p:spPr>
        <p:txBody>
          <a:bodyPr/>
          <a:lstStyle/>
          <a:p>
            <a:r>
              <a:rPr lang="ru-RU" dirty="0"/>
              <a:t>18 ВЕК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F4F271-CD9B-4E55-A4ED-3C4D1FEA8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715713"/>
            <a:ext cx="11029615" cy="3634486"/>
          </a:xfrm>
        </p:spPr>
        <p:txBody>
          <a:bodyPr/>
          <a:lstStyle/>
          <a:p>
            <a:r>
              <a:rPr lang="ru-RU" dirty="0"/>
              <a:t>начало преобразования русской лирики</a:t>
            </a:r>
            <a:endParaRPr lang="cs-CZ" dirty="0"/>
          </a:p>
          <a:p>
            <a:r>
              <a:rPr lang="cs-CZ" dirty="0"/>
              <a:t>Г. Р. </a:t>
            </a:r>
            <a:r>
              <a:rPr lang="cs-CZ" dirty="0" err="1"/>
              <a:t>Державин</a:t>
            </a:r>
            <a:endParaRPr lang="cs-CZ" dirty="0"/>
          </a:p>
          <a:p>
            <a:r>
              <a:rPr lang="cs-CZ" dirty="0"/>
              <a:t>И. И. </a:t>
            </a:r>
            <a:r>
              <a:rPr lang="cs-CZ" dirty="0" err="1"/>
              <a:t>Дмитриев</a:t>
            </a:r>
            <a:endParaRPr lang="cs-CZ" dirty="0"/>
          </a:p>
          <a:p>
            <a:r>
              <a:rPr lang="cs-CZ" dirty="0"/>
              <a:t>Н. М. </a:t>
            </a:r>
            <a:r>
              <a:rPr lang="cs-CZ" dirty="0" err="1"/>
              <a:t>Карамзин</a:t>
            </a:r>
            <a:endParaRPr lang="cs-CZ" dirty="0"/>
          </a:p>
          <a:p>
            <a:r>
              <a:rPr lang="cs-CZ" dirty="0"/>
              <a:t>М. Н. </a:t>
            </a:r>
            <a:r>
              <a:rPr lang="cs-CZ" dirty="0" err="1"/>
              <a:t>Муравьев</a:t>
            </a:r>
            <a:endParaRPr lang="cs-CZ" dirty="0"/>
          </a:p>
          <a:p>
            <a:r>
              <a:rPr lang="ru-RU" dirty="0"/>
              <a:t>старейшие из поэтов «пушкинской поры», выступившие на литературное поприще в 1800-е гг. – В. А. Жуковский, К. Н. Батюшков и Д. В. Давыдов.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0397E60-5622-4F73-A248-FB5B63DE37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641" y="5947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519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27E143-295F-4375-8AB1-958F5D2E2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44089"/>
          </a:xfrm>
        </p:spPr>
        <p:txBody>
          <a:bodyPr/>
          <a:lstStyle/>
          <a:p>
            <a:r>
              <a:rPr lang="ru-RU" dirty="0"/>
              <a:t>ПЕРВАЯ ПОЛОВИНА 19 ВЕКА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BDBB48-A135-4745-9EC7-F09166B8A9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Отечественная война 1812 года</a:t>
            </a:r>
          </a:p>
          <a:p>
            <a:r>
              <a:rPr lang="ru-RU" dirty="0"/>
              <a:t>революционное движение декабристов, завершившееся восстанием на Сенатской площади 14 декабря 1825 года</a:t>
            </a:r>
            <a:endParaRPr lang="cs-CZ" dirty="0"/>
          </a:p>
          <a:p>
            <a:r>
              <a:rPr lang="ru-RU" dirty="0"/>
              <a:t>литература как важное средство «гражданского воспитания»</a:t>
            </a:r>
          </a:p>
          <a:p>
            <a:r>
              <a:rPr lang="ru-RU" dirty="0"/>
              <a:t>борьба против самодержавно-крепостнических порядков, утверждение национальной самобытности русской литературы</a:t>
            </a:r>
            <a:endParaRPr lang="cs-CZ" dirty="0"/>
          </a:p>
          <a:p>
            <a:r>
              <a:rPr lang="ru-RU" dirty="0"/>
              <a:t>образ поэта-гражданина - «певец народных благ» </a:t>
            </a:r>
            <a:endParaRPr lang="cs-CZ" dirty="0"/>
          </a:p>
          <a:p>
            <a:r>
              <a:rPr lang="ru-RU" dirty="0"/>
              <a:t>р</a:t>
            </a:r>
            <a:r>
              <a:rPr lang="cs-CZ" dirty="0" err="1"/>
              <a:t>омантизм</a:t>
            </a:r>
            <a:endParaRPr lang="cs-CZ" dirty="0"/>
          </a:p>
          <a:p>
            <a:r>
              <a:rPr lang="cs-CZ" dirty="0"/>
              <a:t>В. </a:t>
            </a:r>
            <a:r>
              <a:rPr lang="cs-CZ" dirty="0" err="1"/>
              <a:t>Жуковский</a:t>
            </a:r>
            <a:r>
              <a:rPr lang="cs-CZ" dirty="0"/>
              <a:t>, К. </a:t>
            </a:r>
            <a:r>
              <a:rPr lang="cs-CZ" dirty="0" err="1"/>
              <a:t>Батюшков</a:t>
            </a:r>
            <a:r>
              <a:rPr lang="cs-CZ" dirty="0"/>
              <a:t>, Г. </a:t>
            </a:r>
            <a:r>
              <a:rPr lang="cs-CZ" dirty="0" err="1"/>
              <a:t>Державин</a:t>
            </a:r>
            <a:r>
              <a:rPr lang="cs-CZ" dirty="0"/>
              <a:t> и </a:t>
            </a:r>
            <a:r>
              <a:rPr lang="cs-CZ" dirty="0" err="1"/>
              <a:t>И</a:t>
            </a:r>
            <a:r>
              <a:rPr lang="cs-CZ" dirty="0"/>
              <a:t>. </a:t>
            </a:r>
            <a:r>
              <a:rPr lang="cs-CZ" dirty="0" err="1"/>
              <a:t>Крылов</a:t>
            </a:r>
            <a:endParaRPr lang="cs-CZ" dirty="0"/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8F3F125-1F4A-49F9-8E58-3A5CA631A9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977" y="5868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1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7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046054-CF96-4151-8989-C717E7983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А. С. Пушкин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B59465-DDD8-4F02-949C-0918926FE0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oн</a:t>
            </a:r>
            <a:r>
              <a:rPr lang="cs-CZ" dirty="0"/>
              <a:t> </a:t>
            </a:r>
            <a:r>
              <a:rPr lang="cs-CZ" dirty="0" err="1"/>
              <a:t>завершил</a:t>
            </a:r>
            <a:r>
              <a:rPr lang="cs-CZ" dirty="0"/>
              <a:t> </a:t>
            </a:r>
            <a:r>
              <a:rPr lang="cs-CZ" dirty="0" err="1"/>
              <a:t>творческие</a:t>
            </a:r>
            <a:r>
              <a:rPr lang="cs-CZ" dirty="0"/>
              <a:t> </a:t>
            </a:r>
            <a:r>
              <a:rPr lang="cs-CZ" dirty="0" err="1"/>
              <a:t>искания</a:t>
            </a:r>
            <a:r>
              <a:rPr lang="cs-CZ" dirty="0"/>
              <a:t> </a:t>
            </a:r>
            <a:r>
              <a:rPr lang="cs-CZ" dirty="0" err="1"/>
              <a:t>своих</a:t>
            </a:r>
            <a:r>
              <a:rPr lang="cs-CZ" dirty="0"/>
              <a:t> </a:t>
            </a:r>
            <a:r>
              <a:rPr lang="cs-CZ" dirty="0" err="1"/>
              <a:t>предшественников</a:t>
            </a:r>
            <a:endParaRPr lang="cs-CZ" dirty="0"/>
          </a:p>
          <a:p>
            <a:r>
              <a:rPr lang="cs-CZ" dirty="0" err="1"/>
              <a:t>образцы</a:t>
            </a:r>
            <a:r>
              <a:rPr lang="cs-CZ" dirty="0"/>
              <a:t> </a:t>
            </a:r>
            <a:r>
              <a:rPr lang="cs-CZ" dirty="0" err="1"/>
              <a:t>романтической</a:t>
            </a:r>
            <a:r>
              <a:rPr lang="cs-CZ" dirty="0"/>
              <a:t> и </a:t>
            </a:r>
            <a:r>
              <a:rPr lang="cs-CZ" dirty="0" err="1"/>
              <a:t>реалистической</a:t>
            </a:r>
            <a:r>
              <a:rPr lang="cs-CZ" dirty="0"/>
              <a:t> </a:t>
            </a:r>
            <a:r>
              <a:rPr lang="cs-CZ" dirty="0" err="1"/>
              <a:t>поэзии</a:t>
            </a:r>
            <a:endParaRPr lang="cs-CZ" dirty="0"/>
          </a:p>
          <a:p>
            <a:r>
              <a:rPr lang="ru-RU" dirty="0"/>
              <a:t>новые темы и жанры</a:t>
            </a:r>
          </a:p>
          <a:p>
            <a:r>
              <a:rPr lang="ru-RU" dirty="0"/>
              <a:t>эмоционально-поэтический пафос, психологизм </a:t>
            </a:r>
            <a:endParaRPr lang="cs-CZ" dirty="0"/>
          </a:p>
          <a:p>
            <a:r>
              <a:rPr lang="cs-CZ" dirty="0" err="1"/>
              <a:t>цельность</a:t>
            </a:r>
            <a:r>
              <a:rPr lang="cs-CZ" dirty="0"/>
              <a:t> </a:t>
            </a:r>
            <a:r>
              <a:rPr lang="cs-CZ" dirty="0" err="1"/>
              <a:t>чувств</a:t>
            </a:r>
            <a:r>
              <a:rPr lang="cs-CZ" dirty="0"/>
              <a:t>, </a:t>
            </a:r>
            <a:r>
              <a:rPr lang="cs-CZ" dirty="0" err="1"/>
              <a:t>диалектическая</a:t>
            </a:r>
            <a:r>
              <a:rPr lang="cs-CZ" dirty="0"/>
              <a:t> </a:t>
            </a:r>
            <a:r>
              <a:rPr lang="cs-CZ" dirty="0" err="1"/>
              <a:t>глубина</a:t>
            </a:r>
            <a:r>
              <a:rPr lang="cs-CZ" dirty="0"/>
              <a:t> </a:t>
            </a:r>
            <a:r>
              <a:rPr lang="cs-CZ" dirty="0" err="1"/>
              <a:t>познания</a:t>
            </a:r>
            <a:r>
              <a:rPr lang="cs-CZ" dirty="0"/>
              <a:t> </a:t>
            </a:r>
            <a:r>
              <a:rPr lang="cs-CZ" dirty="0" err="1"/>
              <a:t>мира</a:t>
            </a:r>
            <a:endParaRPr lang="cs-CZ" dirty="0"/>
          </a:p>
          <a:p>
            <a:r>
              <a:rPr lang="cs-CZ" dirty="0"/>
              <a:t>«</a:t>
            </a:r>
            <a:r>
              <a:rPr lang="cs-CZ" dirty="0" err="1"/>
              <a:t>точность</a:t>
            </a:r>
            <a:r>
              <a:rPr lang="cs-CZ" dirty="0"/>
              <a:t> </a:t>
            </a:r>
            <a:r>
              <a:rPr lang="cs-CZ" dirty="0" err="1"/>
              <a:t>языка</a:t>
            </a:r>
            <a:r>
              <a:rPr lang="cs-CZ" dirty="0"/>
              <a:t>»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err="1"/>
              <a:t>После</a:t>
            </a:r>
            <a:r>
              <a:rPr lang="cs-CZ" dirty="0"/>
              <a:t> </a:t>
            </a:r>
            <a:r>
              <a:rPr lang="cs-CZ" dirty="0" err="1"/>
              <a:t>событий</a:t>
            </a:r>
            <a:r>
              <a:rPr lang="cs-CZ" dirty="0"/>
              <a:t> 14 </a:t>
            </a:r>
            <a:r>
              <a:rPr lang="cs-CZ" dirty="0" err="1"/>
              <a:t>декабря</a:t>
            </a:r>
            <a:r>
              <a:rPr lang="cs-CZ" dirty="0"/>
              <a:t> 1825 </a:t>
            </a:r>
            <a:r>
              <a:rPr lang="cs-CZ" dirty="0" err="1"/>
              <a:t>года</a:t>
            </a:r>
            <a:r>
              <a:rPr lang="cs-CZ" dirty="0"/>
              <a:t> </a:t>
            </a:r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627D260-8E22-4D72-88B3-291BF096BE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990" y="6389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70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311345-FC02-4A5F-9A8D-64EC4AE2C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62750"/>
          </a:xfrm>
        </p:spPr>
        <p:txBody>
          <a:bodyPr/>
          <a:lstStyle/>
          <a:p>
            <a:r>
              <a:rPr lang="cs-CZ" b="1" dirty="0"/>
              <a:t>40-ые </a:t>
            </a:r>
            <a:r>
              <a:rPr lang="cs-CZ" b="1" dirty="0" err="1"/>
              <a:t>гг</a:t>
            </a:r>
            <a:r>
              <a:rPr lang="cs-CZ" b="1" dirty="0"/>
              <a:t>. - 60-ые </a:t>
            </a:r>
            <a:r>
              <a:rPr lang="cs-CZ" b="1" dirty="0" err="1"/>
              <a:t>годы</a:t>
            </a:r>
            <a:r>
              <a:rPr lang="cs-CZ" b="1" dirty="0"/>
              <a:t> 19 в.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253A9D-A55D-4EAB-875E-DABB9DB75A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731264"/>
            <a:ext cx="11029615" cy="1088136"/>
          </a:xfrm>
          <a:noFill/>
        </p:spPr>
        <p:txBody>
          <a:bodyPr/>
          <a:lstStyle/>
          <a:p>
            <a:r>
              <a:rPr lang="cs-CZ" dirty="0" err="1"/>
              <a:t>наличие</a:t>
            </a:r>
            <a:r>
              <a:rPr lang="cs-CZ" dirty="0"/>
              <a:t> </a:t>
            </a:r>
            <a:r>
              <a:rPr lang="cs-CZ" dirty="0" err="1"/>
              <a:t>двух</a:t>
            </a:r>
            <a:r>
              <a:rPr lang="cs-CZ" dirty="0"/>
              <a:t> </a:t>
            </a:r>
            <a:r>
              <a:rPr lang="cs-CZ" dirty="0" err="1"/>
              <a:t>направлений</a:t>
            </a:r>
            <a:r>
              <a:rPr lang="cs-CZ" dirty="0"/>
              <a:t>:</a:t>
            </a:r>
          </a:p>
          <a:p>
            <a:pPr marL="324000" lvl="1" indent="0">
              <a:buNone/>
            </a:pPr>
            <a:r>
              <a:rPr lang="ru-RU" b="1" dirty="0"/>
              <a:t>Николай Алексеевич НЕКРАСОВ</a:t>
            </a:r>
            <a:r>
              <a:rPr lang="cs-CZ" b="1" dirty="0"/>
              <a:t> </a:t>
            </a:r>
            <a:r>
              <a:rPr lang="cs-CZ" dirty="0"/>
              <a:t> и </a:t>
            </a:r>
            <a:r>
              <a:rPr lang="cs-CZ" dirty="0" err="1"/>
              <a:t>поэты</a:t>
            </a:r>
            <a:r>
              <a:rPr lang="cs-CZ" dirty="0"/>
              <a:t> </a:t>
            </a:r>
            <a:r>
              <a:rPr lang="cs-CZ" dirty="0" err="1"/>
              <a:t>его</a:t>
            </a:r>
            <a:r>
              <a:rPr lang="cs-CZ" dirty="0"/>
              <a:t> </a:t>
            </a:r>
            <a:r>
              <a:rPr lang="cs-CZ" dirty="0" err="1"/>
              <a:t>школы</a:t>
            </a:r>
            <a:r>
              <a:rPr lang="cs-CZ" dirty="0"/>
              <a:t>		     </a:t>
            </a:r>
            <a:r>
              <a:rPr lang="ru-RU" b="1" dirty="0"/>
              <a:t>Афанасий Афанасьевич ФЕТ</a:t>
            </a:r>
            <a:endParaRPr lang="cs-CZ" b="1" dirty="0"/>
          </a:p>
          <a:p>
            <a:pPr lvl="1"/>
            <a:endParaRPr lang="cs-CZ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A4D1B31-7C29-4610-8F5F-889C26F5A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478" y="2853026"/>
            <a:ext cx="1903272" cy="2534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3C68625-C515-49A3-B5C5-765433901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51" y="2853026"/>
            <a:ext cx="2052923" cy="255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3887BA1B-4CFD-49FB-BAAD-A9E14223739E}"/>
              </a:ext>
            </a:extLst>
          </p:cNvPr>
          <p:cNvSpPr/>
          <p:nvPr/>
        </p:nvSpPr>
        <p:spPr>
          <a:xfrm>
            <a:off x="3033767" y="2736084"/>
            <a:ext cx="314632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общественно-политические</a:t>
            </a:r>
            <a:r>
              <a:rPr lang="cs-CZ" sz="1600" dirty="0"/>
              <a:t> </a:t>
            </a:r>
            <a:r>
              <a:rPr lang="cs-CZ" sz="1600" dirty="0" err="1"/>
              <a:t>проблемы</a:t>
            </a:r>
            <a:r>
              <a:rPr lang="cs-CZ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в </a:t>
            </a:r>
            <a:r>
              <a:rPr lang="cs-CZ" sz="1600" dirty="0" err="1"/>
              <a:t>центре</a:t>
            </a:r>
            <a:r>
              <a:rPr lang="cs-CZ" sz="1600" dirty="0"/>
              <a:t> </a:t>
            </a:r>
            <a:r>
              <a:rPr lang="cs-CZ" sz="1600" dirty="0" err="1"/>
              <a:t>их</a:t>
            </a:r>
            <a:r>
              <a:rPr lang="cs-CZ" sz="1600" dirty="0"/>
              <a:t> </a:t>
            </a:r>
            <a:r>
              <a:rPr lang="cs-CZ" sz="1600" dirty="0" err="1"/>
              <a:t>внимания</a:t>
            </a:r>
            <a:r>
              <a:rPr lang="cs-CZ" sz="1600" dirty="0"/>
              <a:t> </a:t>
            </a:r>
            <a:r>
              <a:rPr lang="cs-CZ" sz="1600" dirty="0" err="1"/>
              <a:t>был</a:t>
            </a:r>
            <a:r>
              <a:rPr lang="cs-CZ" sz="1600" dirty="0"/>
              <a:t> </a:t>
            </a:r>
            <a:r>
              <a:rPr lang="cs-CZ" sz="1600" dirty="0" err="1"/>
              <a:t>современный</a:t>
            </a:r>
            <a:r>
              <a:rPr lang="cs-CZ" sz="1600" dirty="0"/>
              <a:t> </a:t>
            </a:r>
            <a:r>
              <a:rPr lang="cs-CZ" sz="1600" dirty="0" err="1"/>
              <a:t>человек</a:t>
            </a:r>
            <a:r>
              <a:rPr lang="cs-CZ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быстрота</a:t>
            </a:r>
            <a:r>
              <a:rPr lang="cs-CZ" sz="1600" dirty="0"/>
              <a:t> </a:t>
            </a:r>
            <a:r>
              <a:rPr lang="cs-CZ" sz="1600" dirty="0" err="1"/>
              <a:t>отклика</a:t>
            </a:r>
            <a:r>
              <a:rPr lang="cs-CZ" sz="1600" dirty="0"/>
              <a:t> </a:t>
            </a:r>
            <a:r>
              <a:rPr lang="cs-CZ" sz="1600" dirty="0" err="1"/>
              <a:t>на</a:t>
            </a:r>
            <a:r>
              <a:rPr lang="cs-CZ" sz="1600" dirty="0"/>
              <a:t> </a:t>
            </a:r>
            <a:r>
              <a:rPr lang="cs-CZ" sz="1600" dirty="0" err="1"/>
              <a:t>актуальные</a:t>
            </a:r>
            <a:r>
              <a:rPr lang="cs-CZ" sz="1600" dirty="0"/>
              <a:t> </a:t>
            </a:r>
            <a:r>
              <a:rPr lang="cs-CZ" sz="1600" dirty="0" err="1"/>
              <a:t>явления</a:t>
            </a:r>
            <a:r>
              <a:rPr lang="cs-CZ" sz="1600" dirty="0"/>
              <a:t> </a:t>
            </a:r>
            <a:r>
              <a:rPr lang="cs-CZ" sz="1600" dirty="0" err="1"/>
              <a:t>действительности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обличительные</a:t>
            </a:r>
            <a:r>
              <a:rPr lang="cs-CZ" sz="1600" dirty="0"/>
              <a:t> </a:t>
            </a:r>
            <a:r>
              <a:rPr lang="cs-CZ" sz="1600" dirty="0" err="1"/>
              <a:t>тенденции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активное</a:t>
            </a:r>
            <a:r>
              <a:rPr lang="cs-CZ" sz="1600" dirty="0"/>
              <a:t> </a:t>
            </a:r>
            <a:r>
              <a:rPr lang="cs-CZ" sz="1600" dirty="0" err="1"/>
              <a:t>участие</a:t>
            </a:r>
            <a:r>
              <a:rPr lang="cs-CZ" sz="1600" dirty="0"/>
              <a:t> в </a:t>
            </a:r>
            <a:r>
              <a:rPr lang="cs-CZ" sz="1600" dirty="0" err="1"/>
              <a:t>литературной</a:t>
            </a:r>
            <a:r>
              <a:rPr lang="cs-CZ" sz="1600" dirty="0"/>
              <a:t> </a:t>
            </a:r>
            <a:r>
              <a:rPr lang="cs-CZ" sz="1600" dirty="0" err="1"/>
              <a:t>борьбе</a:t>
            </a:r>
            <a:r>
              <a:rPr lang="cs-CZ" sz="1600" dirty="0"/>
              <a:t> </a:t>
            </a:r>
            <a:r>
              <a:rPr lang="cs-CZ" sz="1600" dirty="0" err="1"/>
              <a:t>эпохи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использование</a:t>
            </a:r>
            <a:r>
              <a:rPr lang="cs-CZ" sz="1600" dirty="0"/>
              <a:t> </a:t>
            </a:r>
            <a:r>
              <a:rPr lang="cs-CZ" sz="1600" dirty="0" err="1"/>
              <a:t>сатирических</a:t>
            </a:r>
            <a:r>
              <a:rPr lang="cs-CZ" sz="1600" dirty="0"/>
              <a:t> </a:t>
            </a:r>
            <a:r>
              <a:rPr lang="cs-CZ" sz="1600" dirty="0" err="1"/>
              <a:t>жанров</a:t>
            </a:r>
            <a:r>
              <a:rPr lang="cs-CZ" sz="1600" dirty="0"/>
              <a:t>. 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0E55FB29-227F-4EE7-BCAB-DC178305D898}"/>
              </a:ext>
            </a:extLst>
          </p:cNvPr>
          <p:cNvSpPr/>
          <p:nvPr/>
        </p:nvSpPr>
        <p:spPr>
          <a:xfrm>
            <a:off x="895251" y="5832677"/>
            <a:ext cx="5284839" cy="3693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cs-CZ" b="1" dirty="0"/>
              <a:t>В. С. </a:t>
            </a:r>
            <a:r>
              <a:rPr lang="cs-CZ" b="1" dirty="0" err="1"/>
              <a:t>Курочкин</a:t>
            </a:r>
            <a:r>
              <a:rPr lang="cs-CZ" b="1" dirty="0"/>
              <a:t>, Д. Д. </a:t>
            </a:r>
            <a:r>
              <a:rPr lang="cs-CZ" b="1" dirty="0" err="1"/>
              <a:t>Минаев</a:t>
            </a:r>
            <a:r>
              <a:rPr lang="cs-CZ" b="1" dirty="0"/>
              <a:t>, В. И. </a:t>
            </a:r>
            <a:r>
              <a:rPr lang="cs-CZ" b="1" dirty="0" err="1"/>
              <a:t>Богданова</a:t>
            </a:r>
            <a:endParaRPr lang="cs-CZ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B93253F1-F1C9-4D90-B797-8CB7C926ADAC}"/>
              </a:ext>
            </a:extLst>
          </p:cNvPr>
          <p:cNvSpPr/>
          <p:nvPr/>
        </p:nvSpPr>
        <p:spPr>
          <a:xfrm>
            <a:off x="9009659" y="2853026"/>
            <a:ext cx="28722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«</a:t>
            </a:r>
            <a:r>
              <a:rPr lang="cs-CZ" sz="1600" dirty="0" err="1"/>
              <a:t>искусство</a:t>
            </a:r>
            <a:r>
              <a:rPr lang="cs-CZ" sz="1600" dirty="0"/>
              <a:t> </a:t>
            </a:r>
            <a:r>
              <a:rPr lang="cs-CZ" sz="1600" dirty="0" err="1"/>
              <a:t>для</a:t>
            </a:r>
            <a:r>
              <a:rPr lang="cs-CZ" sz="1600" dirty="0"/>
              <a:t> </a:t>
            </a:r>
            <a:r>
              <a:rPr lang="cs-CZ" sz="1600" dirty="0" err="1"/>
              <a:t>искусства</a:t>
            </a:r>
            <a:r>
              <a:rPr lang="cs-CZ" sz="1600" dirty="0"/>
              <a:t>»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мир</a:t>
            </a:r>
            <a:r>
              <a:rPr lang="cs-CZ" sz="1600" dirty="0"/>
              <a:t> </a:t>
            </a:r>
            <a:r>
              <a:rPr lang="cs-CZ" sz="1600" dirty="0" err="1"/>
              <a:t>философских</a:t>
            </a:r>
            <a:r>
              <a:rPr lang="cs-CZ" sz="1600" dirty="0"/>
              <a:t> и </a:t>
            </a:r>
            <a:r>
              <a:rPr lang="cs-CZ" sz="1600" dirty="0" err="1"/>
              <a:t>психологических</a:t>
            </a:r>
            <a:r>
              <a:rPr lang="cs-CZ" sz="1600" dirty="0"/>
              <a:t> </a:t>
            </a:r>
            <a:r>
              <a:rPr lang="cs-CZ" sz="1600" dirty="0" err="1"/>
              <a:t>проблем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личные</a:t>
            </a:r>
            <a:r>
              <a:rPr lang="cs-CZ" sz="1600" dirty="0"/>
              <a:t> и </a:t>
            </a:r>
            <a:r>
              <a:rPr lang="cs-CZ" sz="1600" dirty="0" err="1"/>
              <a:t>интимные</a:t>
            </a:r>
            <a:r>
              <a:rPr lang="cs-CZ" sz="1600" dirty="0"/>
              <a:t> </a:t>
            </a:r>
            <a:r>
              <a:rPr lang="cs-CZ" sz="1600" dirty="0" err="1"/>
              <a:t>переживания</a:t>
            </a:r>
            <a:endParaRPr lang="cs-CZ" sz="1600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D7F0A2A2-5EDF-4C59-9F42-28722282050A}"/>
              </a:ext>
            </a:extLst>
          </p:cNvPr>
          <p:cNvSpPr/>
          <p:nvPr/>
        </p:nvSpPr>
        <p:spPr>
          <a:xfrm>
            <a:off x="6916478" y="5832677"/>
            <a:ext cx="4979051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А. Н. </a:t>
            </a:r>
            <a:r>
              <a:rPr lang="cs-CZ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Майков</a:t>
            </a:r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Л. А. </a:t>
            </a:r>
            <a:r>
              <a:rPr lang="cs-CZ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Мей</a:t>
            </a:r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А. К. </a:t>
            </a:r>
            <a:r>
              <a:rPr lang="cs-CZ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Толстой</a:t>
            </a:r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отчасти</a:t>
            </a:r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Ф. И. </a:t>
            </a:r>
            <a:r>
              <a:rPr lang="cs-CZ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Тютчев</a:t>
            </a:r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B024F85-7A0F-40B2-BFA0-0947F237D7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5166" y="6474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1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7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2DF24D-7888-4630-8C6A-8B46BA2B6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697436"/>
          </a:xfrm>
        </p:spPr>
        <p:txBody>
          <a:bodyPr/>
          <a:lstStyle/>
          <a:p>
            <a:r>
              <a:rPr lang="cs-CZ" b="1" dirty="0" err="1"/>
              <a:t>Николай</a:t>
            </a:r>
            <a:r>
              <a:rPr lang="cs-CZ" b="1" dirty="0"/>
              <a:t> </a:t>
            </a:r>
            <a:r>
              <a:rPr lang="cs-CZ" b="1" dirty="0" err="1"/>
              <a:t>Алексеевич</a:t>
            </a:r>
            <a:r>
              <a:rPr lang="cs-CZ" b="1" dirty="0"/>
              <a:t> </a:t>
            </a:r>
            <a:r>
              <a:rPr lang="cs-CZ" b="1" dirty="0" err="1"/>
              <a:t>Некрасов</a:t>
            </a:r>
            <a:r>
              <a:rPr lang="cs-CZ" b="1" dirty="0"/>
              <a:t> (1821-1878)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1133573-4546-4C49-9690-9A16AB208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820673"/>
            <a:ext cx="11029615" cy="2303595"/>
          </a:xfrm>
        </p:spPr>
        <p:txBody>
          <a:bodyPr>
            <a:normAutofit/>
          </a:bodyPr>
          <a:lstStyle/>
          <a:p>
            <a:r>
              <a:rPr lang="cs-CZ" dirty="0" err="1">
                <a:latin typeface="Corbel" panose="020B0503020204020204" pitchFamily="34" charset="0"/>
              </a:rPr>
              <a:t>величайший</a:t>
            </a:r>
            <a:r>
              <a:rPr lang="cs-CZ" dirty="0">
                <a:latin typeface="Corbel" panose="020B0503020204020204" pitchFamily="34" charset="0"/>
              </a:rPr>
              <a:t> </a:t>
            </a:r>
            <a:r>
              <a:rPr lang="cs-CZ" dirty="0" err="1">
                <a:latin typeface="Corbel" panose="020B0503020204020204" pitchFamily="34" charset="0"/>
              </a:rPr>
              <a:t>поэт</a:t>
            </a:r>
            <a:r>
              <a:rPr lang="cs-CZ" dirty="0">
                <a:latin typeface="Corbel" panose="020B0503020204020204" pitchFamily="34" charset="0"/>
              </a:rPr>
              <a:t> 60-70-ых </a:t>
            </a:r>
            <a:r>
              <a:rPr lang="cs-CZ" dirty="0" err="1">
                <a:latin typeface="Corbel" panose="020B0503020204020204" pitchFamily="34" charset="0"/>
              </a:rPr>
              <a:t>гг</a:t>
            </a:r>
            <a:r>
              <a:rPr lang="cs-CZ" dirty="0">
                <a:latin typeface="Corbel" panose="020B0503020204020204" pitchFamily="34" charset="0"/>
              </a:rPr>
              <a:t>. 19 в. </a:t>
            </a:r>
          </a:p>
          <a:p>
            <a:r>
              <a:rPr lang="cs-CZ" dirty="0" err="1">
                <a:latin typeface="Corbel" panose="020B0503020204020204" pitchFamily="34" charset="0"/>
              </a:rPr>
              <a:t>представитель</a:t>
            </a:r>
            <a:r>
              <a:rPr lang="cs-CZ" dirty="0">
                <a:latin typeface="Corbel" panose="020B0503020204020204" pitchFamily="34" charset="0"/>
              </a:rPr>
              <a:t> </a:t>
            </a:r>
            <a:r>
              <a:rPr lang="cs-CZ" dirty="0" err="1">
                <a:latin typeface="Corbel" panose="020B0503020204020204" pitchFamily="34" charset="0"/>
              </a:rPr>
              <a:t>гражданской</a:t>
            </a:r>
            <a:r>
              <a:rPr lang="cs-CZ" dirty="0">
                <a:latin typeface="Corbel" panose="020B0503020204020204" pitchFamily="34" charset="0"/>
              </a:rPr>
              <a:t> </a:t>
            </a:r>
            <a:r>
              <a:rPr lang="cs-CZ" dirty="0" err="1">
                <a:latin typeface="Corbel" panose="020B0503020204020204" pitchFamily="34" charset="0"/>
              </a:rPr>
              <a:t>поэзии</a:t>
            </a:r>
            <a:endParaRPr lang="cs-CZ" dirty="0">
              <a:latin typeface="Corbel" panose="020B0503020204020204" pitchFamily="34" charset="0"/>
            </a:endParaRPr>
          </a:p>
          <a:p>
            <a:r>
              <a:rPr lang="cs-CZ" dirty="0" err="1">
                <a:latin typeface="Corbel" panose="020B0503020204020204" pitchFamily="34" charset="0"/>
              </a:rPr>
              <a:t>социально-урбанистическая</a:t>
            </a:r>
            <a:r>
              <a:rPr lang="cs-CZ" dirty="0">
                <a:latin typeface="Corbel" panose="020B0503020204020204" pitchFamily="34" charset="0"/>
              </a:rPr>
              <a:t> </a:t>
            </a:r>
            <a:r>
              <a:rPr lang="cs-CZ" dirty="0" err="1">
                <a:latin typeface="Corbel" panose="020B0503020204020204" pitchFamily="34" charset="0"/>
              </a:rPr>
              <a:t>тематика</a:t>
            </a:r>
            <a:endParaRPr lang="cs-CZ" dirty="0">
              <a:latin typeface="Corbel" panose="020B0503020204020204" pitchFamily="34" charset="0"/>
            </a:endParaRPr>
          </a:p>
          <a:p>
            <a:r>
              <a:rPr lang="cs-CZ" dirty="0" err="1">
                <a:latin typeface="Corbel" panose="020B0503020204020204" pitchFamily="34" charset="0"/>
              </a:rPr>
              <a:t>трагедия</a:t>
            </a:r>
            <a:r>
              <a:rPr lang="cs-CZ" dirty="0">
                <a:latin typeface="Corbel" panose="020B0503020204020204" pitchFamily="34" charset="0"/>
              </a:rPr>
              <a:t> </a:t>
            </a:r>
            <a:r>
              <a:rPr lang="cs-CZ" dirty="0" err="1">
                <a:latin typeface="Corbel" panose="020B0503020204020204" pitchFamily="34" charset="0"/>
              </a:rPr>
              <a:t>простого</a:t>
            </a:r>
            <a:r>
              <a:rPr lang="cs-CZ" dirty="0">
                <a:latin typeface="Corbel" panose="020B0503020204020204" pitchFamily="34" charset="0"/>
              </a:rPr>
              <a:t> </a:t>
            </a:r>
            <a:r>
              <a:rPr lang="cs-CZ" dirty="0" err="1">
                <a:latin typeface="Corbel" panose="020B0503020204020204" pitchFamily="34" charset="0"/>
              </a:rPr>
              <a:t>человека</a:t>
            </a:r>
            <a:endParaRPr lang="cs-CZ" dirty="0"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ru-RU" dirty="0"/>
          </a:p>
          <a:p>
            <a:endParaRPr lang="cs-CZ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FAD9A26F-3361-4195-9437-8ACBE2648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9226">
            <a:off x="5609670" y="1610110"/>
            <a:ext cx="2369929" cy="389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FF2747B7-D1F7-48A1-8EE8-9F9543A96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293" y="4280261"/>
            <a:ext cx="4316361" cy="235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E664F9D3-3C2E-4921-B6C3-14D03A1FC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9758">
            <a:off x="8469617" y="1180398"/>
            <a:ext cx="2659511" cy="311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5D27A251-69AE-45FD-A86A-D432B20BC04C}"/>
              </a:ext>
            </a:extLst>
          </p:cNvPr>
          <p:cNvSpPr/>
          <p:nvPr/>
        </p:nvSpPr>
        <p:spPr>
          <a:xfrm>
            <a:off x="514069" y="3801006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Произведения</a:t>
            </a:r>
          </a:p>
          <a:p>
            <a:endParaRPr lang="cs-CZ" b="1" dirty="0"/>
          </a:p>
          <a:p>
            <a:r>
              <a:rPr lang="ru-RU" b="1" dirty="0"/>
              <a:t>Стихотворения</a:t>
            </a:r>
            <a:endParaRPr lang="cs-CZ" b="1" dirty="0"/>
          </a:p>
          <a:p>
            <a:r>
              <a:rPr lang="cs-CZ" dirty="0"/>
              <a:t>«</a:t>
            </a:r>
            <a:r>
              <a:rPr lang="ru-RU" dirty="0"/>
              <a:t>Колыбельная песня</a:t>
            </a:r>
            <a:r>
              <a:rPr lang="cs-CZ" dirty="0"/>
              <a:t>»</a:t>
            </a:r>
            <a:endParaRPr lang="ru-RU" dirty="0"/>
          </a:p>
          <a:p>
            <a:r>
              <a:rPr lang="cs-CZ" dirty="0"/>
              <a:t>«</a:t>
            </a:r>
            <a:r>
              <a:rPr lang="ru-RU" dirty="0"/>
              <a:t>Звуки и мечты</a:t>
            </a:r>
            <a:r>
              <a:rPr lang="cs-CZ" dirty="0"/>
              <a:t>»</a:t>
            </a:r>
            <a:endParaRPr lang="ru-RU" dirty="0"/>
          </a:p>
          <a:p>
            <a:r>
              <a:rPr lang="cs-CZ" dirty="0"/>
              <a:t>«</a:t>
            </a:r>
            <a:r>
              <a:rPr lang="ru-RU" dirty="0"/>
              <a:t>Поэт и гражданин</a:t>
            </a:r>
            <a:r>
              <a:rPr lang="cs-CZ" dirty="0"/>
              <a:t>»</a:t>
            </a:r>
            <a:endParaRPr lang="ru-RU" dirty="0"/>
          </a:p>
          <a:p>
            <a:r>
              <a:rPr lang="cs-CZ" dirty="0"/>
              <a:t>«</a:t>
            </a:r>
            <a:r>
              <a:rPr lang="ru-RU" dirty="0"/>
              <a:t>Рыцарь на час</a:t>
            </a:r>
            <a:r>
              <a:rPr lang="cs-CZ" dirty="0"/>
              <a:t>»</a:t>
            </a:r>
          </a:p>
          <a:p>
            <a:endParaRPr lang="cs-CZ" dirty="0"/>
          </a:p>
          <a:p>
            <a:endParaRPr lang="ru-RU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8C4891B4-11B7-4670-91A1-BF6EFDF83420}"/>
              </a:ext>
            </a:extLst>
          </p:cNvPr>
          <p:cNvSpPr/>
          <p:nvPr/>
        </p:nvSpPr>
        <p:spPr>
          <a:xfrm>
            <a:off x="3078389" y="4312630"/>
            <a:ext cx="315673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Поэмы</a:t>
            </a:r>
          </a:p>
          <a:p>
            <a:r>
              <a:rPr lang="cs-CZ" dirty="0"/>
              <a:t>«</a:t>
            </a:r>
            <a:r>
              <a:rPr lang="ru-RU" dirty="0"/>
              <a:t>Мороз-красный нос</a:t>
            </a:r>
            <a:r>
              <a:rPr lang="cs-CZ" dirty="0"/>
              <a:t>»</a:t>
            </a:r>
            <a:endParaRPr lang="ru-RU" dirty="0"/>
          </a:p>
          <a:p>
            <a:r>
              <a:rPr lang="cs-CZ" dirty="0"/>
              <a:t>«</a:t>
            </a:r>
            <a:r>
              <a:rPr lang="ru-RU" dirty="0"/>
              <a:t>Железная дорога</a:t>
            </a:r>
            <a:r>
              <a:rPr lang="cs-CZ" dirty="0"/>
              <a:t>»</a:t>
            </a:r>
            <a:endParaRPr lang="ru-RU" dirty="0"/>
          </a:p>
          <a:p>
            <a:r>
              <a:rPr lang="cs-CZ" dirty="0"/>
              <a:t>«</a:t>
            </a:r>
            <a:r>
              <a:rPr lang="ru-RU" dirty="0"/>
              <a:t>Русские женщины</a:t>
            </a:r>
            <a:r>
              <a:rPr lang="cs-CZ" dirty="0"/>
              <a:t>»</a:t>
            </a:r>
            <a:endParaRPr lang="ru-RU" dirty="0"/>
          </a:p>
          <a:p>
            <a:r>
              <a:rPr lang="cs-CZ" dirty="0"/>
              <a:t>«</a:t>
            </a:r>
            <a:r>
              <a:rPr lang="ru-RU" dirty="0"/>
              <a:t>Кому на Руси жить хорошо</a:t>
            </a:r>
            <a:r>
              <a:rPr lang="cs-CZ" dirty="0"/>
              <a:t>»</a:t>
            </a: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748CD6D-6DC3-45AB-B0A5-E844769897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829" y="6175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66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5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1A6BAC-FA75-4403-A8AB-0C1F1C64F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625199"/>
          </a:xfrm>
        </p:spPr>
        <p:txBody>
          <a:bodyPr/>
          <a:lstStyle/>
          <a:p>
            <a:r>
              <a:rPr lang="ru-RU" b="1" dirty="0"/>
              <a:t>Афанасий Афанасьевич ФЕТ</a:t>
            </a:r>
            <a:r>
              <a:rPr lang="cs-CZ" b="1" dirty="0"/>
              <a:t> </a:t>
            </a:r>
            <a:r>
              <a:rPr lang="cs-CZ" dirty="0"/>
              <a:t>(1820 – 1892)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CF379EC-295D-47EB-9C59-C693AABA4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267" y="1534619"/>
            <a:ext cx="5239505" cy="3558491"/>
          </a:xfrm>
        </p:spPr>
        <p:txBody>
          <a:bodyPr>
            <a:normAutofit/>
          </a:bodyPr>
          <a:lstStyle/>
          <a:p>
            <a:r>
              <a:rPr lang="ru-RU" dirty="0"/>
              <a:t>критика его лирики</a:t>
            </a:r>
          </a:p>
          <a:p>
            <a:r>
              <a:rPr lang="ru-RU" dirty="0"/>
              <a:t>музыкальность, ритмичность и отвлечённость стихов</a:t>
            </a:r>
            <a:endParaRPr lang="cs-CZ" dirty="0"/>
          </a:p>
          <a:p>
            <a:r>
              <a:rPr lang="cs-CZ" dirty="0"/>
              <a:t>a</a:t>
            </a:r>
            <a:r>
              <a:rPr lang="ru-RU" dirty="0" err="1"/>
              <a:t>ссоциативность</a:t>
            </a:r>
            <a:endParaRPr lang="cs-CZ" dirty="0"/>
          </a:p>
          <a:p>
            <a:r>
              <a:rPr lang="cs-CZ" dirty="0" err="1"/>
              <a:t>мир</a:t>
            </a:r>
            <a:r>
              <a:rPr lang="cs-CZ" dirty="0"/>
              <a:t> </a:t>
            </a:r>
            <a:r>
              <a:rPr lang="cs-CZ" dirty="0" err="1"/>
              <a:t>образов</a:t>
            </a:r>
            <a:r>
              <a:rPr lang="cs-CZ" dirty="0"/>
              <a:t> </a:t>
            </a:r>
            <a:r>
              <a:rPr lang="cs-CZ" dirty="0" err="1"/>
              <a:t>чистой</a:t>
            </a:r>
            <a:r>
              <a:rPr lang="cs-CZ" dirty="0"/>
              <a:t> </a:t>
            </a:r>
            <a:r>
              <a:rPr lang="cs-CZ" dirty="0" err="1"/>
              <a:t>красоты</a:t>
            </a:r>
            <a:endParaRPr lang="cs-CZ" dirty="0"/>
          </a:p>
          <a:p>
            <a:r>
              <a:rPr lang="ru-RU" dirty="0">
                <a:sym typeface="Wingdings" panose="05000000000000000000" pitchFamily="2" charset="2"/>
              </a:rPr>
              <a:t>русские символисты</a:t>
            </a:r>
            <a:endParaRPr lang="ru-RU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009C023-3C97-47B6-9CF3-B4C84386D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2875">
            <a:off x="9487927" y="679273"/>
            <a:ext cx="2096857" cy="279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81C56957-2F75-4759-B889-865241694EF7}"/>
              </a:ext>
            </a:extLst>
          </p:cNvPr>
          <p:cNvSpPr/>
          <p:nvPr/>
        </p:nvSpPr>
        <p:spPr>
          <a:xfrm>
            <a:off x="5864772" y="2939376"/>
            <a:ext cx="408038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cs-CZ" i="1" dirty="0" err="1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Шепот</a:t>
            </a:r>
            <a:r>
              <a:rPr lang="cs-CZ" i="1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робкое</a:t>
            </a:r>
            <a:r>
              <a:rPr lang="cs-CZ" i="1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дыханье</a:t>
            </a:r>
            <a:r>
              <a:rPr lang="cs-CZ" i="1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br>
              <a:rPr lang="cs-CZ" i="1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i="1" dirty="0" err="1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Трели</a:t>
            </a:r>
            <a:r>
              <a:rPr lang="cs-CZ" i="1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соловья</a:t>
            </a:r>
            <a:r>
              <a:rPr lang="cs-CZ" i="1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br>
              <a:rPr lang="cs-CZ" i="1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i="1" dirty="0" err="1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Серебро</a:t>
            </a:r>
            <a:r>
              <a:rPr lang="cs-CZ" i="1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cs-CZ" i="1" dirty="0" err="1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колыханье</a:t>
            </a:r>
            <a:br>
              <a:rPr lang="cs-CZ" i="1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i="1" dirty="0" err="1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Сонного</a:t>
            </a:r>
            <a:r>
              <a:rPr lang="cs-CZ" i="1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ручья</a:t>
            </a:r>
            <a:r>
              <a:rPr lang="cs-CZ" i="1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>
              <a:spcAft>
                <a:spcPts val="0"/>
              </a:spcAft>
            </a:pPr>
            <a:r>
              <a:rPr lang="cs-CZ" i="1" dirty="0" err="1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Свет</a:t>
            </a:r>
            <a:r>
              <a:rPr lang="cs-CZ" i="1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ночной</a:t>
            </a:r>
            <a:r>
              <a:rPr lang="cs-CZ" i="1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ночные</a:t>
            </a:r>
            <a:r>
              <a:rPr lang="cs-CZ" i="1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тени</a:t>
            </a:r>
            <a:r>
              <a:rPr lang="cs-CZ" i="1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br>
              <a:rPr lang="cs-CZ" i="1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i="1" dirty="0" err="1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Тени</a:t>
            </a:r>
            <a:r>
              <a:rPr lang="cs-CZ" i="1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без</a:t>
            </a:r>
            <a:r>
              <a:rPr lang="cs-CZ" i="1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конца</a:t>
            </a:r>
            <a:r>
              <a:rPr lang="cs-CZ" i="1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br>
              <a:rPr lang="cs-CZ" i="1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i="1" dirty="0" err="1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Ряд</a:t>
            </a:r>
            <a:r>
              <a:rPr lang="cs-CZ" i="1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волшебных</a:t>
            </a:r>
            <a:r>
              <a:rPr lang="cs-CZ" i="1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изменений</a:t>
            </a:r>
            <a:br>
              <a:rPr lang="cs-CZ" i="1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i="1" dirty="0" err="1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Милого</a:t>
            </a:r>
            <a:r>
              <a:rPr lang="cs-CZ" i="1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лица</a:t>
            </a:r>
            <a:r>
              <a:rPr lang="cs-CZ" i="1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algn="ctr">
              <a:spcAft>
                <a:spcPts val="0"/>
              </a:spcAft>
            </a:pPr>
            <a:r>
              <a:rPr lang="cs-CZ" i="1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cs-CZ" i="1" dirty="0" err="1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дымных</a:t>
            </a:r>
            <a:r>
              <a:rPr lang="cs-CZ" i="1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тучках</a:t>
            </a:r>
            <a:r>
              <a:rPr lang="cs-CZ" i="1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пурпур</a:t>
            </a:r>
            <a:r>
              <a:rPr lang="cs-CZ" i="1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розы</a:t>
            </a:r>
            <a:r>
              <a:rPr lang="cs-CZ" i="1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br>
              <a:rPr lang="cs-CZ" i="1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i="1" dirty="0" err="1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Отблеск</a:t>
            </a:r>
            <a:r>
              <a:rPr lang="cs-CZ" i="1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янтаря</a:t>
            </a:r>
            <a:r>
              <a:rPr lang="cs-CZ" i="1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br>
              <a:rPr lang="cs-CZ" i="1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i="1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cs-CZ" i="1" dirty="0" err="1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лобзания</a:t>
            </a:r>
            <a:r>
              <a:rPr lang="cs-CZ" i="1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и </a:t>
            </a:r>
            <a:r>
              <a:rPr lang="cs-CZ" i="1" dirty="0" err="1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слезы</a:t>
            </a:r>
            <a:r>
              <a:rPr lang="cs-CZ" i="1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br>
              <a:rPr lang="cs-CZ" i="1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i="1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cs-CZ" i="1" dirty="0" err="1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заря</a:t>
            </a:r>
            <a:r>
              <a:rPr lang="cs-CZ" i="1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заря</a:t>
            </a:r>
            <a:r>
              <a:rPr lang="cs-CZ" i="1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!..</a:t>
            </a:r>
          </a:p>
          <a:p>
            <a:pPr algn="just">
              <a:spcAft>
                <a:spcPts val="0"/>
              </a:spcAft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9EC64C98-0639-4AB6-AA12-8C68A947CAA6}"/>
              </a:ext>
            </a:extLst>
          </p:cNvPr>
          <p:cNvSpPr/>
          <p:nvPr/>
        </p:nvSpPr>
        <p:spPr>
          <a:xfrm>
            <a:off x="625267" y="4838709"/>
            <a:ext cx="609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>
                <a:latin typeface="Corbel" panose="020B0503020204020204" pitchFamily="34" charset="0"/>
              </a:rPr>
              <a:t>Произведения</a:t>
            </a:r>
            <a:endParaRPr lang="cs-CZ" dirty="0">
              <a:latin typeface="Corbel" panose="020B0503020204020204" pitchFamily="34" charset="0"/>
            </a:endParaRPr>
          </a:p>
          <a:p>
            <a:r>
              <a:rPr lang="cs-CZ" dirty="0"/>
              <a:t>«</a:t>
            </a:r>
            <a:r>
              <a:rPr lang="cs-CZ" dirty="0" err="1">
                <a:latin typeface="Corbel" panose="020B0503020204020204" pitchFamily="34" charset="0"/>
              </a:rPr>
              <a:t>Вечерние</a:t>
            </a:r>
            <a:r>
              <a:rPr lang="cs-CZ" dirty="0">
                <a:latin typeface="Corbel" panose="020B0503020204020204" pitchFamily="34" charset="0"/>
              </a:rPr>
              <a:t> </a:t>
            </a:r>
            <a:r>
              <a:rPr lang="cs-CZ" dirty="0" err="1">
                <a:latin typeface="Corbel" panose="020B0503020204020204" pitchFamily="34" charset="0"/>
              </a:rPr>
              <a:t>огни</a:t>
            </a:r>
            <a:r>
              <a:rPr lang="cs-CZ" dirty="0"/>
              <a:t>»</a:t>
            </a:r>
            <a:endParaRPr lang="cs-CZ" dirty="0">
              <a:latin typeface="Corbel" panose="020B0503020204020204" pitchFamily="34" charset="0"/>
            </a:endParaRPr>
          </a:p>
          <a:p>
            <a:r>
              <a:rPr lang="cs-CZ" dirty="0"/>
              <a:t>«</a:t>
            </a:r>
            <a:r>
              <a:rPr lang="cs-CZ" dirty="0" err="1">
                <a:latin typeface="Corbel" panose="020B0503020204020204" pitchFamily="34" charset="0"/>
              </a:rPr>
              <a:t>Весенняя</a:t>
            </a:r>
            <a:r>
              <a:rPr lang="cs-CZ" dirty="0">
                <a:latin typeface="Corbel" panose="020B0503020204020204" pitchFamily="34" charset="0"/>
              </a:rPr>
              <a:t> </a:t>
            </a:r>
            <a:r>
              <a:rPr lang="cs-CZ" dirty="0" err="1">
                <a:latin typeface="Corbel" panose="020B0503020204020204" pitchFamily="34" charset="0"/>
              </a:rPr>
              <a:t>гроза</a:t>
            </a:r>
            <a:r>
              <a:rPr lang="cs-CZ" dirty="0"/>
              <a:t>»</a:t>
            </a:r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E6281EE-2637-45AD-85FE-A5085E6EF0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194" y="6639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47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3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ividendVTI">
  <a:themeElements>
    <a:clrScheme name="DividendVTI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ED8428"/>
      </a:accent1>
      <a:accent2>
        <a:srgbClr val="E6C46D"/>
      </a:accent2>
      <a:accent3>
        <a:srgbClr val="537685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581</Words>
  <Application>Microsoft Office PowerPoint</Application>
  <PresentationFormat>Širokoúhlá obrazovka</PresentationFormat>
  <Paragraphs>85</Paragraphs>
  <Slides>9</Slides>
  <Notes>0</Notes>
  <HiddenSlides>0</HiddenSlides>
  <MMClips>7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7" baseType="lpstr">
      <vt:lpstr>Arial</vt:lpstr>
      <vt:lpstr>Baskerville Old Face</vt:lpstr>
      <vt:lpstr>Calibri</vt:lpstr>
      <vt:lpstr>Corbel</vt:lpstr>
      <vt:lpstr>Gill Sans MT</vt:lpstr>
      <vt:lpstr>Wingdings</vt:lpstr>
      <vt:lpstr>Wingdings 2</vt:lpstr>
      <vt:lpstr>DividendVTI</vt:lpstr>
      <vt:lpstr>Развитие русской поэзии </vt:lpstr>
      <vt:lpstr>«Золотой век» русской поэзии</vt:lpstr>
      <vt:lpstr>Prezentace aplikace PowerPoint</vt:lpstr>
      <vt:lpstr>18 ВЕК</vt:lpstr>
      <vt:lpstr>ПЕРВАЯ ПОЛОВИНА 19 ВЕКА</vt:lpstr>
      <vt:lpstr>А. С. Пушкин</vt:lpstr>
      <vt:lpstr>40-ые гг. - 60-ые годы 19 в. </vt:lpstr>
      <vt:lpstr>Николай Алексеевич Некрасов (1821-1878)</vt:lpstr>
      <vt:lpstr>Афанасий Афанасьевич ФЕТ (1820 – 1892)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русской поэзии</dc:title>
  <dc:creator>Alexandra Gončarenko</dc:creator>
  <cp:lastModifiedBy>Alexandra Gončarenko</cp:lastModifiedBy>
  <cp:revision>20</cp:revision>
  <dcterms:created xsi:type="dcterms:W3CDTF">2019-10-28T16:43:30Z</dcterms:created>
  <dcterms:modified xsi:type="dcterms:W3CDTF">2020-11-19T12:30:08Z</dcterms:modified>
</cp:coreProperties>
</file>