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2" r:id="rId5"/>
    <p:sldId id="264" r:id="rId6"/>
    <p:sldId id="260" r:id="rId7"/>
    <p:sldId id="259" r:id="rId8"/>
    <p:sldId id="261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832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11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12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33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90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88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4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14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72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2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1714B05-ADA4-4162-B2F0-6C3CEA9F96C2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0DA5F36-1FE9-409A-9A49-D3DF020EA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0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105BD-6EB8-4C96-A992-8BFA4BF4E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Классицизм, сентиментализм и романтизм </a:t>
            </a:r>
            <a:endParaRPr lang="cs-C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3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6136D-4675-4FA7-A4BA-9D4085AB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666455"/>
            <a:ext cx="5516709" cy="2206511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Сентиментализм</a:t>
            </a:r>
            <a:b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англ. </a:t>
            </a:r>
            <a:r>
              <a:rPr lang="cs-CZ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sentimental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чувствительный,  фр.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чувство)</a:t>
            </a:r>
            <a:endParaRPr lang="cs-CZ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97A66-2F4E-430C-9A0B-C624C6840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912700"/>
            <a:ext cx="5641161" cy="3640499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направление в искусстве </a:t>
            </a:r>
            <a:b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литературе конца 18 – начала 19 веков.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внутреннему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оттенков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становится центральной эстетической категорией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противопоставление чувства разуму </a:t>
            </a:r>
          </a:p>
          <a:p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сновная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идея – идиллическая жизнь человека на фоне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Obsah obrázku osoba, muž, interiér, hledání&#10;&#10;Popis byl vytvořen automaticky">
            <a:extLst>
              <a:ext uri="{FF2B5EF4-FFF2-40B4-BE49-F238E27FC236}">
                <a16:creationId xmlns:a16="http://schemas.microsoft.com/office/drawing/2014/main" id="{E5C94521-6D44-4D1E-BCEF-35CAAB8F9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20372"/>
          <a:stretch/>
        </p:blipFill>
        <p:spPr bwMode="auto">
          <a:xfrm>
            <a:off x="720048" y="3346737"/>
            <a:ext cx="2974874" cy="2970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4BDA54F3-F860-4D36-9D1F-C63077966AE5}"/>
              </a:ext>
            </a:extLst>
          </p:cNvPr>
          <p:cNvSpPr/>
          <p:nvPr/>
        </p:nvSpPr>
        <p:spPr>
          <a:xfrm>
            <a:off x="1625118" y="637942"/>
            <a:ext cx="3396343" cy="2371523"/>
          </a:xfrm>
          <a:prstGeom prst="wedgeEllipse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01A4BD1-BDBB-4393-AC01-53E34071286F}"/>
              </a:ext>
            </a:extLst>
          </p:cNvPr>
          <p:cNvSpPr txBox="1"/>
          <p:nvPr/>
        </p:nvSpPr>
        <p:spPr>
          <a:xfrm>
            <a:off x="2022364" y="1075212"/>
            <a:ext cx="29004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«Наши истинные учителя — опыт и чувство.»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17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CFF7E-6E1D-48C8-9A11-99D9F99D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47452"/>
            <a:ext cx="6679599" cy="88276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черты сентиментализма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E5EDA-315C-42BC-B5C1-FF1075F6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3" y="1838131"/>
            <a:ext cx="8509518" cy="4170783"/>
          </a:xfrm>
        </p:spPr>
        <p:txBody>
          <a:bodyPr>
            <a:normAutofit fontScale="85000" lnSpcReduction="1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провозглашается высшей ценностью.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простому человеку, к миру его чувств, к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природе, к быту.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Изображается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обыденная, будничная семейная жизнь.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противопоставление деревни городу.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изображение мира (идеализация действительности).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Идеи нравственного равенства людей, связь с природой.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 - внимание к простым людям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сочувствует героям, его задача – заставить сопереживать, вызвать сострадание, слезы умиления.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человеческую личность в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движениях души, мыслях, чувствах,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стремлениях.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тематика - любовная. 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Жанры: дневники, путевые заметки, письма, исповеди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мемуары, элегические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послания, повести, романы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D000D-3160-4A42-91B2-69E513BA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438" y="258926"/>
            <a:ext cx="5350600" cy="123854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Сентиментализм </a:t>
            </a:r>
            <a:b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русской литературе</a:t>
            </a:r>
            <a:endParaRPr lang="cs-CZ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BE03-30B3-4787-AFBF-E4FEBE36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52" y="2054170"/>
            <a:ext cx="5443028" cy="4583678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сентиментализма в русской литературе можно искать приблизительно в 1760-е гг.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угасает после 1812 г. </a:t>
            </a: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крепостным, жизни в деревни </a:t>
            </a:r>
            <a:b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критике буржуазных нравов.</a:t>
            </a: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Дидактическая, просветительская установка на воспитание гражданина. </a:t>
            </a: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Представители:</a:t>
            </a:r>
            <a:endParaRPr lang="cs-CZ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КАРАМЗИН</a:t>
            </a: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русского путешественника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Государства Российского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Лиза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РАДИЩЕВ</a:t>
            </a:r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из Петербурга </a:t>
            </a:r>
            <a:br>
              <a:rPr lang="cs-CZ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М.Н. МУРАВЬЕВ</a:t>
            </a:r>
            <a:endParaRPr lang="cs-CZ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И.И. ДМИТРИЕВ </a:t>
            </a:r>
          </a:p>
          <a:p>
            <a:pPr marL="0" indent="0">
              <a:buNone/>
            </a:pPr>
            <a:endParaRPr lang="cs-CZ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0000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2B82C6D-CEB4-42C8-9F38-3D7DCA4A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 r="6" b="12510"/>
          <a:stretch/>
        </p:blipFill>
        <p:spPr bwMode="auto"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221CA07-C763-4591-97B9-11AE3BAA4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8"/>
          <a:stretch/>
        </p:blipFill>
        <p:spPr bwMode="auto">
          <a:xfrm>
            <a:off x="3114407" y="2805125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5B2609-CF70-4656-9ADF-F9289390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" b="-2"/>
          <a:stretch/>
        </p:blipFill>
        <p:spPr bwMode="auto">
          <a:xfrm>
            <a:off x="1664" y="0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C7EC2F8-03AF-40DF-A91A-B0125F2F7946}"/>
              </a:ext>
            </a:extLst>
          </p:cNvPr>
          <p:cNvSpPr txBox="1"/>
          <p:nvPr/>
        </p:nvSpPr>
        <p:spPr>
          <a:xfrm>
            <a:off x="3280867" y="5147339"/>
            <a:ext cx="22329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 </a:t>
            </a:r>
            <a:br>
              <a:rPr lang="cs-CZ" sz="1700" dirty="0"/>
            </a:br>
            <a:r>
              <a:rPr lang="ru-RU" sz="1700" dirty="0"/>
              <a:t>О. Кипренский</a:t>
            </a:r>
            <a:r>
              <a:rPr lang="cs-CZ" sz="1700" dirty="0"/>
              <a:t>, </a:t>
            </a:r>
            <a:r>
              <a:rPr lang="ru-RU" sz="1700" dirty="0"/>
              <a:t>«Бедная Лиза» (1827)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966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0B7C62-D578-44F2-B723-3114EBF87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cs-CZ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</a:t>
            </a:r>
            <a:br>
              <a:rPr lang="cs-CZ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латинского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classicus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образцовый)</a:t>
            </a:r>
            <a:b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AB627-DDAF-4BFE-AB3E-8C81527E5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исскустве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веков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классицизма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рационализм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подражание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классическим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образцам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античности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9733C8-A171-4BC8-BED6-D63FEDCE3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5" r="9208" b="-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18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06ABCDDD-1BA3-419B-8509-D3CCCA8C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10401" b="2"/>
          <a:stretch/>
        </p:blipFill>
        <p:spPr bwMode="auto">
          <a:xfrm>
            <a:off x="8972" y="-1"/>
            <a:ext cx="2450592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9055E1D-E6F7-4A21-8031-5F82CF336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 r="6" b="26580"/>
          <a:stretch/>
        </p:blipFill>
        <p:spPr bwMode="auto">
          <a:xfrm>
            <a:off x="2548377" y="2"/>
            <a:ext cx="2450591" cy="21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D30A830-936E-40A8-B8AC-22840CFCA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6" r="5" b="29341"/>
          <a:stretch/>
        </p:blipFill>
        <p:spPr bwMode="auto">
          <a:xfrm>
            <a:off x="5087782" y="1"/>
            <a:ext cx="2450592" cy="21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Ã½sledek obrÃ¡zku pro KaÄina klasicismus">
            <a:extLst>
              <a:ext uri="{FF2B5EF4-FFF2-40B4-BE49-F238E27FC236}">
                <a16:creationId xmlns:a16="http://schemas.microsoft.com/office/drawing/2014/main" id="{CC68FBDB-4A08-4E3C-A95A-83E3A5200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" r="4" b="4"/>
          <a:stretch/>
        </p:blipFill>
        <p:spPr bwMode="auto">
          <a:xfrm>
            <a:off x="8972" y="4611965"/>
            <a:ext cx="3724237" cy="22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176F36F-18DB-4247-87A0-0419E651C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0" r="3" b="3"/>
          <a:stretch/>
        </p:blipFill>
        <p:spPr bwMode="auto">
          <a:xfrm>
            <a:off x="8972" y="2274491"/>
            <a:ext cx="3717873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0D23F94-AE7E-4CFC-BC1F-230FF7C3F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2" b="2"/>
          <a:stretch/>
        </p:blipFill>
        <p:spPr bwMode="auto">
          <a:xfrm>
            <a:off x="3813047" y="2274491"/>
            <a:ext cx="3717894" cy="45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A11DA04-FD61-418A-9AD1-75EAF343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160" y="0"/>
            <a:ext cx="4555840" cy="32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braniborskÃ¡ brÃ¡na">
            <a:extLst>
              <a:ext uri="{FF2B5EF4-FFF2-40B4-BE49-F238E27FC236}">
                <a16:creationId xmlns:a16="http://schemas.microsoft.com/office/drawing/2014/main" id="{FC3CCEB0-C2C1-4DF5-ADD5-6CB0F95D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78" y="4206096"/>
            <a:ext cx="4572249" cy="26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569B8324-183C-4B6C-80AD-AD5650A6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1" y="2842008"/>
            <a:ext cx="3834882" cy="168309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Классицизм </a:t>
            </a:r>
            <a:br>
              <a:rPr lang="cs-CZ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Европе</a:t>
            </a:r>
          </a:p>
        </p:txBody>
      </p:sp>
    </p:spTree>
    <p:extLst>
      <p:ext uri="{BB962C8B-B14F-4D97-AF65-F5344CB8AC3E}">
        <p14:creationId xmlns:p14="http://schemas.microsoft.com/office/powerpoint/2010/main" val="220039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bsah obrázku tráva, budova, exteriér, obloha&#10;&#10;Popis byl vytvořen automaticky">
            <a:extLst>
              <a:ext uri="{FF2B5EF4-FFF2-40B4-BE49-F238E27FC236}">
                <a16:creationId xmlns:a16="http://schemas.microsoft.com/office/drawing/2014/main" id="{93DD2FCE-98CA-490C-9AAD-657A6961F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/>
          <a:stretch/>
        </p:blipFill>
        <p:spPr bwMode="auto">
          <a:xfrm>
            <a:off x="28610" y="0"/>
            <a:ext cx="12163390" cy="46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A6FC52-A2C6-44CA-8817-49B3EE6B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42" y="4877612"/>
            <a:ext cx="5021782" cy="150993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классицизм </a:t>
            </a:r>
            <a:b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архитектуре</a:t>
            </a:r>
            <a:endParaRPr lang="cs-CZ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59F97-9A23-4A33-822E-CD51CBBB1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78" y="4877612"/>
            <a:ext cx="5279382" cy="1672669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античные формы, видны греческие,</a:t>
            </a:r>
            <a:b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римские мотивы. </a:t>
            </a:r>
            <a:endParaRPr lang="cs-CZ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очень заметно смешение византийской</a:t>
            </a:r>
            <a:b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русского барокко. </a:t>
            </a:r>
            <a:endParaRPr lang="cs-CZ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классицизма в русской архитектуре: Баженов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Казаков,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Воронихин,</a:t>
            </a:r>
            <a:r>
              <a:rPr lang="cs-CZ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Земцов, Коробов, Росси, Стасов, </a:t>
            </a:r>
            <a:r>
              <a:rPr lang="ru-RU" sz="1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Монферран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33B564-3F34-4224-91CD-2E5F007A9F6C}"/>
              </a:ext>
            </a:extLst>
          </p:cNvPr>
          <p:cNvSpPr txBox="1"/>
          <p:nvPr/>
        </p:nvSpPr>
        <p:spPr>
          <a:xfrm>
            <a:off x="8929395" y="152400"/>
            <a:ext cx="326260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Казанский собор, Санкт-Петербург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0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bsah obrázku obloha, exteriér, budova, silnice&#10;&#10;Popis byl vytvořen automaticky">
            <a:extLst>
              <a:ext uri="{FF2B5EF4-FFF2-40B4-BE49-F238E27FC236}">
                <a16:creationId xmlns:a16="http://schemas.microsoft.com/office/drawing/2014/main" id="{029A5102-07DD-4DF6-A87F-5543E80AA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3" r="-3" b="91"/>
          <a:stretch/>
        </p:blipFill>
        <p:spPr bwMode="auto">
          <a:xfrm>
            <a:off x="321731" y="321731"/>
            <a:ext cx="5577202" cy="2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Obsah obrázku tráva, obloha, budova, vládní budova&#10;&#10;Popis byl vytvořen automaticky">
            <a:extLst>
              <a:ext uri="{FF2B5EF4-FFF2-40B4-BE49-F238E27FC236}">
                <a16:creationId xmlns:a16="http://schemas.microsoft.com/office/drawing/2014/main" id="{FF229E5B-5988-4D77-8BCE-AEF0B9463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9" r="-3" b="5862"/>
          <a:stretch/>
        </p:blipFill>
        <p:spPr bwMode="auto">
          <a:xfrm>
            <a:off x="6293069" y="315085"/>
            <a:ext cx="5601928" cy="30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Obsah obrázku obloha, exteriér, budova, voda&#10;&#10;Popis byl vytvořen automaticky">
            <a:extLst>
              <a:ext uri="{FF2B5EF4-FFF2-40B4-BE49-F238E27FC236}">
                <a16:creationId xmlns:a16="http://schemas.microsoft.com/office/drawing/2014/main" id="{BE6BBDF7-D20A-4A1C-BEB7-90AEAC551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" r="-3" b="2164"/>
          <a:stretch/>
        </p:blipFill>
        <p:spPr bwMode="auto">
          <a:xfrm>
            <a:off x="321730" y="3489163"/>
            <a:ext cx="5547225" cy="295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Ð²Ð¾ÑÑÐ¾Ð²ÑÐ¹ Ð°Ð½ÑÐ°Ð¼Ð±Ð»Ñ Ð² Ð¦Ð°ÑÐ¸ÑÑÐ½Ð¾. 1775 â 1785 Ð³Ð³. ÐÐ¾ÑÐºÐ²Ð° â Â«ÐÐÐÐÐÐ¯ ÐÐÐ¢ÐÐÐÂ».">
            <a:extLst>
              <a:ext uri="{FF2B5EF4-FFF2-40B4-BE49-F238E27FC236}">
                <a16:creationId xmlns:a16="http://schemas.microsoft.com/office/drawing/2014/main" id="{BBDC0879-D0D8-4315-865F-490B83219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t="4130" r="3700" b="21572"/>
          <a:stretch/>
        </p:blipFill>
        <p:spPr bwMode="auto">
          <a:xfrm>
            <a:off x="6908563" y="3429000"/>
            <a:ext cx="4961706" cy="29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48AC7A-4660-4AA1-A3D3-151A20A5794F}"/>
              </a:ext>
            </a:extLst>
          </p:cNvPr>
          <p:cNvSpPr txBox="1"/>
          <p:nvPr/>
        </p:nvSpPr>
        <p:spPr>
          <a:xfrm>
            <a:off x="9603952" y="3046982"/>
            <a:ext cx="226631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Пашкова, Москва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2D77184-7502-424D-82FC-9CF752585437}"/>
              </a:ext>
            </a:extLst>
          </p:cNvPr>
          <p:cNvSpPr txBox="1"/>
          <p:nvPr/>
        </p:nvSpPr>
        <p:spPr>
          <a:xfrm>
            <a:off x="2460168" y="6103676"/>
            <a:ext cx="352526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Академии наук, Санкт-Петербург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F0EA88C-6C01-4C84-AB11-AAC0C4C48669}"/>
              </a:ext>
            </a:extLst>
          </p:cNvPr>
          <p:cNvSpPr txBox="1"/>
          <p:nvPr/>
        </p:nvSpPr>
        <p:spPr>
          <a:xfrm>
            <a:off x="7673482" y="5936718"/>
            <a:ext cx="4221515" cy="361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Дворцовый ансамбль в Царицыно, Москва</a:t>
            </a:r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688483E-1E63-48AA-8EAD-BA776BBB7F09}"/>
              </a:ext>
            </a:extLst>
          </p:cNvPr>
          <p:cNvSpPr txBox="1"/>
          <p:nvPr/>
        </p:nvSpPr>
        <p:spPr>
          <a:xfrm>
            <a:off x="321731" y="3011797"/>
            <a:ext cx="3578465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Александринский театр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85AD9C1-53FC-4C50-95F8-6D9000EA3519}"/>
              </a:ext>
            </a:extLst>
          </p:cNvPr>
          <p:cNvSpPr txBox="1"/>
          <p:nvPr/>
        </p:nvSpPr>
        <p:spPr>
          <a:xfrm>
            <a:off x="4625721" y="2686944"/>
            <a:ext cx="327474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"Екатерининский" классицизм (1762-1780 гг.)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классицизм (1780-1800 гг.)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Александровский классицизм (ампир) (1800-1812 гг.)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6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34BCB-34E5-4EA7-97BA-F76D0916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139825" cy="1070607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75BD3C-0EB8-41E7-A5D1-5519F1C97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классицизма:</a:t>
            </a:r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героев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отрицательных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говорящие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драме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трёх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бращение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общественной проблематике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произведении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идеала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oсновной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классических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героя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разумом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чувством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500" dirty="0"/>
          </a:p>
          <a:p>
            <a:pPr marL="0" indent="0">
              <a:buNone/>
            </a:pPr>
            <a:endParaRPr lang="cs-CZ" sz="1500" dirty="0"/>
          </a:p>
          <a:p>
            <a:endParaRPr lang="cs-CZ" sz="15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988F276-13BD-436B-B3B9-3AD7B932D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r="18322" b="1"/>
          <a:stretch/>
        </p:blipFill>
        <p:spPr bwMode="auto">
          <a:xfrm>
            <a:off x="9030743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6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F22965D-FCB8-4A31-B056-2B181F625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02"/>
          <a:stretch/>
        </p:blipFill>
        <p:spPr bwMode="auto"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ABB7656D-2494-4381-B2CD-F8FB7EC05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0" r="3" b="16253"/>
          <a:stretch/>
        </p:blipFill>
        <p:spPr bwMode="auto"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¤Ð¾ÑÐ¾ Ð¸Ð· Ð¾ÑÐºÑÑÑÑÑ Ð¸ÑÑÐ¾ÑÐ½Ð¸ÐºÐ¾Ð²">
            <a:extLst>
              <a:ext uri="{FF2B5EF4-FFF2-40B4-BE49-F238E27FC236}">
                <a16:creationId xmlns:a16="http://schemas.microsoft.com/office/drawing/2014/main" id="{6B664FB6-4D0B-4F28-8881-7C601B6DD1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r="9009" b="-2"/>
          <a:stretch/>
        </p:blipFill>
        <p:spPr bwMode="auto"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07EE1A85-CEF2-4D5F-822B-0098F79EF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r="28289" b="3"/>
          <a:stretch/>
        </p:blipFill>
        <p:spPr bwMode="auto"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8896EE-BE09-46B8-B290-0DD13BE2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32" y="468243"/>
            <a:ext cx="4283082" cy="1454051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BD948-BB40-4377-9980-D25E5579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32" y="2369976"/>
            <a:ext cx="4906030" cy="3690995"/>
          </a:xfrm>
        </p:spPr>
        <p:txBody>
          <a:bodyPr anchor="ctr">
            <a:normAutofit lnSpcReduction="10000"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в.</a:t>
            </a:r>
          </a:p>
          <a:p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анры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сатира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оды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героические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поэмы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трагедии</a:t>
            </a:r>
            <a:endParaRPr lang="cs-CZ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Антиох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Дмитриевич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КАНТЕМИР</a:t>
            </a:r>
          </a:p>
          <a:p>
            <a:pPr marL="0" indent="0">
              <a:buNone/>
            </a:pP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Василий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Кириллович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ТРЕДИАКОВСКИЙ</a:t>
            </a:r>
          </a:p>
          <a:p>
            <a:pPr marL="0" indent="0">
              <a:buNone/>
            </a:pP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Михаил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Васильевич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ЛОМОНОСОВ </a:t>
            </a:r>
          </a:p>
          <a:p>
            <a:pPr marL="0" indent="0">
              <a:buNone/>
            </a:pP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Александр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Петрович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СУМАРОКОВ</a:t>
            </a:r>
          </a:p>
          <a:p>
            <a:pPr marL="0" indent="0">
              <a:buNone/>
            </a:pPr>
            <a:endParaRPr lang="cs-CZ" sz="1300" dirty="0">
              <a:solidFill>
                <a:srgbClr val="0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позднего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классицизма</a:t>
            </a:r>
            <a:r>
              <a:rPr lang="cs-CZ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 </a:t>
            </a: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Фонвизин</a:t>
            </a:r>
            <a:endParaRPr lang="cs-CZ" sz="1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Г.Р. </a:t>
            </a:r>
            <a:r>
              <a:rPr lang="cs-CZ" sz="13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Державин</a:t>
            </a:r>
            <a:r>
              <a:rPr lang="cs-CZ" sz="1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cs-CZ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4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17034-D390-47DC-B7F5-2B74F6074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748" y="751074"/>
            <a:ext cx="6922195" cy="75214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русского классицизма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52C1E9D-8BF8-4364-86F1-4919FDF71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181438"/>
              </p:ext>
            </p:extLst>
          </p:nvPr>
        </p:nvGraphicFramePr>
        <p:xfrm>
          <a:off x="1625980" y="1825625"/>
          <a:ext cx="8525725" cy="4266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0515">
                  <a:extLst>
                    <a:ext uri="{9D8B030D-6E8A-4147-A177-3AD203B41FA5}">
                      <a16:colId xmlns:a16="http://schemas.microsoft.com/office/drawing/2014/main" val="3285428209"/>
                    </a:ext>
                  </a:extLst>
                </a:gridCol>
                <a:gridCol w="2742605">
                  <a:extLst>
                    <a:ext uri="{9D8B030D-6E8A-4147-A177-3AD203B41FA5}">
                      <a16:colId xmlns:a16="http://schemas.microsoft.com/office/drawing/2014/main" val="1933384223"/>
                    </a:ext>
                  </a:extLst>
                </a:gridCol>
                <a:gridCol w="2742605">
                  <a:extLst>
                    <a:ext uri="{9D8B030D-6E8A-4147-A177-3AD203B41FA5}">
                      <a16:colId xmlns:a16="http://schemas.microsoft.com/office/drawing/2014/main" val="2036794910"/>
                    </a:ext>
                  </a:extLst>
                </a:gridCol>
              </a:tblGrid>
              <a:tr h="308583"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Период </a:t>
                      </a:r>
                      <a:endParaRPr lang="cs-CZ" sz="1500"/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Характер периода</a:t>
                      </a:r>
                      <a:endParaRPr lang="cs-CZ" sz="1500"/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Имена</a:t>
                      </a:r>
                      <a:endParaRPr lang="cs-CZ" sz="1500"/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513986080"/>
                  </a:ext>
                </a:extLst>
              </a:tr>
              <a:tr h="72937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Литература Петровского времени</a:t>
                      </a:r>
                      <a:endParaRPr lang="cs-CZ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Переходный характер. Формирование светской литературы.</a:t>
                      </a:r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 Прокопович</a:t>
                      </a:r>
                      <a:endParaRPr lang="cs-CZ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2079601966"/>
                  </a:ext>
                </a:extLst>
              </a:tr>
              <a:tr h="939775"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1730-1750</a:t>
                      </a:r>
                    </a:p>
                    <a:p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классицизма. Расцвет жанра оды.</a:t>
                      </a:r>
                    </a:p>
                    <a:p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А.Д. Кантемир</a:t>
                      </a:r>
                    </a:p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В.К. Тредиаковский </a:t>
                      </a:r>
                    </a:p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М.В. Ломоносов</a:t>
                      </a:r>
                    </a:p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А.П. Сумароков</a:t>
                      </a:r>
                      <a:endParaRPr lang="cs-CZ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1044046596"/>
                  </a:ext>
                </a:extLst>
              </a:tr>
              <a:tr h="729377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1760 - перв. половина 70-ых годов</a:t>
                      </a:r>
                    </a:p>
                    <a:p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Эволюция классицизма. Расцвет сатиры.</a:t>
                      </a:r>
                    </a:p>
                    <a:p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В.И. Майков</a:t>
                      </a:r>
                    </a:p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Н.И. Новиков</a:t>
                      </a:r>
                    </a:p>
                    <a:p>
                      <a:pPr algn="l"/>
                      <a:r>
                        <a:rPr lang="ru-RU" sz="15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В.В. Тузов</a:t>
                      </a:r>
                      <a:endParaRPr lang="cs-CZ"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4222519299"/>
                  </a:ext>
                </a:extLst>
              </a:tr>
              <a:tr h="136057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Последняя четверть века</a:t>
                      </a:r>
                    </a:p>
                    <a:p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кризиса классицизма, оформление сентиментализма, усиление реалистических традиций. </a:t>
                      </a:r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Д.И. Фонвизин</a:t>
                      </a:r>
                    </a:p>
                    <a:p>
                      <a:pPr algn="l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Г.Р. Державин</a:t>
                      </a:r>
                    </a:p>
                    <a:p>
                      <a:pPr algn="l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А.Н. Радищев</a:t>
                      </a:r>
                    </a:p>
                    <a:p>
                      <a:pPr algn="l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И.А. Крылов</a:t>
                      </a:r>
                    </a:p>
                    <a:p>
                      <a:pPr algn="l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Н.М. Карамзин</a:t>
                      </a:r>
                    </a:p>
                    <a:p>
                      <a:pPr algn="l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И.М. Дмитриев</a:t>
                      </a:r>
                      <a:endParaRPr lang="cs-CZ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023" marR="75023" marT="37512" marB="37512"/>
                </a:tc>
                <a:extLst>
                  <a:ext uri="{0D108BD9-81ED-4DB2-BD59-A6C34878D82A}">
                    <a16:rowId xmlns:a16="http://schemas.microsoft.com/office/drawing/2014/main" val="1776595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50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4E103-6DE0-4A79-8E1E-53DBB353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60" y="4571067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Сентиментализм</a:t>
            </a:r>
            <a:endParaRPr lang="en-US" sz="5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18FF53B-5B0F-4E4E-9117-28F699555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389"/>
          <a:stretch/>
        </p:blipFill>
        <p:spPr bwMode="auto">
          <a:xfrm>
            <a:off x="321628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Ð»Ð°Ð´Ð¸Ð¼Ð¸Ñ ÐÑÐºÐ¸Ñ ÐÐ¾ÑÐ¾Ð²Ð¸ÐºÐ¾Ð²ÑÐºÐ¸Ð¹. ÐÐ¾ÑÑÑÐµÑ ÐÐ°ÑÐ¸Ð¸ ÐÐ²Ð°Ð½Ð¾Ð²Ð½Ñ ÐÐ¾Ð¿ÑÑÐ¸Ð½Ð¾Ð¹">
            <a:extLst>
              <a:ext uri="{FF2B5EF4-FFF2-40B4-BE49-F238E27FC236}">
                <a16:creationId xmlns:a16="http://schemas.microsoft.com/office/drawing/2014/main" id="{682E5CED-EFB5-4187-86DF-45E849B7B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389"/>
          <a:stretch/>
        </p:blipFill>
        <p:spPr bwMode="auto">
          <a:xfrm>
            <a:off x="4198385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E671E231-C249-4ACF-9A30-7C859F334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701"/>
          <a:stretch/>
        </p:blipFill>
        <p:spPr bwMode="auto">
          <a:xfrm>
            <a:off x="8075142" y="320511"/>
            <a:ext cx="3794760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7FF1146-22CA-4B13-86BE-AC81F859A02C}"/>
              </a:ext>
            </a:extLst>
          </p:cNvPr>
          <p:cNvSpPr/>
          <p:nvPr/>
        </p:nvSpPr>
        <p:spPr>
          <a:xfrm>
            <a:off x="4130288" y="468831"/>
            <a:ext cx="3930951" cy="2769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В.Л.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Боровиковский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М.И. </a:t>
            </a:r>
            <a:r>
              <a:rPr lang="cs-CZ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Лопухиной</a:t>
            </a:r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(1797)</a:t>
            </a:r>
          </a:p>
        </p:txBody>
      </p:sp>
    </p:spTree>
    <p:extLst>
      <p:ext uri="{BB962C8B-B14F-4D97-AF65-F5344CB8AC3E}">
        <p14:creationId xmlns:p14="http://schemas.microsoft.com/office/powerpoint/2010/main" val="924767865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294</TotalTime>
  <Words>677</Words>
  <Application>Microsoft Office PowerPoint</Application>
  <PresentationFormat>Širokoúhlá obrazovka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Corbel</vt:lpstr>
      <vt:lpstr>Gill Sans MT</vt:lpstr>
      <vt:lpstr>Times New Roman</vt:lpstr>
      <vt:lpstr>Balík</vt:lpstr>
      <vt:lpstr>Классицизм, сентиментализм и романтизм </vt:lpstr>
      <vt:lpstr>Классицизм (от латинского classicus —образцовый) </vt:lpstr>
      <vt:lpstr>Классицизм  в Европе</vt:lpstr>
      <vt:lpstr>Русский классицизм  в архитектуре</vt:lpstr>
      <vt:lpstr>Prezentace aplikace PowerPoint</vt:lpstr>
      <vt:lpstr>Классицизм в литературе</vt:lpstr>
      <vt:lpstr>Русский классицизм </vt:lpstr>
      <vt:lpstr>Особенности русского классицизма</vt:lpstr>
      <vt:lpstr>Сентиментализм</vt:lpstr>
      <vt:lpstr>Сентиментализм (от англ. sentimental - чувствительный,  фр. sentiment - чувство)</vt:lpstr>
      <vt:lpstr>Главные черты сентиментализма</vt:lpstr>
      <vt:lpstr>Сентиментализм  в русской литературе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Классицизм, сентиментализм и романтизм </dc:title>
  <dc:creator>Alexandra Gončarenko</dc:creator>
  <cp:lastModifiedBy>Alexandra Gončarenko</cp:lastModifiedBy>
  <cp:revision>17</cp:revision>
  <dcterms:created xsi:type="dcterms:W3CDTF">2019-08-13T13:11:36Z</dcterms:created>
  <dcterms:modified xsi:type="dcterms:W3CDTF">2021-03-12T09:17:11Z</dcterms:modified>
</cp:coreProperties>
</file>