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3" r:id="rId7"/>
    <p:sldId id="272" r:id="rId8"/>
    <p:sldId id="266" r:id="rId9"/>
    <p:sldId id="265" r:id="rId10"/>
    <p:sldId id="268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01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10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16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95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20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88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9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8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04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4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9A60F-D155-4CD7-AF64-D0931DA7C58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D95A-4D3B-4F81-85F1-69B996DA9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55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771A7A-7448-4837-9D01-CC7253BA0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cs-CZ" sz="11500" b="1" dirty="0" err="1">
                <a:latin typeface="Monotype Corsiva" panose="03010101010201010101" pitchFamily="66" charset="0"/>
              </a:rPr>
              <a:t>Романтизм</a:t>
            </a:r>
            <a:r>
              <a:rPr lang="cs-CZ" sz="11500" b="1" dirty="0"/>
              <a:t> </a:t>
            </a:r>
            <a:endParaRPr lang="cs-CZ" sz="11500" dirty="0"/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878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75AD0-9676-48CE-91EE-5E78A408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7" y="627565"/>
            <a:ext cx="7894315" cy="1201236"/>
          </a:xfrm>
        </p:spPr>
        <p:txBody>
          <a:bodyPr>
            <a:normAutofit/>
          </a:bodyPr>
          <a:lstStyle/>
          <a:p>
            <a:r>
              <a:rPr lang="cs-CZ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Романтическая поэзия Пушкина</a:t>
            </a:r>
            <a:endParaRPr lang="cs-CZ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96632-B1D7-4E5D-8F7F-680459833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Романтический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творчестве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половине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20-х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Южные поэмы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пленник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разбойники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Бахчисарайский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Цыганы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Погасло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дневное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светило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...», «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Мое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беспечное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незнанье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...», «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сеятель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пустынный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...»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элегия «К морю»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32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A7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37A8BE0-12C0-4E4D-A02D-135D69ABE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13645"/>
          <a:stretch/>
        </p:blipFill>
        <p:spPr bwMode="auto"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8BC2AD8-EC9D-49D2-BA55-CA838A8266B9}"/>
              </a:ext>
            </a:extLst>
          </p:cNvPr>
          <p:cNvSpPr/>
          <p:nvPr/>
        </p:nvSpPr>
        <p:spPr>
          <a:xfrm>
            <a:off x="10201149" y="272530"/>
            <a:ext cx="191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«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Если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 в 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русской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поэзии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было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когда-нибудь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Возрождение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то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оно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выразилось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b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в 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одном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поэте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 ― </a:t>
            </a:r>
            <a:r>
              <a:rPr lang="cs-CZ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Пушкине</a:t>
            </a:r>
            <a:r>
              <a:rPr lang="cs-CZ" dirty="0">
                <a:solidFill>
                  <a:schemeClr val="bg1"/>
                </a:solidFill>
                <a:latin typeface="Monotype Corsiva" panose="03010101010201010101" pitchFamily="66" charset="0"/>
              </a:rPr>
              <a:t>.» </a:t>
            </a:r>
          </a:p>
          <a:p>
            <a:endParaRPr lang="cs-CZ" sz="16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Бердяев</a:t>
            </a: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5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FADEB-315E-46AF-ADB2-B7BF32D2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 Лермонтова</a:t>
            </a:r>
            <a:endParaRPr lang="cs-CZ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F90171-667C-405F-85F1-9713D057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6" y="2075290"/>
            <a:ext cx="8379046" cy="4591840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гражданственность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вольнолюбие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прямую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связь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политическими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гордое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трагизм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унт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Бога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исповедального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философский характер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Баллада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вольности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Ночь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II»,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пленник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Корсар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Мцыри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D3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B79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C630B60-C131-4AFF-8BA0-958A1B56F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25376"/>
          <a:stretch/>
        </p:blipFill>
        <p:spPr bwMode="auto"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1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66609-A12D-422B-9ABD-C22BCAD4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8365712" cy="1325563"/>
          </a:xfrm>
        </p:spPr>
        <p:txBody>
          <a:bodyPr>
            <a:normAutofit/>
          </a:bodyPr>
          <a:lstStyle/>
          <a:p>
            <a:r>
              <a:rPr lang="cs-CZ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философский романтизм</a:t>
            </a:r>
            <a:endParaRPr lang="cs-CZ" sz="37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E3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BD9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3E5825-459C-41F9-82FD-7DB3F8EDF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r="185" b="1"/>
          <a:stretch/>
        </p:blipFill>
        <p:spPr bwMode="auto">
          <a:xfrm>
            <a:off x="9029206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043A6DF-55A7-4BEB-8973-876287AC236E}"/>
              </a:ext>
            </a:extLst>
          </p:cNvPr>
          <p:cNvSpPr txBox="1">
            <a:spLocks/>
          </p:cNvSpPr>
          <p:nvPr/>
        </p:nvSpPr>
        <p:spPr>
          <a:xfrm>
            <a:off x="609601" y="2130425"/>
            <a:ext cx="4000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Любомудры - участники литературно-философского кружка «Общество любомудрия», существовавшего в Москве в 1823-25. В него входили В. Ф. Одоевский, Д. В. Веневитинов, И. В. Киреевский, Н. М. Рожалин, А. И. Кошелев, В. П. Титов, С. П. Шевырёв.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1827)</a:t>
            </a:r>
          </a:p>
          <a:p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вечные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романтиков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поэзии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Клопшток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Шиллер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Гёте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E01FA19-3572-414A-8DB5-CA817F51B121}"/>
              </a:ext>
            </a:extLst>
          </p:cNvPr>
          <p:cNvSpPr/>
          <p:nvPr/>
        </p:nvSpPr>
        <p:spPr>
          <a:xfrm>
            <a:off x="5913366" y="3279572"/>
            <a:ext cx="35887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Сияет солнце, воды блещут,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всем улыбка, жизнь во всем,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радостно трепещут,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Купаясь в небе голубом.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Поют деревья, блещут воды,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Любовью воздух растворен,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мир, цветущий мир природы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Избытком жизни упоен…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«Сияет солнце, воды блещут…»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Тютчев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2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328BD-4282-4285-A25D-AB296A4A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29E97-7E01-4319-A8FA-5E2AD6F7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305869"/>
            <a:ext cx="3789905" cy="3918012"/>
          </a:xfrm>
        </p:spPr>
        <p:txBody>
          <a:bodyPr>
            <a:normAutofit lnSpcReduction="10000"/>
          </a:bodyPr>
          <a:lstStyle/>
          <a:p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Xудожественное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американской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половины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рационализма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поиски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предромантических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Великой французской революции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немецкая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Фихте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Шеллинг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0148D1-4343-4DE7-BA1D-3E53E9C77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4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AF85E-8478-4037-AB97-16B94DC6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34" y="3406137"/>
            <a:ext cx="3685841" cy="1541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r>
              <a:rPr lang="en-US" sz="5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cs-CZ" sz="5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живописи</a:t>
            </a:r>
            <a:endParaRPr lang="en-US" sz="5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CECE645-F36E-4D4B-A9BC-2D7040F7F6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1473"/>
          <a:stretch/>
        </p:blipFill>
        <p:spPr bwMode="auto">
          <a:xfrm>
            <a:off x="3777265" y="-4752"/>
            <a:ext cx="3696821" cy="3355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257F6DA-2981-4C0F-ABD8-69C0BABED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r="19808" b="-2"/>
          <a:stretch/>
        </p:blipFill>
        <p:spPr bwMode="auto">
          <a:xfrm>
            <a:off x="1" y="10"/>
            <a:ext cx="3696822" cy="3355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299CB92-B790-41F0-AC5B-487C18859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5" r="-1" b="-1"/>
          <a:stretch/>
        </p:blipFill>
        <p:spPr bwMode="auto">
          <a:xfrm>
            <a:off x="20" y="3497344"/>
            <a:ext cx="7554490" cy="3360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B221265-15A0-4055-9FD8-807FF140A2EE}"/>
              </a:ext>
            </a:extLst>
          </p:cNvPr>
          <p:cNvSpPr/>
          <p:nvPr/>
        </p:nvSpPr>
        <p:spPr>
          <a:xfrm>
            <a:off x="4504859" y="6485133"/>
            <a:ext cx="3182281" cy="2616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cs-CZ" sz="1100" dirty="0"/>
              <a:t>"</a:t>
            </a:r>
            <a:r>
              <a:rPr lang="cs-CZ" sz="1100" dirty="0" err="1"/>
              <a:t>Последний</a:t>
            </a:r>
            <a:r>
              <a:rPr lang="cs-CZ" sz="1100" dirty="0"/>
              <a:t> </a:t>
            </a:r>
            <a:r>
              <a:rPr lang="cs-CZ" sz="1100" dirty="0" err="1"/>
              <a:t>день</a:t>
            </a:r>
            <a:r>
              <a:rPr lang="cs-CZ" sz="1100" dirty="0"/>
              <a:t> </a:t>
            </a:r>
            <a:r>
              <a:rPr lang="cs-CZ" sz="1100" dirty="0" err="1"/>
              <a:t>Помпеи</a:t>
            </a:r>
            <a:r>
              <a:rPr lang="cs-CZ" sz="1100" dirty="0"/>
              <a:t>" 1830-33, К.П. </a:t>
            </a:r>
            <a:r>
              <a:rPr lang="cs-CZ" sz="1100" dirty="0" err="1"/>
              <a:t>Брюллов</a:t>
            </a:r>
            <a:endParaRPr lang="cs-CZ" sz="11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E7CDFC6-114B-496E-AE2E-0190856E80E5}"/>
              </a:ext>
            </a:extLst>
          </p:cNvPr>
          <p:cNvSpPr/>
          <p:nvPr/>
        </p:nvSpPr>
        <p:spPr>
          <a:xfrm>
            <a:off x="1183238" y="3053799"/>
            <a:ext cx="2957861" cy="2616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cs-CZ" sz="1100" dirty="0"/>
              <a:t>"</a:t>
            </a:r>
            <a:r>
              <a:rPr lang="ru-RU" sz="1100" dirty="0"/>
              <a:t> Свобода на баррикадах </a:t>
            </a:r>
            <a:r>
              <a:rPr lang="cs-CZ" sz="1100" dirty="0"/>
              <a:t>" 1830, Э. </a:t>
            </a:r>
            <a:r>
              <a:rPr lang="cs-CZ" sz="1100" dirty="0" err="1"/>
              <a:t>Делакруа</a:t>
            </a:r>
            <a:r>
              <a:rPr lang="cs-CZ" sz="1100" dirty="0"/>
              <a:t>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AC55DC5-EE64-42E3-B0BD-9568EB8FF5A2}"/>
              </a:ext>
            </a:extLst>
          </p:cNvPr>
          <p:cNvSpPr/>
          <p:nvPr/>
        </p:nvSpPr>
        <p:spPr>
          <a:xfrm>
            <a:off x="8030334" y="5177672"/>
            <a:ext cx="3685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Жерико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И.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Айвазовский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Делакруа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У.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Тёрнер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Кипренский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Ф.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Гойя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К.П.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Брюллов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D6D1C5C-F745-4E5A-B93D-651C31F78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"/>
          <a:stretch/>
        </p:blipFill>
        <p:spPr bwMode="auto">
          <a:xfrm>
            <a:off x="7554510" y="0"/>
            <a:ext cx="4637489" cy="33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85C9AB8-B121-4E98-B53B-DFAA965D4AB9}"/>
              </a:ext>
            </a:extLst>
          </p:cNvPr>
          <p:cNvSpPr/>
          <p:nvPr/>
        </p:nvSpPr>
        <p:spPr>
          <a:xfrm>
            <a:off x="3414594" y="80471"/>
            <a:ext cx="3009157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cs-CZ" sz="1100" dirty="0"/>
              <a:t>"</a:t>
            </a:r>
            <a:r>
              <a:rPr lang="cs-CZ" sz="1100" dirty="0" err="1"/>
              <a:t>Портрет</a:t>
            </a:r>
            <a:r>
              <a:rPr lang="cs-CZ" sz="1100" dirty="0"/>
              <a:t> А.С. </a:t>
            </a:r>
            <a:r>
              <a:rPr lang="cs-CZ" sz="1100" dirty="0" err="1"/>
              <a:t>Пушкина</a:t>
            </a:r>
            <a:r>
              <a:rPr lang="cs-CZ" sz="1100" dirty="0"/>
              <a:t>" 1827, О.А. </a:t>
            </a:r>
            <a:r>
              <a:rPr lang="cs-CZ" sz="1100" dirty="0" err="1"/>
              <a:t>Кипренский</a:t>
            </a:r>
            <a:endParaRPr lang="cs-CZ" sz="11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7C100B1-02F6-4B7A-93F3-B31A0C2D5763}"/>
              </a:ext>
            </a:extLst>
          </p:cNvPr>
          <p:cNvSpPr/>
          <p:nvPr/>
        </p:nvSpPr>
        <p:spPr>
          <a:xfrm>
            <a:off x="9816028" y="111257"/>
            <a:ext cx="2375971" cy="2616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cs-CZ" sz="1100" dirty="0"/>
              <a:t>"</a:t>
            </a:r>
            <a:r>
              <a:rPr lang="cs-CZ" sz="1100" dirty="0" err="1"/>
              <a:t>Девятый</a:t>
            </a:r>
            <a:r>
              <a:rPr lang="cs-CZ" sz="1100" dirty="0"/>
              <a:t> </a:t>
            </a:r>
            <a:r>
              <a:rPr lang="cs-CZ" sz="1100" dirty="0" err="1"/>
              <a:t>вал</a:t>
            </a:r>
            <a:r>
              <a:rPr lang="cs-CZ" sz="1100" dirty="0"/>
              <a:t>" 1850, И. </a:t>
            </a:r>
            <a:r>
              <a:rPr lang="cs-CZ" sz="1100" dirty="0" err="1"/>
              <a:t>Айвазовский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97322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30F4C-0426-44DF-A425-BDB17F2E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26584" cy="1325563"/>
          </a:xfrm>
        </p:spPr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музыке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A922C-1C07-476B-BD38-D9592CBD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3" y="2055813"/>
            <a:ext cx="643890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Николо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Паганини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Вебер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Фредерик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Шопен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Шуберт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Рихард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Вагнер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Шуман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Джузеппе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Верди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Ф.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Мендельсон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М.П.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Мусоргский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М.И.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Глинка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П.И.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Чайковский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А.А.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Алябьев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Римский-Корсаков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5184345-67AD-46DF-942A-0D5849A4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9" y="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C8035FF-108F-4036-BB01-77C6279A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6" y="0"/>
            <a:ext cx="24558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EF219EB2-DC18-4730-A793-E496AEED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5" y="3517084"/>
            <a:ext cx="5027614" cy="33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7E379FB-3E89-4C51-BF12-F212D43431C7}"/>
              </a:ext>
            </a:extLst>
          </p:cNvPr>
          <p:cNvCxnSpPr>
            <a:cxnSpLocks/>
          </p:cNvCxnSpPr>
          <p:nvPr/>
        </p:nvCxnSpPr>
        <p:spPr>
          <a:xfrm>
            <a:off x="585927" y="1526959"/>
            <a:ext cx="6027937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1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C1D2EF-213F-4A69-89F0-6AA86802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348" y="2796466"/>
            <a:ext cx="6901527" cy="3632909"/>
          </a:xfrm>
        </p:spPr>
        <p:txBody>
          <a:bodyPr anchor="ctr">
            <a:normAutofit fontScale="92500" lnSpcReduction="200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события: отечественная война 1812 года </a:t>
            </a:r>
            <a:b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восстание декабристов 1825 года.</a:t>
            </a: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 выражена социальная направленность русского романтизма (поэты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декабристы)</a:t>
            </a: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романтизме выделяют </a:t>
            </a:r>
            <a:r>
              <a:rPr lang="cs-CZ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течений :</a:t>
            </a:r>
            <a:endParaRPr lang="cs-CZ" sz="1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элегическое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(Жуковский), </a:t>
            </a: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гражданско-героическое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(Рылеев, Кюхельбекер, Вяземский, Одоевский), </a:t>
            </a: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романтическая поэзия Пушкина</a:t>
            </a:r>
            <a:endParaRPr lang="cs-CZ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омантизм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Лермонтова</a:t>
            </a:r>
            <a:endParaRPr lang="cs-CZ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философское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(Батюшков, Баратынский, Веневитинов, Тютчев), </a:t>
            </a:r>
          </a:p>
          <a:p>
            <a:pPr marL="0" indent="0">
              <a:buNone/>
            </a:pP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F96A9A-C640-436B-AC87-02E163785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9742" b="-1"/>
          <a:stretch/>
        </p:blipFill>
        <p:spPr bwMode="auto">
          <a:xfrm>
            <a:off x="0" y="8971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BEE35A69-2D80-4969-BF14-531C906F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021" y="631825"/>
            <a:ext cx="6411004" cy="1454150"/>
          </a:xfrm>
        </p:spPr>
        <p:txBody>
          <a:bodyPr>
            <a:normAutofit/>
          </a:bodyPr>
          <a:lstStyle/>
          <a:p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 </a:t>
            </a:r>
            <a:br>
              <a:rPr lang="cs-CZ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русской</a:t>
            </a:r>
            <a:r>
              <a:rPr lang="cs-CZ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</a:t>
            </a:r>
            <a:r>
              <a:rPr lang="cs-CZ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cs-CZ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1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696B4-7742-4557-ADAC-C959F08B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580979"/>
            <a:ext cx="4437421" cy="167660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литературе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EDCF1-70B8-4CB6-ABB1-FC529CC09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771774"/>
            <a:ext cx="4810837" cy="3797701"/>
          </a:xfrm>
        </p:spPr>
        <p:txBody>
          <a:bodyPr>
            <a:normAutofit fontScale="70000" lnSpcReduction="20000"/>
          </a:bodyPr>
          <a:lstStyle/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oбщая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романтизма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неприятие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омантическое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двоемирие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pомантический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герой-бунтарь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действует в исключительных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обстоятельствах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воплощение авторского «я»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романтических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контрасты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поэзии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романтиков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образов-символов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фольклору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субъективность,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исповедальный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произведений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972D0C-7AEC-45E6-8B60-7459086D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8"/>
          <a:stretch/>
        </p:blipFill>
        <p:spPr bwMode="auto">
          <a:xfrm>
            <a:off x="5602015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6E15608-3B81-4F44-AB2C-83379361ADCF}"/>
              </a:ext>
            </a:extLst>
          </p:cNvPr>
          <p:cNvSpPr/>
          <p:nvPr/>
        </p:nvSpPr>
        <p:spPr>
          <a:xfrm>
            <a:off x="528409" y="2305869"/>
            <a:ext cx="3743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черты романтизма</a:t>
            </a:r>
            <a:r>
              <a:rPr lang="cs-CZ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A0546FC-BF22-42FE-BACA-FF543CC5A9C9}"/>
              </a:ext>
            </a:extLst>
          </p:cNvPr>
          <p:cNvSpPr/>
          <p:nvPr/>
        </p:nvSpPr>
        <p:spPr>
          <a:xfrm>
            <a:off x="5602015" y="6430975"/>
            <a:ext cx="3472836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/>
              <a:t>"</a:t>
            </a:r>
            <a:r>
              <a:rPr lang="cs-CZ" sz="1200" dirty="0" err="1"/>
              <a:t>Странник</a:t>
            </a:r>
            <a:r>
              <a:rPr lang="cs-CZ" sz="1200" dirty="0"/>
              <a:t> </a:t>
            </a:r>
            <a:r>
              <a:rPr lang="cs-CZ" sz="1200" dirty="0" err="1"/>
              <a:t>над</a:t>
            </a:r>
            <a:r>
              <a:rPr lang="cs-CZ" sz="1200" dirty="0"/>
              <a:t> </a:t>
            </a:r>
            <a:r>
              <a:rPr lang="cs-CZ" sz="1200" dirty="0" err="1"/>
              <a:t>морем</a:t>
            </a:r>
            <a:r>
              <a:rPr lang="cs-CZ" sz="1200" dirty="0"/>
              <a:t> </a:t>
            </a:r>
            <a:r>
              <a:rPr lang="cs-CZ" sz="1200" dirty="0" err="1"/>
              <a:t>тумана</a:t>
            </a:r>
            <a:r>
              <a:rPr lang="cs-CZ" sz="1200" dirty="0"/>
              <a:t>" 1818 К.Д. </a:t>
            </a:r>
            <a:r>
              <a:rPr lang="cs-CZ" sz="1200" dirty="0" err="1"/>
              <a:t>Фридрих</a:t>
            </a:r>
            <a:endParaRPr lang="cs-CZ" sz="12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4BC222E-E137-456D-9E15-DD7B230E852C}"/>
              </a:ext>
            </a:extLst>
          </p:cNvPr>
          <p:cNvSpPr/>
          <p:nvPr/>
        </p:nvSpPr>
        <p:spPr>
          <a:xfrm>
            <a:off x="10379854" y="325328"/>
            <a:ext cx="1332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</a:t>
            </a:r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У.Вордсворд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С.Кольридж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Р.Саути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Дж.Г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Байрон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П.-Б.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Шелли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Китс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Блейк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8061013-C06D-4990-AEF4-6899265297E7}"/>
              </a:ext>
            </a:extLst>
          </p:cNvPr>
          <p:cNvSpPr/>
          <p:nvPr/>
        </p:nvSpPr>
        <p:spPr>
          <a:xfrm>
            <a:off x="10379854" y="2429701"/>
            <a:ext cx="133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Шлегель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Новалис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Гримм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7145C2E-7D30-423E-BDF2-A6773E7854D0}"/>
              </a:ext>
            </a:extLst>
          </p:cNvPr>
          <p:cNvSpPr/>
          <p:nvPr/>
        </p:nvSpPr>
        <p:spPr>
          <a:xfrm>
            <a:off x="10431979" y="3672299"/>
            <a:ext cx="1228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Бальзак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Гюго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A189C3A-9A8C-49F7-A615-F520C47E9470}"/>
              </a:ext>
            </a:extLst>
          </p:cNvPr>
          <p:cNvSpPr/>
          <p:nvPr/>
        </p:nvSpPr>
        <p:spPr>
          <a:xfrm>
            <a:off x="10487991" y="4699454"/>
            <a:ext cx="12241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</a:t>
            </a:r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А.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O'Генри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3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4BEAF-9F46-45B8-86CB-712922F9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sz="3700" b="1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700" b="1">
                <a:latin typeface="Times New Roman" panose="02020603050405020304" pitchFamily="18" charset="0"/>
                <a:cs typeface="Times New Roman" panose="02020603050405020304" pitchFamily="18" charset="0"/>
              </a:rPr>
              <a:t>Элегический (созерцательный) романтизм Жуковского</a:t>
            </a:r>
            <a:endParaRPr lang="cs-CZ" sz="37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362F8-5F8A-442A-BB14-380DCE305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50" y="2045342"/>
            <a:ext cx="4454837" cy="42940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первооткрыватель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поэзия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Жуковского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музыкальным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трагедийности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человеческого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существования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неизбежности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страданий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несовершенном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земном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тоски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томления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вечной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вечного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стремления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недостижимому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877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CA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0D0B8B6-03D6-4AB6-BC02-1C1942BE6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 bwMode="auto"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D63EB153-FA4A-4038-9E06-436CAB265E22}"/>
              </a:ext>
            </a:extLst>
          </p:cNvPr>
          <p:cNvSpPr txBox="1">
            <a:spLocks/>
          </p:cNvSpPr>
          <p:nvPr/>
        </p:nvSpPr>
        <p:spPr>
          <a:xfrm>
            <a:off x="5400396" y="2474254"/>
            <a:ext cx="3991283" cy="3601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Своеобразие жанрового репертуара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(1802)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 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спящих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карбункул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Иване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царевиче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сером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волке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души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девицы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6187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161CC0F-E36A-449F-85D5-C01B464B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08" y="0"/>
            <a:ext cx="5386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9939217-3A1F-4888-A531-D92B1262E14A}"/>
              </a:ext>
            </a:extLst>
          </p:cNvPr>
          <p:cNvSpPr/>
          <p:nvPr/>
        </p:nvSpPr>
        <p:spPr>
          <a:xfrm>
            <a:off x="628646" y="1265479"/>
            <a:ext cx="3151238" cy="481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Раз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в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крещенский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вечерок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Девушки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гадали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: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ворота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башмачок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Сняв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с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ноги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бросали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Снег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пололи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;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под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окном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Слушали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;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кормили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Счетным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курицу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зерном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;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Ярый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воск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топили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;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чашу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с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чистою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водой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Клали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перстень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золотой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Серьги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изумрудны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;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Расстилали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белый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плат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над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чашей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пели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в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лад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Песенки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подблюдны</a:t>
            </a:r>
            <a:r>
              <a:rPr lang="cs-CZ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51CEE50-07BB-4F02-A629-3CBBBC04EA83}"/>
              </a:ext>
            </a:extLst>
          </p:cNvPr>
          <p:cNvSpPr/>
          <p:nvPr/>
        </p:nvSpPr>
        <p:spPr>
          <a:xfrm>
            <a:off x="9472119" y="1859460"/>
            <a:ext cx="2605914" cy="2873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...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Лишь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изредка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жужжа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вечерний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жук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мелькает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</a:t>
            </a: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Лишь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слышится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вдали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рогов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унылый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звон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</a:t>
            </a: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Лишь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дикая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сова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таясь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под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древним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сводом</a:t>
            </a: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Той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башни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сетует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внимаема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луной</a:t>
            </a:r>
            <a:r>
              <a:rPr lang="cs-CZ" sz="17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...</a:t>
            </a: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cs-CZ" dirty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«Сельское кладбище»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6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4BEAF-9F46-45B8-86CB-712922F9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Гражданско-героический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ПОЭТЫ-ДЕКАБРИСТЫ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9D5D7DC4-F0CE-4F04-BDAE-D11A419A4582}"/>
              </a:ext>
            </a:extLst>
          </p:cNvPr>
          <p:cNvSpPr txBox="1">
            <a:spLocks/>
          </p:cNvSpPr>
          <p:nvPr/>
        </p:nvSpPr>
        <p:spPr>
          <a:xfrm>
            <a:off x="955454" y="2225675"/>
            <a:ext cx="6467867" cy="400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декабристов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вутренним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происходящим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Росии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Самодержавие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крепостничество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Oтечественная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1812 г.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Bосстание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Сенатской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1825 г. 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поэзия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возвышенных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мыслей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чувствований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поэзия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гражданского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служения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/>
          </a:p>
        </p:txBody>
      </p:sp>
      <p:sp>
        <p:nvSpPr>
          <p:cNvPr id="1036" name="Rectangle 14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B5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Oval 14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2A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2CF3424A-3CBD-460B-92B4-F0C30555B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1165"/>
          <a:stretch/>
        </p:blipFill>
        <p:spPr bwMode="auto"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1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946</Words>
  <Application>Microsoft Office PowerPoint</Application>
  <PresentationFormat>Širokoúhlá obrazovka</PresentationFormat>
  <Paragraphs>137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Wingdings</vt:lpstr>
      <vt:lpstr>Office Theme</vt:lpstr>
      <vt:lpstr>Романтизм </vt:lpstr>
      <vt:lpstr>Романтизм</vt:lpstr>
      <vt:lpstr>Романтизм  в живописи</vt:lpstr>
      <vt:lpstr>Романтизм в музыке</vt:lpstr>
      <vt:lpstr>Романтизм  в русской литературе 19 века</vt:lpstr>
      <vt:lpstr>Романтизм  в литературе</vt:lpstr>
      <vt:lpstr>1) Элегический (созерцательный) романтизм Жуковского</vt:lpstr>
      <vt:lpstr>Prezentace aplikace PowerPoint</vt:lpstr>
      <vt:lpstr>2) Гражданско-героический романтизм ПОЭТЫ-ДЕКАБРИСТЫ </vt:lpstr>
      <vt:lpstr>3) Романтическая поэзия Пушкина</vt:lpstr>
      <vt:lpstr>4) Романтизм Лермонтова</vt:lpstr>
      <vt:lpstr>5) Русский философский романтизм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Романтизм </dc:title>
  <dc:creator>Alexandra Gončarenko</dc:creator>
  <cp:lastModifiedBy>Alexandra Gončarenko</cp:lastModifiedBy>
  <cp:revision>12</cp:revision>
  <dcterms:created xsi:type="dcterms:W3CDTF">2019-09-02T17:18:59Z</dcterms:created>
  <dcterms:modified xsi:type="dcterms:W3CDTF">2020-02-27T05:04:13Z</dcterms:modified>
</cp:coreProperties>
</file>