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78" r:id="rId7"/>
    <p:sldId id="280" r:id="rId8"/>
    <p:sldId id="266" r:id="rId9"/>
    <p:sldId id="281" r:id="rId10"/>
    <p:sldId id="282" r:id="rId11"/>
    <p:sldId id="283" r:id="rId12"/>
    <p:sldId id="267" r:id="rId13"/>
    <p:sldId id="268" r:id="rId14"/>
    <p:sldId id="269" r:id="rId15"/>
    <p:sldId id="29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49CA-47E2-46C0-9E00-D8D95D9ABA0A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5E3F-9CF7-4893-9F45-3A478409C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9303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49CA-47E2-46C0-9E00-D8D95D9ABA0A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5E3F-9CF7-4893-9F45-3A478409C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304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49CA-47E2-46C0-9E00-D8D95D9ABA0A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5E3F-9CF7-4893-9F45-3A478409C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7033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49CA-47E2-46C0-9E00-D8D95D9ABA0A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5E3F-9CF7-4893-9F45-3A478409C2E8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7426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49CA-47E2-46C0-9E00-D8D95D9ABA0A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5E3F-9CF7-4893-9F45-3A478409C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575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49CA-47E2-46C0-9E00-D8D95D9ABA0A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5E3F-9CF7-4893-9F45-3A478409C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3254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49CA-47E2-46C0-9E00-D8D95D9ABA0A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5E3F-9CF7-4893-9F45-3A478409C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8967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49CA-47E2-46C0-9E00-D8D95D9ABA0A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5E3F-9CF7-4893-9F45-3A478409C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835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49CA-47E2-46C0-9E00-D8D95D9ABA0A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5E3F-9CF7-4893-9F45-3A478409C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71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49CA-47E2-46C0-9E00-D8D95D9ABA0A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5E3F-9CF7-4893-9F45-3A478409C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396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49CA-47E2-46C0-9E00-D8D95D9ABA0A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5E3F-9CF7-4893-9F45-3A478409C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162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49CA-47E2-46C0-9E00-D8D95D9ABA0A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5E3F-9CF7-4893-9F45-3A478409C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708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49CA-47E2-46C0-9E00-D8D95D9ABA0A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5E3F-9CF7-4893-9F45-3A478409C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143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49CA-47E2-46C0-9E00-D8D95D9ABA0A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5E3F-9CF7-4893-9F45-3A478409C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40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49CA-47E2-46C0-9E00-D8D95D9ABA0A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5E3F-9CF7-4893-9F45-3A478409C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184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49CA-47E2-46C0-9E00-D8D95D9ABA0A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5E3F-9CF7-4893-9F45-3A478409C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693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49CA-47E2-46C0-9E00-D8D95D9ABA0A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5E3F-9CF7-4893-9F45-3A478409C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033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549CA-47E2-46C0-9E00-D8D95D9ABA0A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85E3F-9CF7-4893-9F45-3A478409C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8868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5A1C1C-3D2D-43FE-BB0F-A8B28EED8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2235200"/>
            <a:ext cx="9001462" cy="2387600"/>
          </a:xfrm>
        </p:spPr>
        <p:txBody>
          <a:bodyPr>
            <a:normAutofit fontScale="90000"/>
          </a:bodyPr>
          <a:lstStyle/>
          <a:p>
            <a:r>
              <a:rPr lang="cs-CZ" b="1" dirty="0" err="1"/>
              <a:t>Реализм</a:t>
            </a:r>
            <a:r>
              <a:rPr lang="cs-CZ" b="1" dirty="0"/>
              <a:t> </a:t>
            </a:r>
            <a:br>
              <a:rPr lang="cs-CZ" b="1" dirty="0"/>
            </a:br>
            <a:r>
              <a:rPr lang="cs-CZ" b="1" dirty="0"/>
              <a:t>и </a:t>
            </a:r>
            <a:r>
              <a:rPr lang="cs-CZ" b="1" dirty="0" err="1"/>
              <a:t>критический</a:t>
            </a:r>
            <a:r>
              <a:rPr lang="cs-CZ" b="1" dirty="0"/>
              <a:t> </a:t>
            </a:r>
            <a:r>
              <a:rPr lang="cs-CZ" b="1" dirty="0" err="1"/>
              <a:t>реализм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4636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129" y="0"/>
            <a:ext cx="812987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849E0A33-379E-4D37-806E-06C3CE52D6B4}"/>
              </a:ext>
            </a:extLst>
          </p:cNvPr>
          <p:cNvSpPr/>
          <p:nvPr/>
        </p:nvSpPr>
        <p:spPr>
          <a:xfrm>
            <a:off x="661688" y="864928"/>
            <a:ext cx="340044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err="1">
                <a:solidFill>
                  <a:schemeClr val="bg1"/>
                </a:solidFill>
                <a:latin typeface="+mj-lt"/>
              </a:rPr>
              <a:t>Михаил</a:t>
            </a:r>
            <a:r>
              <a:rPr lang="cs-CZ" sz="3200" b="1" dirty="0">
                <a:solidFill>
                  <a:schemeClr val="bg1"/>
                </a:solidFill>
                <a:latin typeface="+mj-lt"/>
              </a:rPr>
              <a:t> </a:t>
            </a:r>
          </a:p>
          <a:p>
            <a:r>
              <a:rPr lang="cs-CZ" sz="3200" b="1" dirty="0" err="1">
                <a:solidFill>
                  <a:schemeClr val="bg1"/>
                </a:solidFill>
                <a:latin typeface="+mj-lt"/>
              </a:rPr>
              <a:t>Юрьевич</a:t>
            </a:r>
            <a:r>
              <a:rPr lang="cs-CZ" sz="3200" b="1" dirty="0">
                <a:solidFill>
                  <a:schemeClr val="bg1"/>
                </a:solidFill>
                <a:latin typeface="+mj-lt"/>
              </a:rPr>
              <a:t> </a:t>
            </a:r>
          </a:p>
          <a:p>
            <a:r>
              <a:rPr lang="cs-CZ" sz="3200" b="1" dirty="0" err="1">
                <a:solidFill>
                  <a:schemeClr val="bg1"/>
                </a:solidFill>
                <a:latin typeface="+mj-lt"/>
              </a:rPr>
              <a:t>Лермонтов</a:t>
            </a:r>
            <a:r>
              <a:rPr lang="cs-CZ" sz="3200" b="1" dirty="0">
                <a:solidFill>
                  <a:schemeClr val="bg1"/>
                </a:solidFill>
                <a:latin typeface="+mj-lt"/>
              </a:rPr>
              <a:t> </a:t>
            </a:r>
          </a:p>
          <a:p>
            <a:r>
              <a:rPr lang="cs-CZ" sz="2800" b="1" dirty="0">
                <a:solidFill>
                  <a:schemeClr val="bg1"/>
                </a:solidFill>
                <a:latin typeface="+mj-lt"/>
              </a:rPr>
              <a:t>(1814-1841)</a:t>
            </a:r>
            <a:endParaRPr lang="cs-CZ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43534620-C0D8-4A18-97BD-D646B86949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6" r="1994"/>
          <a:stretch/>
        </p:blipFill>
        <p:spPr bwMode="auto">
          <a:xfrm>
            <a:off x="963679" y="3429000"/>
            <a:ext cx="1835505" cy="271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9C2D25FA-615D-409D-A28B-9069D2B25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8236" y="743125"/>
            <a:ext cx="6340085" cy="3695136"/>
          </a:xfrm>
        </p:spPr>
        <p:txBody>
          <a:bodyPr>
            <a:normAutofit/>
          </a:bodyPr>
          <a:lstStyle/>
          <a:p>
            <a:r>
              <a:rPr lang="cs-CZ" dirty="0"/>
              <a:t>«</a:t>
            </a:r>
            <a:r>
              <a:rPr lang="cs-CZ" dirty="0" err="1"/>
              <a:t>Герой</a:t>
            </a:r>
            <a:r>
              <a:rPr lang="cs-CZ" dirty="0"/>
              <a:t> </a:t>
            </a:r>
            <a:r>
              <a:rPr lang="cs-CZ" dirty="0" err="1"/>
              <a:t>нашего</a:t>
            </a:r>
            <a:r>
              <a:rPr lang="cs-CZ" dirty="0"/>
              <a:t> </a:t>
            </a:r>
            <a:r>
              <a:rPr lang="cs-CZ" dirty="0" err="1"/>
              <a:t>времени</a:t>
            </a:r>
            <a:r>
              <a:rPr lang="cs-CZ" dirty="0"/>
              <a:t>» (1838-1840) - </a:t>
            </a:r>
            <a:r>
              <a:rPr lang="cs-CZ" dirty="0" err="1"/>
              <a:t>первый</a:t>
            </a:r>
            <a:r>
              <a:rPr lang="cs-CZ" dirty="0"/>
              <a:t> </a:t>
            </a:r>
            <a:r>
              <a:rPr lang="cs-CZ" dirty="0" err="1"/>
              <a:t>русский</a:t>
            </a:r>
            <a:r>
              <a:rPr lang="cs-CZ" dirty="0"/>
              <a:t> </a:t>
            </a:r>
            <a:r>
              <a:rPr lang="cs-CZ" dirty="0" err="1"/>
              <a:t>социально-психологический</a:t>
            </a:r>
            <a:r>
              <a:rPr lang="cs-CZ" dirty="0"/>
              <a:t> </a:t>
            </a:r>
            <a:r>
              <a:rPr lang="cs-CZ" dirty="0" err="1"/>
              <a:t>роман</a:t>
            </a:r>
            <a:endParaRPr lang="cs-CZ" dirty="0"/>
          </a:p>
          <a:p>
            <a:pPr lvl="1"/>
            <a:r>
              <a:rPr lang="ru-RU" dirty="0"/>
              <a:t>композиция романа</a:t>
            </a:r>
          </a:p>
          <a:p>
            <a:pPr lvl="1"/>
            <a:r>
              <a:rPr lang="cs-CZ" dirty="0"/>
              <a:t>p</a:t>
            </a:r>
            <a:r>
              <a:rPr lang="ru-RU" dirty="0" err="1"/>
              <a:t>ассказчик</a:t>
            </a:r>
            <a:endParaRPr lang="cs-CZ" dirty="0"/>
          </a:p>
          <a:p>
            <a:pPr lvl="1"/>
            <a:r>
              <a:rPr lang="ru-RU" dirty="0"/>
              <a:t>глубокий психологически тонкий анализ душевного мира героя</a:t>
            </a:r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063D9F71-1D38-4131-962D-8407E631D3EA}"/>
              </a:ext>
            </a:extLst>
          </p:cNvPr>
          <p:cNvSpPr/>
          <p:nvPr/>
        </p:nvSpPr>
        <p:spPr>
          <a:xfrm>
            <a:off x="4760320" y="3615612"/>
            <a:ext cx="67334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/>
              <a:t>« </a:t>
            </a:r>
            <a:r>
              <a:rPr lang="cs-CZ" i="1" dirty="0"/>
              <a:t>(</a:t>
            </a:r>
            <a:r>
              <a:rPr lang="cs-CZ" i="1" dirty="0">
                <a:solidFill>
                  <a:srgbClr val="000000"/>
                </a:solidFill>
                <a:latin typeface="Times New Roman" panose="02020603050405020304" pitchFamily="18" charset="0"/>
              </a:rPr>
              <a:t>…)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Герой Нашего Времени, милостивые государи мои, точно, портрет, но не одного человека: это портрет, составленный из пороков всего нашего поколения, в полном их развитии. Вы мне опять скажете, что человек не может быть так дурен, а я вам скажу, что ежели вы верили возможности существования всех трагических и романтических злодеев, отчего же вы не веруете в действительность Печорина? Если вы любовались вымыслами гораздо более ужасными и уродливыми, отчего же этот характер, даже как вымысел, не находит у вас пощады? Уж не оттого ли, что в нем больше правды, нежели бы вы того желали?..</a:t>
            </a:r>
            <a:r>
              <a:rPr lang="cs-CZ" i="1" dirty="0"/>
              <a:t> </a:t>
            </a:r>
            <a:r>
              <a:rPr lang="cs-CZ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522879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129" y="0"/>
            <a:ext cx="812987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783044D-8F6F-45F1-BD48-394C1DB8350F}"/>
              </a:ext>
            </a:extLst>
          </p:cNvPr>
          <p:cNvSpPr/>
          <p:nvPr/>
        </p:nvSpPr>
        <p:spPr>
          <a:xfrm>
            <a:off x="584784" y="1219590"/>
            <a:ext cx="328006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 err="1">
                <a:solidFill>
                  <a:schemeClr val="bg1"/>
                </a:solidFill>
                <a:latin typeface="+mj-lt"/>
              </a:rPr>
              <a:t>Николай</a:t>
            </a:r>
            <a:r>
              <a:rPr lang="cs-CZ" sz="3600" b="1" dirty="0">
                <a:solidFill>
                  <a:schemeClr val="bg1"/>
                </a:solidFill>
                <a:latin typeface="+mj-lt"/>
              </a:rPr>
              <a:t> </a:t>
            </a:r>
          </a:p>
          <a:p>
            <a:r>
              <a:rPr lang="cs-CZ" sz="3600" b="1" dirty="0" err="1">
                <a:solidFill>
                  <a:schemeClr val="bg1"/>
                </a:solidFill>
                <a:latin typeface="+mj-lt"/>
              </a:rPr>
              <a:t>Васильевич</a:t>
            </a:r>
            <a:r>
              <a:rPr lang="cs-CZ" sz="3600" b="1" dirty="0">
                <a:solidFill>
                  <a:schemeClr val="bg1"/>
                </a:solidFill>
                <a:latin typeface="+mj-lt"/>
              </a:rPr>
              <a:t> </a:t>
            </a:r>
          </a:p>
          <a:p>
            <a:r>
              <a:rPr lang="cs-CZ" sz="3600" b="1" dirty="0" err="1">
                <a:solidFill>
                  <a:schemeClr val="bg1"/>
                </a:solidFill>
                <a:latin typeface="+mj-lt"/>
              </a:rPr>
              <a:t>Гоголь</a:t>
            </a:r>
            <a:r>
              <a:rPr lang="cs-CZ" sz="3600" b="1" dirty="0">
                <a:solidFill>
                  <a:schemeClr val="bg1"/>
                </a:solidFill>
                <a:latin typeface="+mj-lt"/>
              </a:rPr>
              <a:t> </a:t>
            </a:r>
          </a:p>
          <a:p>
            <a:r>
              <a:rPr lang="cs-CZ" sz="3600" b="1" dirty="0">
                <a:solidFill>
                  <a:schemeClr val="bg1"/>
                </a:solidFill>
                <a:latin typeface="+mj-lt"/>
              </a:rPr>
              <a:t>(1809-1852)</a:t>
            </a:r>
            <a:endParaRPr lang="cs-CZ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F9611AFE-CAE1-42EE-8699-AD7440EE9F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8" r="5142"/>
          <a:stretch/>
        </p:blipFill>
        <p:spPr bwMode="auto">
          <a:xfrm>
            <a:off x="1077842" y="3782861"/>
            <a:ext cx="1906444" cy="282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F3371D1C-1621-4A72-9A75-5FE2EDF2B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471" y="2096064"/>
            <a:ext cx="6340085" cy="3695136"/>
          </a:xfrm>
        </p:spPr>
        <p:txBody>
          <a:bodyPr>
            <a:normAutofit/>
          </a:bodyPr>
          <a:lstStyle/>
          <a:p>
            <a:r>
              <a:rPr lang="cs-CZ" dirty="0"/>
              <a:t>«</a:t>
            </a:r>
            <a:r>
              <a:rPr lang="cs-CZ" dirty="0" err="1"/>
              <a:t>Ревизор</a:t>
            </a:r>
            <a:r>
              <a:rPr lang="cs-CZ" dirty="0"/>
              <a:t>»</a:t>
            </a:r>
          </a:p>
          <a:p>
            <a:r>
              <a:rPr lang="cs-CZ" dirty="0"/>
              <a:t>«</a:t>
            </a:r>
            <a:r>
              <a:rPr lang="cs-CZ" dirty="0" err="1"/>
              <a:t>Мёртвые</a:t>
            </a:r>
            <a:r>
              <a:rPr lang="cs-CZ" dirty="0"/>
              <a:t> </a:t>
            </a:r>
            <a:r>
              <a:rPr lang="cs-CZ" dirty="0" err="1"/>
              <a:t>души</a:t>
            </a:r>
            <a:r>
              <a:rPr lang="cs-CZ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298856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BBEACA-A0A6-401A-BA75-E7B5E193B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969" y="4048913"/>
            <a:ext cx="10494062" cy="12705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40-e </a:t>
            </a:r>
            <a:r>
              <a:rPr lang="en-US" sz="4400" dirty="0" err="1"/>
              <a:t>годы</a:t>
            </a:r>
            <a:r>
              <a:rPr lang="en-US" sz="4400" dirty="0"/>
              <a:t> 19 </a:t>
            </a:r>
            <a:r>
              <a:rPr lang="en-US" sz="4400" dirty="0" err="1"/>
              <a:t>века</a:t>
            </a:r>
            <a:endParaRPr lang="en-US" sz="44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6E12920-4591-42B3-A53C-F97FE21F6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2600" y="771525"/>
            <a:ext cx="8686800" cy="3086100"/>
          </a:xfrm>
          <a:prstGeom prst="rect">
            <a:avLst/>
          </a:prstGeom>
          <a:solidFill>
            <a:srgbClr val="FFFFFF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1A0A6C65-E94F-489E-B27A-0E58DD46D8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5" r="-3" b="35108"/>
          <a:stretch/>
        </p:blipFill>
        <p:spPr bwMode="auto">
          <a:xfrm>
            <a:off x="1836576" y="771525"/>
            <a:ext cx="3305964" cy="30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6082DB5B-F468-4D8E-AEF8-0F471F6112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7"/>
          <a:stretch/>
        </p:blipFill>
        <p:spPr bwMode="auto">
          <a:xfrm>
            <a:off x="5471747" y="818478"/>
            <a:ext cx="2477934" cy="305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64EB300F-1F23-4832-8268-F5AF04278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650" y="845685"/>
            <a:ext cx="2050099" cy="302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124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574401-0CEE-4877-B2C3-E22240728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156996"/>
            <a:ext cx="10353762" cy="46342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40-e </a:t>
            </a:r>
            <a:r>
              <a:rPr lang="ru-RU" b="1" dirty="0"/>
              <a:t>годы 19 века</a:t>
            </a:r>
            <a:r>
              <a:rPr lang="cs-CZ" b="1" dirty="0"/>
              <a:t> </a:t>
            </a:r>
          </a:p>
          <a:p>
            <a:pPr marL="0" indent="0">
              <a:buNone/>
            </a:pPr>
            <a:r>
              <a:rPr lang="ru-RU" dirty="0"/>
              <a:t>Александр Иванович Герцен - «Кто виноват?»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Дмитрий</a:t>
            </a:r>
            <a:r>
              <a:rPr lang="cs-CZ" dirty="0"/>
              <a:t> </a:t>
            </a:r>
            <a:r>
              <a:rPr lang="cs-CZ" dirty="0" err="1"/>
              <a:t>Васильевич</a:t>
            </a:r>
            <a:r>
              <a:rPr lang="cs-CZ" dirty="0"/>
              <a:t> </a:t>
            </a:r>
            <a:r>
              <a:rPr lang="cs-CZ" dirty="0" err="1"/>
              <a:t>Григорович</a:t>
            </a:r>
            <a:r>
              <a:rPr lang="cs-CZ" dirty="0"/>
              <a:t> (1822-1900) - </a:t>
            </a:r>
            <a:r>
              <a:rPr lang="ru-RU" dirty="0"/>
              <a:t>повести «Деревня» и «Антон Горемыка»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Алексей</a:t>
            </a:r>
            <a:r>
              <a:rPr lang="cs-CZ" dirty="0"/>
              <a:t> </a:t>
            </a:r>
            <a:r>
              <a:rPr lang="cs-CZ" dirty="0" err="1"/>
              <a:t>Феофилактович</a:t>
            </a:r>
            <a:r>
              <a:rPr lang="cs-CZ" dirty="0"/>
              <a:t> </a:t>
            </a:r>
            <a:r>
              <a:rPr lang="cs-CZ" dirty="0" err="1"/>
              <a:t>Писемский</a:t>
            </a:r>
            <a:r>
              <a:rPr lang="cs-CZ" dirty="0"/>
              <a:t> - «</a:t>
            </a:r>
            <a:r>
              <a:rPr lang="cs-CZ" dirty="0" err="1"/>
              <a:t>Тысяча</a:t>
            </a:r>
            <a:r>
              <a:rPr lang="cs-CZ" dirty="0"/>
              <a:t> </a:t>
            </a:r>
            <a:r>
              <a:rPr lang="cs-CZ" dirty="0" err="1"/>
              <a:t>душ</a:t>
            </a:r>
            <a:r>
              <a:rPr lang="cs-CZ" dirty="0"/>
              <a:t>»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60-e </a:t>
            </a:r>
            <a:r>
              <a:rPr lang="ru-RU" b="1" dirty="0"/>
              <a:t>годы 19 века</a:t>
            </a:r>
            <a:r>
              <a:rPr lang="cs-CZ" b="1" dirty="0"/>
              <a:t> </a:t>
            </a:r>
          </a:p>
          <a:p>
            <a:pPr marL="0" indent="0">
              <a:buNone/>
            </a:pPr>
            <a:r>
              <a:rPr lang="cs-CZ" dirty="0" err="1"/>
              <a:t>Николай</a:t>
            </a:r>
            <a:r>
              <a:rPr lang="cs-CZ" dirty="0"/>
              <a:t> </a:t>
            </a:r>
            <a:r>
              <a:rPr lang="cs-CZ" dirty="0" err="1"/>
              <a:t>Гаврилович</a:t>
            </a:r>
            <a:r>
              <a:rPr lang="cs-CZ" dirty="0"/>
              <a:t> </a:t>
            </a:r>
            <a:r>
              <a:rPr lang="ru-RU" dirty="0"/>
              <a:t>Чернышевский</a:t>
            </a:r>
            <a:r>
              <a:rPr lang="cs-CZ" dirty="0"/>
              <a:t> - «</a:t>
            </a:r>
            <a:r>
              <a:rPr lang="cs-CZ" dirty="0" err="1"/>
              <a:t>Что</a:t>
            </a:r>
            <a:r>
              <a:rPr lang="cs-CZ" dirty="0"/>
              <a:t> </a:t>
            </a:r>
            <a:r>
              <a:rPr lang="cs-CZ" dirty="0" err="1"/>
              <a:t>делать</a:t>
            </a:r>
            <a:r>
              <a:rPr lang="cs-CZ" dirty="0"/>
              <a:t>?» </a:t>
            </a:r>
          </a:p>
          <a:p>
            <a:pPr marL="0" indent="0">
              <a:buNone/>
            </a:pPr>
            <a:r>
              <a:rPr lang="cs-CZ" dirty="0" err="1"/>
              <a:t>Николай</a:t>
            </a:r>
            <a:r>
              <a:rPr lang="cs-CZ" dirty="0"/>
              <a:t> </a:t>
            </a:r>
            <a:r>
              <a:rPr lang="cs-CZ" dirty="0" err="1"/>
              <a:t>Александрович</a:t>
            </a:r>
            <a:r>
              <a:rPr lang="cs-CZ" dirty="0"/>
              <a:t> </a:t>
            </a:r>
            <a:r>
              <a:rPr lang="cs-CZ" dirty="0" err="1"/>
              <a:t>Добролюбов</a:t>
            </a:r>
            <a:r>
              <a:rPr lang="cs-CZ" dirty="0"/>
              <a:t> - </a:t>
            </a:r>
            <a:r>
              <a:rPr lang="ru-RU" dirty="0"/>
              <a:t>«Что такое обломовщина»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9474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CE0B68-7D36-4C2F-8A68-C2BCE7A28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969" y="4048913"/>
            <a:ext cx="10494062" cy="12705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err="1"/>
              <a:t>Вторая</a:t>
            </a:r>
            <a:r>
              <a:rPr lang="en-US" sz="4400" dirty="0"/>
              <a:t> </a:t>
            </a:r>
            <a:r>
              <a:rPr lang="en-US" sz="4400" dirty="0" err="1"/>
              <a:t>половина</a:t>
            </a:r>
            <a:r>
              <a:rPr lang="en-US" sz="4400" dirty="0"/>
              <a:t> 19 </a:t>
            </a:r>
            <a:r>
              <a:rPr lang="en-US" sz="4400" dirty="0" err="1"/>
              <a:t>века</a:t>
            </a:r>
            <a:endParaRPr lang="en-US" sz="44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F8270D2-A0E4-4C15-A57B-DAB610E41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2600" y="771525"/>
            <a:ext cx="8686800" cy="3086100"/>
          </a:xfrm>
          <a:prstGeom prst="rect">
            <a:avLst/>
          </a:prstGeom>
          <a:solidFill>
            <a:srgbClr val="FFFFFF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07D407FB-1810-4F27-B54E-DBD65C627A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11464" r="13383"/>
          <a:stretch/>
        </p:blipFill>
        <p:spPr bwMode="auto">
          <a:xfrm>
            <a:off x="1752600" y="771522"/>
            <a:ext cx="2119604" cy="312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FDCB8BD5-4DBE-491C-947A-0ECB98646F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2" t="11018" r="11738"/>
          <a:stretch/>
        </p:blipFill>
        <p:spPr bwMode="auto">
          <a:xfrm>
            <a:off x="3951771" y="771522"/>
            <a:ext cx="2119604" cy="313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4CB4507D-2203-4B72-93C9-9623590974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3" r="8423"/>
          <a:stretch/>
        </p:blipFill>
        <p:spPr bwMode="auto">
          <a:xfrm>
            <a:off x="6150943" y="788540"/>
            <a:ext cx="1924634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F6707601-8388-4358-8DA8-58328A9F72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2" r="30799"/>
          <a:stretch/>
        </p:blipFill>
        <p:spPr bwMode="auto">
          <a:xfrm>
            <a:off x="8201706" y="780388"/>
            <a:ext cx="2237694" cy="309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132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129" y="0"/>
            <a:ext cx="812987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9E5DD093-5B68-49A5-BABD-B285A81F2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2307" y="1117816"/>
            <a:ext cx="7419620" cy="532030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b="1" dirty="0"/>
              <a:t>Иван Сергеевич Тургенев</a:t>
            </a:r>
            <a:r>
              <a:rPr lang="cs-CZ" sz="6400" b="1" dirty="0"/>
              <a:t> </a:t>
            </a:r>
            <a:r>
              <a:rPr lang="cs-CZ" sz="6400" dirty="0"/>
              <a:t>- «</a:t>
            </a:r>
            <a:r>
              <a:rPr lang="cs-CZ" sz="6400" dirty="0" err="1"/>
              <a:t>Записки</a:t>
            </a:r>
            <a:r>
              <a:rPr lang="cs-CZ" sz="6400" dirty="0"/>
              <a:t> </a:t>
            </a:r>
            <a:r>
              <a:rPr lang="cs-CZ" sz="6400" dirty="0" err="1"/>
              <a:t>охотника</a:t>
            </a:r>
            <a:r>
              <a:rPr lang="cs-CZ" sz="6400" dirty="0"/>
              <a:t>», «</a:t>
            </a:r>
            <a:r>
              <a:rPr lang="cs-CZ" sz="6400" dirty="0" err="1"/>
              <a:t>Рудин</a:t>
            </a:r>
            <a:r>
              <a:rPr lang="cs-CZ" sz="6400" dirty="0"/>
              <a:t>», «</a:t>
            </a:r>
            <a:r>
              <a:rPr lang="cs-CZ" sz="6400" dirty="0" err="1"/>
              <a:t>Дворянское</a:t>
            </a:r>
            <a:r>
              <a:rPr lang="cs-CZ" sz="6400" dirty="0"/>
              <a:t> </a:t>
            </a:r>
            <a:r>
              <a:rPr lang="cs-CZ" sz="6400" dirty="0" err="1"/>
              <a:t>гнездо</a:t>
            </a:r>
            <a:r>
              <a:rPr lang="cs-CZ" sz="6400" dirty="0"/>
              <a:t>», «</a:t>
            </a:r>
            <a:r>
              <a:rPr lang="cs-CZ" sz="6400" dirty="0" err="1"/>
              <a:t>Отцы</a:t>
            </a:r>
            <a:r>
              <a:rPr lang="cs-CZ" sz="6400" dirty="0"/>
              <a:t> и </a:t>
            </a:r>
            <a:r>
              <a:rPr lang="cs-CZ" sz="6400" dirty="0" err="1"/>
              <a:t>дети</a:t>
            </a:r>
            <a:r>
              <a:rPr lang="cs-CZ" sz="6400" dirty="0"/>
              <a:t>»</a:t>
            </a:r>
          </a:p>
          <a:p>
            <a:pPr marL="0" indent="0">
              <a:buNone/>
            </a:pPr>
            <a:r>
              <a:rPr lang="ru-RU" sz="6400" b="1" dirty="0"/>
              <a:t>Иван Александрович Гончаров</a:t>
            </a:r>
            <a:r>
              <a:rPr lang="cs-CZ" sz="6400" b="1" dirty="0"/>
              <a:t>: </a:t>
            </a:r>
            <a:r>
              <a:rPr lang="cs-CZ" sz="6400" dirty="0"/>
              <a:t>«</a:t>
            </a:r>
            <a:r>
              <a:rPr lang="cs-CZ" sz="6400" dirty="0" err="1"/>
              <a:t>Обломов</a:t>
            </a:r>
            <a:r>
              <a:rPr lang="cs-CZ" sz="6400" dirty="0"/>
              <a:t>» </a:t>
            </a:r>
          </a:p>
          <a:p>
            <a:pPr marL="0" indent="0">
              <a:buNone/>
            </a:pPr>
            <a:r>
              <a:rPr lang="ru-RU" sz="6400" b="1" dirty="0"/>
              <a:t>Александр Николаевич Островский </a:t>
            </a:r>
            <a:r>
              <a:rPr lang="ru-RU" sz="6400" dirty="0"/>
              <a:t>- «Гроза»</a:t>
            </a:r>
          </a:p>
          <a:p>
            <a:pPr marL="0" indent="0">
              <a:buNone/>
            </a:pPr>
            <a:r>
              <a:rPr lang="ru-RU" sz="6400" b="1" dirty="0"/>
              <a:t>Николай Семёнович Лесков </a:t>
            </a:r>
            <a:r>
              <a:rPr lang="ru-RU" sz="6400" dirty="0"/>
              <a:t>- «Левша» </a:t>
            </a:r>
            <a:endParaRPr lang="cs-CZ" sz="6400" dirty="0"/>
          </a:p>
          <a:p>
            <a:pPr marL="0" indent="0">
              <a:buNone/>
            </a:pPr>
            <a:r>
              <a:rPr lang="ru-RU" sz="6400" b="1" dirty="0"/>
              <a:t>Михаил </a:t>
            </a:r>
            <a:r>
              <a:rPr lang="ru-RU" sz="6400" b="1" dirty="0" err="1"/>
              <a:t>Евграфович</a:t>
            </a:r>
            <a:r>
              <a:rPr lang="ru-RU" sz="6400" b="1" dirty="0"/>
              <a:t> Салтыков-Щедрин </a:t>
            </a:r>
            <a:r>
              <a:rPr lang="ru-RU" sz="6400" dirty="0"/>
              <a:t>- «Запутанное дело», «Губернские очерки», «История одного города», «Господа </a:t>
            </a:r>
            <a:r>
              <a:rPr lang="ru-RU" sz="6400" dirty="0" err="1"/>
              <a:t>Гоговлёвы</a:t>
            </a:r>
            <a:r>
              <a:rPr lang="ru-RU" sz="6400" dirty="0"/>
              <a:t>» </a:t>
            </a:r>
            <a:endParaRPr lang="cs-CZ" sz="6400" dirty="0"/>
          </a:p>
          <a:p>
            <a:pPr marL="0" indent="0">
              <a:buNone/>
            </a:pPr>
            <a:r>
              <a:rPr lang="ru-RU" sz="6400" b="1" dirty="0"/>
              <a:t>Фёдор Михайлович Достоевский</a:t>
            </a:r>
            <a:r>
              <a:rPr lang="ru-RU" sz="6400" dirty="0"/>
              <a:t> - «Униженные и оскорблённые», «Преступление и наказание», «Идиот», «Бесы», «Братья Карамазовы»</a:t>
            </a:r>
            <a:endParaRPr lang="cs-CZ" sz="6400" dirty="0"/>
          </a:p>
          <a:p>
            <a:pPr marL="0" indent="0">
              <a:buNone/>
            </a:pPr>
            <a:r>
              <a:rPr lang="ru-RU" sz="6400" b="1" dirty="0"/>
              <a:t>Лев Николаевич Толстой </a:t>
            </a:r>
            <a:r>
              <a:rPr lang="ru-RU" sz="6400" dirty="0"/>
              <a:t>- «Севастопольские рассказы», «Война и мир», «Анна Каренина»</a:t>
            </a:r>
            <a:endParaRPr lang="cs-CZ" sz="6400" dirty="0"/>
          </a:p>
          <a:p>
            <a:pPr marL="0" indent="0">
              <a:buNone/>
            </a:pPr>
            <a:r>
              <a:rPr lang="ru-RU" sz="6400" b="1" dirty="0"/>
              <a:t>Владимир </a:t>
            </a:r>
            <a:r>
              <a:rPr lang="ru-RU" sz="6400" b="1" dirty="0" err="1"/>
              <a:t>Галактионович</a:t>
            </a:r>
            <a:r>
              <a:rPr lang="ru-RU" sz="6400" b="1" dirty="0"/>
              <a:t> Короленко </a:t>
            </a:r>
            <a:r>
              <a:rPr lang="ru-RU" sz="6400" dirty="0"/>
              <a:t>- «Сон Макара», «В дурном обществе», «Слепой музыкант» </a:t>
            </a:r>
            <a:endParaRPr lang="cs-CZ" sz="6400" dirty="0"/>
          </a:p>
          <a:p>
            <a:pPr marL="0" indent="0">
              <a:buNone/>
            </a:pPr>
            <a:r>
              <a:rPr lang="ru-RU" sz="6400" b="1" dirty="0"/>
              <a:t>Антон Павлович Чехов</a:t>
            </a:r>
            <a:r>
              <a:rPr lang="ru-RU" sz="6400" dirty="0"/>
              <a:t> - «Вишнёвый сад», «Три сестры», «Чайка», «Студенты», «Хамелеон», «Человек в футляре»</a:t>
            </a:r>
          </a:p>
          <a:p>
            <a:pPr marL="0" indent="0">
              <a:buNone/>
            </a:pPr>
            <a:endParaRPr lang="ru-RU" sz="64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2CFF6CDE-2C30-4189-BC88-A99E97B6A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27" y="1414539"/>
            <a:ext cx="2873945" cy="25389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Вторая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половина</a:t>
            </a:r>
            <a:r>
              <a:rPr lang="en-US" sz="3200" dirty="0">
                <a:solidFill>
                  <a:schemeClr val="bg1"/>
                </a:solidFill>
              </a:rPr>
              <a:t> 19 </a:t>
            </a:r>
            <a:r>
              <a:rPr lang="en-US" sz="3200" dirty="0" err="1">
                <a:solidFill>
                  <a:schemeClr val="bg1"/>
                </a:solidFill>
              </a:rPr>
              <a:t>века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08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832002-A396-48DA-8F19-7F6DB7275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788" y="1122001"/>
            <a:ext cx="3314584" cy="4613999"/>
          </a:xfrm>
        </p:spPr>
        <p:txBody>
          <a:bodyPr anchor="ctr">
            <a:normAutofit/>
          </a:bodyPr>
          <a:lstStyle/>
          <a:p>
            <a:pPr algn="l"/>
            <a:r>
              <a:rPr lang="cs-CZ" sz="4400" b="1" dirty="0" err="1">
                <a:solidFill>
                  <a:srgbClr val="FFFFFF"/>
                </a:solidFill>
              </a:rPr>
              <a:t>Реализм</a:t>
            </a:r>
            <a:br>
              <a:rPr lang="cs-CZ" sz="2000" b="1" dirty="0">
                <a:solidFill>
                  <a:srgbClr val="FFFFFF"/>
                </a:solidFill>
              </a:rPr>
            </a:br>
            <a:br>
              <a:rPr lang="cs-CZ" sz="2000" b="1" dirty="0">
                <a:solidFill>
                  <a:srgbClr val="FFFFFF"/>
                </a:solidFill>
              </a:rPr>
            </a:br>
            <a:r>
              <a:rPr lang="cs-CZ" sz="1600" b="0" dirty="0">
                <a:solidFill>
                  <a:srgbClr val="FFFFFF"/>
                </a:solidFill>
              </a:rPr>
              <a:t>(</a:t>
            </a:r>
            <a:r>
              <a:rPr lang="cs-CZ" sz="1600" b="0" dirty="0" err="1">
                <a:solidFill>
                  <a:srgbClr val="FFFFFF"/>
                </a:solidFill>
              </a:rPr>
              <a:t>от</a:t>
            </a:r>
            <a:r>
              <a:rPr lang="cs-CZ" sz="1600" b="0" dirty="0">
                <a:solidFill>
                  <a:srgbClr val="FFFFFF"/>
                </a:solidFill>
              </a:rPr>
              <a:t> </a:t>
            </a:r>
            <a:r>
              <a:rPr lang="cs-CZ" sz="1600" b="0" dirty="0" err="1">
                <a:solidFill>
                  <a:srgbClr val="FFFFFF"/>
                </a:solidFill>
              </a:rPr>
              <a:t>латинского</a:t>
            </a:r>
            <a:r>
              <a:rPr lang="cs-CZ" sz="1600" b="0" dirty="0">
                <a:solidFill>
                  <a:srgbClr val="FFFFFF"/>
                </a:solidFill>
              </a:rPr>
              <a:t> </a:t>
            </a:r>
            <a:r>
              <a:rPr lang="cs-CZ" sz="1600" b="0" dirty="0" err="1">
                <a:solidFill>
                  <a:srgbClr val="FFFFFF"/>
                </a:solidFill>
              </a:rPr>
              <a:t>realis</a:t>
            </a:r>
            <a:r>
              <a:rPr lang="cs-CZ" sz="1600" b="0" dirty="0">
                <a:solidFill>
                  <a:srgbClr val="FFFFFF"/>
                </a:solidFill>
              </a:rPr>
              <a:t> - </a:t>
            </a:r>
            <a:r>
              <a:rPr lang="cs-CZ" sz="1600" b="0" dirty="0" err="1">
                <a:solidFill>
                  <a:srgbClr val="FFFFFF"/>
                </a:solidFill>
              </a:rPr>
              <a:t>вещественный</a:t>
            </a:r>
            <a:r>
              <a:rPr lang="cs-CZ" sz="1600" b="0" dirty="0">
                <a:solidFill>
                  <a:srgbClr val="FFFFFF"/>
                </a:solidFill>
              </a:rPr>
              <a:t>, </a:t>
            </a:r>
            <a:r>
              <a:rPr lang="cs-CZ" sz="1600" b="0" dirty="0" err="1">
                <a:solidFill>
                  <a:srgbClr val="FFFFFF"/>
                </a:solidFill>
              </a:rPr>
              <a:t>действительный</a:t>
            </a:r>
            <a:r>
              <a:rPr lang="cs-CZ" sz="1600" b="0" dirty="0">
                <a:solidFill>
                  <a:srgbClr val="FFFFFF"/>
                </a:solidFill>
              </a:rPr>
              <a:t>) </a:t>
            </a:r>
            <a:endParaRPr lang="cs-CZ" sz="2000" b="0" dirty="0">
              <a:solidFill>
                <a:srgbClr val="FFFFFF"/>
              </a:solidFill>
            </a:endParaRPr>
          </a:p>
        </p:txBody>
      </p:sp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129" y="0"/>
            <a:ext cx="812987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63809F-B869-4BD7-B0FB-FBE1F6342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3730" y="1233969"/>
            <a:ext cx="7057571" cy="4761274"/>
          </a:xfrm>
        </p:spPr>
        <p:txBody>
          <a:bodyPr anchor="ctr">
            <a:normAutofit/>
          </a:bodyPr>
          <a:lstStyle/>
          <a:p>
            <a:pPr algn="just"/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появляется в литературе в середине 20-х годов XIX века</a:t>
            </a: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cs-CZ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литературное</a:t>
            </a: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направление</a:t>
            </a: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воплотившее</a:t>
            </a: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принципы</a:t>
            </a: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жизненно-правдивого</a:t>
            </a: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отношения</a:t>
            </a: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 </a:t>
            </a:r>
            <a:r>
              <a:rPr lang="cs-CZ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действительности</a:t>
            </a: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устремлённое</a:t>
            </a: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 </a:t>
            </a:r>
            <a:r>
              <a:rPr lang="cs-CZ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художественному</a:t>
            </a: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познанию</a:t>
            </a: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человека</a:t>
            </a: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cs-CZ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мира</a:t>
            </a: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cs-CZ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начинается</a:t>
            </a: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формироваться</a:t>
            </a: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уже</a:t>
            </a: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cs-CZ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эпохе</a:t>
            </a: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Возрождения</a:t>
            </a: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cs-CZ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просветительский</a:t>
            </a: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реализм</a:t>
            </a: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типы реализма в 19 в. </a:t>
            </a: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cs-CZ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pеализм</a:t>
            </a: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</a:t>
            </a: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второй</a:t>
            </a: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половине</a:t>
            </a: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19 в. </a:t>
            </a:r>
            <a:r>
              <a:rPr lang="cs-CZ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выводит</a:t>
            </a: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русскую</a:t>
            </a: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литературу</a:t>
            </a: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международную</a:t>
            </a: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арену</a:t>
            </a: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3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BBB5462-ABAA-4C42-92E0-434A783A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6" y="1122001"/>
            <a:ext cx="3040685" cy="4613999"/>
          </a:xfrm>
        </p:spPr>
        <p:txBody>
          <a:bodyPr anchor="ctr">
            <a:normAutofit/>
          </a:bodyPr>
          <a:lstStyle/>
          <a:p>
            <a:pPr algn="l"/>
            <a:r>
              <a:rPr lang="cs-CZ" sz="3600" b="1" dirty="0" err="1">
                <a:solidFill>
                  <a:srgbClr val="FFFFFF"/>
                </a:solidFill>
              </a:rPr>
              <a:t>Черты</a:t>
            </a:r>
            <a:r>
              <a:rPr lang="cs-CZ" sz="3600" b="1" dirty="0">
                <a:solidFill>
                  <a:srgbClr val="FFFFFF"/>
                </a:solidFill>
              </a:rPr>
              <a:t> </a:t>
            </a:r>
            <a:r>
              <a:rPr lang="cs-CZ" sz="3600" b="1" dirty="0" err="1">
                <a:solidFill>
                  <a:srgbClr val="FFFFFF"/>
                </a:solidFill>
              </a:rPr>
              <a:t>реализма</a:t>
            </a:r>
            <a:endParaRPr lang="cs-CZ" sz="3600" dirty="0">
              <a:solidFill>
                <a:srgbClr val="FFFFFF"/>
              </a:solidFill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129" y="0"/>
            <a:ext cx="812987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0B3233-D0E9-4469-B2CC-58A32074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1641" y="1122001"/>
            <a:ext cx="6566564" cy="4761274"/>
          </a:xfrm>
        </p:spPr>
        <p:txBody>
          <a:bodyPr anchor="ctr">
            <a:normAutofit/>
          </a:bodyPr>
          <a:lstStyle/>
          <a:p>
            <a:r>
              <a:rPr lang="cs-CZ" sz="1600" dirty="0" err="1"/>
              <a:t>принцип</a:t>
            </a:r>
            <a:r>
              <a:rPr lang="cs-CZ" sz="1600" dirty="0"/>
              <a:t> </a:t>
            </a:r>
            <a:r>
              <a:rPr lang="cs-CZ" sz="1600" dirty="0" err="1"/>
              <a:t>жизненной</a:t>
            </a:r>
            <a:r>
              <a:rPr lang="cs-CZ" sz="1600" dirty="0"/>
              <a:t> </a:t>
            </a:r>
            <a:r>
              <a:rPr lang="cs-CZ" sz="1600" dirty="0" err="1"/>
              <a:t>правды</a:t>
            </a:r>
            <a:endParaRPr lang="cs-CZ" sz="1600" dirty="0"/>
          </a:p>
          <a:p>
            <a:r>
              <a:rPr lang="cs-CZ" sz="1600" dirty="0" err="1"/>
              <a:t>критическое</a:t>
            </a:r>
            <a:r>
              <a:rPr lang="cs-CZ" sz="1600" dirty="0"/>
              <a:t> </a:t>
            </a:r>
            <a:r>
              <a:rPr lang="cs-CZ" sz="1600" dirty="0" err="1"/>
              <a:t>изображение</a:t>
            </a:r>
            <a:r>
              <a:rPr lang="cs-CZ" sz="1600" dirty="0"/>
              <a:t> </a:t>
            </a:r>
            <a:r>
              <a:rPr lang="cs-CZ" sz="1600" dirty="0" err="1"/>
              <a:t>жизни</a:t>
            </a:r>
            <a:endParaRPr lang="cs-CZ" sz="1600" dirty="0"/>
          </a:p>
          <a:p>
            <a:r>
              <a:rPr lang="cs-CZ" sz="1600" dirty="0"/>
              <a:t>p</a:t>
            </a:r>
            <a:r>
              <a:rPr lang="ru-RU" sz="1600" dirty="0" err="1"/>
              <a:t>еальность</a:t>
            </a:r>
            <a:r>
              <a:rPr lang="ru-RU" sz="1600" dirty="0"/>
              <a:t> является средством познания себя и окружающего мира</a:t>
            </a:r>
            <a:endParaRPr lang="cs-CZ" sz="1600" dirty="0"/>
          </a:p>
          <a:p>
            <a:r>
              <a:rPr lang="cs-CZ" sz="1600" dirty="0" err="1"/>
              <a:t>социальный</a:t>
            </a:r>
            <a:r>
              <a:rPr lang="cs-CZ" sz="1600" dirty="0"/>
              <a:t> </a:t>
            </a:r>
            <a:r>
              <a:rPr lang="cs-CZ" sz="1600" dirty="0" err="1"/>
              <a:t>анализ</a:t>
            </a:r>
            <a:r>
              <a:rPr lang="cs-CZ" sz="1600" dirty="0"/>
              <a:t> и </a:t>
            </a:r>
            <a:r>
              <a:rPr lang="cs-CZ" sz="1600" dirty="0" err="1"/>
              <a:t>соблюдение</a:t>
            </a:r>
            <a:r>
              <a:rPr lang="cs-CZ" sz="1600" dirty="0"/>
              <a:t> </a:t>
            </a:r>
            <a:r>
              <a:rPr lang="cs-CZ" sz="1600" dirty="0" err="1"/>
              <a:t>принципов</a:t>
            </a:r>
            <a:r>
              <a:rPr lang="cs-CZ" sz="1600" dirty="0"/>
              <a:t> </a:t>
            </a:r>
            <a:r>
              <a:rPr lang="cs-CZ" sz="1600" dirty="0" err="1"/>
              <a:t>народности</a:t>
            </a:r>
            <a:r>
              <a:rPr lang="cs-CZ" sz="1600" dirty="0"/>
              <a:t>, </a:t>
            </a:r>
            <a:r>
              <a:rPr lang="cs-CZ" sz="1600" dirty="0" err="1"/>
              <a:t>историзма</a:t>
            </a:r>
            <a:r>
              <a:rPr lang="cs-CZ" sz="1600" dirty="0"/>
              <a:t>, </a:t>
            </a:r>
            <a:r>
              <a:rPr lang="cs-CZ" sz="1600" dirty="0" err="1"/>
              <a:t>объективного</a:t>
            </a:r>
            <a:r>
              <a:rPr lang="cs-CZ" sz="1600" dirty="0"/>
              <a:t> </a:t>
            </a:r>
            <a:r>
              <a:rPr lang="cs-CZ" sz="1600" dirty="0" err="1"/>
              <a:t>повествования</a:t>
            </a:r>
            <a:endParaRPr lang="cs-CZ" sz="1600" dirty="0"/>
          </a:p>
          <a:p>
            <a:r>
              <a:rPr lang="cs-CZ" sz="1600" dirty="0" err="1"/>
              <a:t>типические</a:t>
            </a:r>
            <a:r>
              <a:rPr lang="cs-CZ" sz="1600" dirty="0"/>
              <a:t> </a:t>
            </a:r>
            <a:r>
              <a:rPr lang="cs-CZ" sz="1600" dirty="0" err="1"/>
              <a:t>характеры</a:t>
            </a:r>
            <a:r>
              <a:rPr lang="cs-CZ" sz="1600" dirty="0"/>
              <a:t> в </a:t>
            </a:r>
            <a:r>
              <a:rPr lang="cs-CZ" sz="1600" dirty="0" err="1"/>
              <a:t>типических</a:t>
            </a:r>
            <a:r>
              <a:rPr lang="cs-CZ" sz="1600" dirty="0"/>
              <a:t> </a:t>
            </a:r>
            <a:r>
              <a:rPr lang="cs-CZ" sz="1600" dirty="0" err="1"/>
              <a:t>обстоятельствах</a:t>
            </a:r>
            <a:endParaRPr lang="cs-CZ" sz="1600" dirty="0"/>
          </a:p>
          <a:p>
            <a:r>
              <a:rPr lang="cs-CZ" sz="1600" dirty="0" err="1"/>
              <a:t>взаимоотношение</a:t>
            </a:r>
            <a:r>
              <a:rPr lang="cs-CZ" sz="1600" dirty="0"/>
              <a:t> </a:t>
            </a:r>
            <a:r>
              <a:rPr lang="cs-CZ" sz="1600" dirty="0" err="1"/>
              <a:t>личности</a:t>
            </a:r>
            <a:r>
              <a:rPr lang="cs-CZ" sz="1600" dirty="0"/>
              <a:t> и </a:t>
            </a:r>
            <a:r>
              <a:rPr lang="cs-CZ" sz="1600" dirty="0" err="1"/>
              <a:t>общества</a:t>
            </a:r>
            <a:endParaRPr lang="cs-CZ" sz="1600" dirty="0"/>
          </a:p>
          <a:p>
            <a:r>
              <a:rPr lang="cs-CZ" sz="1600" dirty="0" err="1"/>
              <a:t>многогранность</a:t>
            </a:r>
            <a:r>
              <a:rPr lang="cs-CZ" sz="1600" dirty="0"/>
              <a:t> </a:t>
            </a:r>
            <a:r>
              <a:rPr lang="cs-CZ" sz="1600" dirty="0" err="1"/>
              <a:t>характеров</a:t>
            </a:r>
            <a:r>
              <a:rPr lang="cs-CZ" sz="1600" dirty="0"/>
              <a:t> </a:t>
            </a:r>
            <a:r>
              <a:rPr lang="cs-CZ" sz="1600" dirty="0" err="1"/>
              <a:t>персонажей</a:t>
            </a:r>
            <a:r>
              <a:rPr lang="cs-CZ" sz="1600" dirty="0"/>
              <a:t>, </a:t>
            </a:r>
            <a:r>
              <a:rPr lang="cs-CZ" sz="1600" dirty="0" err="1"/>
              <a:t>психологизм</a:t>
            </a:r>
            <a:endParaRPr lang="cs-CZ" sz="1600" dirty="0"/>
          </a:p>
          <a:p>
            <a:r>
              <a:rPr lang="cs-CZ" sz="1600" dirty="0" err="1"/>
              <a:t>новые</a:t>
            </a:r>
            <a:r>
              <a:rPr lang="cs-CZ" sz="1600" dirty="0"/>
              <a:t> </a:t>
            </a:r>
            <a:r>
              <a:rPr lang="cs-CZ" sz="1600" dirty="0" err="1"/>
              <a:t>типы</a:t>
            </a:r>
            <a:r>
              <a:rPr lang="cs-CZ" sz="1600" dirty="0"/>
              <a:t> </a:t>
            </a:r>
            <a:r>
              <a:rPr lang="cs-CZ" sz="1600" dirty="0" err="1"/>
              <a:t>героев</a:t>
            </a:r>
            <a:endParaRPr lang="cs-CZ" sz="1600" dirty="0"/>
          </a:p>
          <a:p>
            <a:r>
              <a:rPr lang="cs-CZ" sz="1600" dirty="0" err="1"/>
              <a:t>ведущим</a:t>
            </a:r>
            <a:r>
              <a:rPr lang="cs-CZ" sz="1600" dirty="0"/>
              <a:t> </a:t>
            </a:r>
            <a:r>
              <a:rPr lang="cs-CZ" sz="1600" dirty="0" err="1"/>
              <a:t>жанром</a:t>
            </a:r>
            <a:r>
              <a:rPr lang="cs-CZ" sz="1600" dirty="0"/>
              <a:t> </a:t>
            </a:r>
            <a:r>
              <a:rPr lang="cs-CZ" sz="1600" dirty="0" err="1"/>
              <a:t>становится</a:t>
            </a:r>
            <a:r>
              <a:rPr lang="cs-CZ" sz="1600" dirty="0"/>
              <a:t> </a:t>
            </a:r>
            <a:r>
              <a:rPr lang="cs-CZ" sz="1600" dirty="0" err="1"/>
              <a:t>роман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088642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AC74C17-6883-4DFA-8998-81F66EA1C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72" y="1103460"/>
            <a:ext cx="3226385" cy="4613999"/>
          </a:xfrm>
        </p:spPr>
        <p:txBody>
          <a:bodyPr anchor="ctr">
            <a:normAutofit/>
          </a:bodyPr>
          <a:lstStyle/>
          <a:p>
            <a:pPr algn="l"/>
            <a:r>
              <a:rPr lang="cs-CZ" sz="2800" b="1" dirty="0" err="1">
                <a:solidFill>
                  <a:srgbClr val="FFFFFF"/>
                </a:solidFill>
              </a:rPr>
              <a:t>Критический</a:t>
            </a:r>
            <a:r>
              <a:rPr lang="cs-CZ" sz="2800" b="1" dirty="0">
                <a:solidFill>
                  <a:srgbClr val="FFFFFF"/>
                </a:solidFill>
              </a:rPr>
              <a:t> </a:t>
            </a:r>
            <a:r>
              <a:rPr lang="cs-CZ" sz="2800" b="1" dirty="0" err="1">
                <a:solidFill>
                  <a:srgbClr val="FFFFFF"/>
                </a:solidFill>
              </a:rPr>
              <a:t>реализм</a:t>
            </a:r>
            <a:endParaRPr lang="cs-CZ" sz="2800" dirty="0">
              <a:solidFill>
                <a:srgbClr val="FFFFFF"/>
              </a:solidFill>
            </a:endParaRPr>
          </a:p>
        </p:txBody>
      </p:sp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129" y="0"/>
            <a:ext cx="812987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42C2D1-4B1F-402E-A363-9BB1CA62D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1641" y="1122001"/>
            <a:ext cx="6566564" cy="4761274"/>
          </a:xfrm>
        </p:spPr>
        <p:txBody>
          <a:bodyPr anchor="ctr">
            <a:normAutofit/>
          </a:bodyPr>
          <a:lstStyle/>
          <a:p>
            <a:r>
              <a:rPr lang="cs-CZ" sz="1600" dirty="0" err="1"/>
              <a:t>новый</a:t>
            </a:r>
            <a:r>
              <a:rPr lang="cs-CZ" sz="1600" dirty="0"/>
              <a:t> </a:t>
            </a:r>
            <a:r>
              <a:rPr lang="cs-CZ" sz="1600" dirty="0" err="1"/>
              <a:t>тип</a:t>
            </a:r>
            <a:r>
              <a:rPr lang="cs-CZ" sz="1600" dirty="0"/>
              <a:t> </a:t>
            </a:r>
            <a:r>
              <a:rPr lang="cs-CZ" sz="1600" dirty="0" err="1"/>
              <a:t>реализма</a:t>
            </a:r>
            <a:r>
              <a:rPr lang="cs-CZ" sz="1600" dirty="0"/>
              <a:t>, </a:t>
            </a:r>
            <a:r>
              <a:rPr lang="cs-CZ" sz="1600" dirty="0" err="1"/>
              <a:t>который</a:t>
            </a:r>
            <a:r>
              <a:rPr lang="cs-CZ" sz="1600" dirty="0"/>
              <a:t> </a:t>
            </a:r>
            <a:r>
              <a:rPr lang="cs-CZ" sz="1600" dirty="0" err="1"/>
              <a:t>складывается</a:t>
            </a:r>
            <a:r>
              <a:rPr lang="cs-CZ" sz="1600" dirty="0"/>
              <a:t> в 19 в.</a:t>
            </a:r>
          </a:p>
          <a:p>
            <a:r>
              <a:rPr lang="cs-CZ" sz="1600" dirty="0" err="1"/>
              <a:t>Переход</a:t>
            </a:r>
            <a:r>
              <a:rPr lang="cs-CZ" sz="1600" dirty="0"/>
              <a:t> к </a:t>
            </a:r>
            <a:r>
              <a:rPr lang="cs-CZ" sz="1600" dirty="0" err="1"/>
              <a:t>реализму</a:t>
            </a:r>
            <a:r>
              <a:rPr lang="cs-CZ" sz="1600" dirty="0"/>
              <a:t> </a:t>
            </a:r>
            <a:r>
              <a:rPr lang="cs-CZ" sz="1600" dirty="0" err="1"/>
              <a:t>совершился</a:t>
            </a:r>
            <a:r>
              <a:rPr lang="cs-CZ" sz="1600" dirty="0"/>
              <a:t> в </a:t>
            </a:r>
            <a:r>
              <a:rPr lang="cs-CZ" sz="1600" dirty="0" err="1"/>
              <a:t>творчестве</a:t>
            </a:r>
            <a:r>
              <a:rPr lang="cs-CZ" sz="1600" dirty="0"/>
              <a:t> </a:t>
            </a:r>
            <a:r>
              <a:rPr lang="cs-CZ" sz="1600" dirty="0" err="1"/>
              <a:t>Пушкина</a:t>
            </a:r>
            <a:r>
              <a:rPr lang="cs-CZ" sz="1600" dirty="0"/>
              <a:t> и </a:t>
            </a:r>
            <a:r>
              <a:rPr lang="cs-CZ" sz="1600" dirty="0" err="1"/>
              <a:t>связан</a:t>
            </a:r>
            <a:r>
              <a:rPr lang="cs-CZ" sz="1600" dirty="0"/>
              <a:t> с </a:t>
            </a:r>
            <a:r>
              <a:rPr lang="cs-CZ" sz="1600" dirty="0" err="1"/>
              <a:t>принципом</a:t>
            </a:r>
            <a:r>
              <a:rPr lang="cs-CZ" sz="1600" dirty="0"/>
              <a:t> </a:t>
            </a:r>
            <a:r>
              <a:rPr lang="cs-CZ" sz="1600" dirty="0" err="1"/>
              <a:t>историзма</a:t>
            </a:r>
            <a:r>
              <a:rPr lang="cs-CZ" sz="1600" dirty="0"/>
              <a:t>, </a:t>
            </a:r>
            <a:r>
              <a:rPr lang="cs-CZ" sz="1600" dirty="0" err="1"/>
              <a:t>ярко</a:t>
            </a:r>
            <a:r>
              <a:rPr lang="cs-CZ" sz="1600" dirty="0"/>
              <a:t> </a:t>
            </a:r>
            <a:r>
              <a:rPr lang="cs-CZ" sz="1600" dirty="0" err="1"/>
              <a:t>проявившимся</a:t>
            </a:r>
            <a:r>
              <a:rPr lang="cs-CZ" sz="1600" dirty="0"/>
              <a:t> </a:t>
            </a:r>
            <a:r>
              <a:rPr lang="cs-CZ" sz="1600" dirty="0" err="1"/>
              <a:t>сначала</a:t>
            </a:r>
            <a:r>
              <a:rPr lang="cs-CZ" sz="1600" dirty="0"/>
              <a:t> в </a:t>
            </a:r>
            <a:r>
              <a:rPr lang="cs-CZ" sz="1600" dirty="0" err="1"/>
              <a:t>трагедии</a:t>
            </a:r>
            <a:r>
              <a:rPr lang="cs-CZ" sz="1600" dirty="0"/>
              <a:t> «</a:t>
            </a:r>
            <a:r>
              <a:rPr lang="cs-CZ" sz="1600" dirty="0" err="1"/>
              <a:t>Борис</a:t>
            </a:r>
            <a:r>
              <a:rPr lang="cs-CZ" sz="1600" dirty="0"/>
              <a:t> </a:t>
            </a:r>
            <a:r>
              <a:rPr lang="cs-CZ" sz="1600" dirty="0" err="1"/>
              <a:t>Годунов</a:t>
            </a:r>
            <a:r>
              <a:rPr lang="cs-CZ" sz="1600" dirty="0"/>
              <a:t>», в </a:t>
            </a:r>
            <a:r>
              <a:rPr lang="cs-CZ" sz="1600" dirty="0" err="1"/>
              <a:t>поэме</a:t>
            </a:r>
            <a:r>
              <a:rPr lang="cs-CZ" sz="1600" dirty="0"/>
              <a:t> «</a:t>
            </a:r>
            <a:r>
              <a:rPr lang="cs-CZ" sz="1600" dirty="0" err="1"/>
              <a:t>Граф</a:t>
            </a:r>
            <a:r>
              <a:rPr lang="cs-CZ" sz="1600" dirty="0"/>
              <a:t> </a:t>
            </a:r>
            <a:r>
              <a:rPr lang="cs-CZ" sz="1600" dirty="0" err="1"/>
              <a:t>Нулин</a:t>
            </a:r>
            <a:r>
              <a:rPr lang="cs-CZ" sz="1600" dirty="0"/>
              <a:t>», а </a:t>
            </a:r>
            <a:r>
              <a:rPr lang="cs-CZ" sz="1600" dirty="0" err="1"/>
              <a:t>затем</a:t>
            </a:r>
            <a:r>
              <a:rPr lang="cs-CZ" sz="1600" dirty="0"/>
              <a:t> в «</a:t>
            </a:r>
            <a:r>
              <a:rPr lang="cs-CZ" sz="1600" dirty="0" err="1"/>
              <a:t>Евгении</a:t>
            </a:r>
            <a:r>
              <a:rPr lang="cs-CZ" sz="1600" dirty="0"/>
              <a:t> </a:t>
            </a:r>
            <a:r>
              <a:rPr lang="cs-CZ" sz="1600" dirty="0" err="1"/>
              <a:t>Онегине</a:t>
            </a:r>
            <a:r>
              <a:rPr lang="cs-CZ" sz="1600" dirty="0"/>
              <a:t>».</a:t>
            </a:r>
          </a:p>
          <a:p>
            <a:r>
              <a:rPr lang="cs-CZ" sz="1600" dirty="0" err="1"/>
              <a:t>по-новому</a:t>
            </a:r>
            <a:r>
              <a:rPr lang="cs-CZ" sz="1600" dirty="0"/>
              <a:t> </a:t>
            </a:r>
            <a:r>
              <a:rPr lang="cs-CZ" sz="1600" dirty="0" err="1"/>
              <a:t>изображает</a:t>
            </a:r>
            <a:r>
              <a:rPr lang="cs-CZ" sz="1600" dirty="0"/>
              <a:t> </a:t>
            </a:r>
            <a:r>
              <a:rPr lang="cs-CZ" sz="1600" dirty="0" err="1"/>
              <a:t>отношение</a:t>
            </a:r>
            <a:r>
              <a:rPr lang="cs-CZ" sz="1600" dirty="0"/>
              <a:t> </a:t>
            </a:r>
            <a:r>
              <a:rPr lang="cs-CZ" sz="1600" dirty="0" err="1"/>
              <a:t>человека</a:t>
            </a:r>
            <a:r>
              <a:rPr lang="cs-CZ" sz="1600" dirty="0"/>
              <a:t> и </a:t>
            </a:r>
            <a:r>
              <a:rPr lang="cs-CZ" sz="1600" dirty="0" err="1"/>
              <a:t>окружающей</a:t>
            </a:r>
            <a:r>
              <a:rPr lang="cs-CZ" sz="1600" dirty="0"/>
              <a:t> </a:t>
            </a:r>
            <a:r>
              <a:rPr lang="cs-CZ" sz="1600" dirty="0" err="1"/>
              <a:t>среды</a:t>
            </a:r>
            <a:endParaRPr lang="cs-CZ" sz="1600" dirty="0"/>
          </a:p>
          <a:p>
            <a:r>
              <a:rPr lang="cs-CZ" sz="1600" dirty="0" err="1"/>
              <a:t>Человеческий</a:t>
            </a:r>
            <a:r>
              <a:rPr lang="cs-CZ" sz="1600" dirty="0"/>
              <a:t> </a:t>
            </a:r>
            <a:r>
              <a:rPr lang="cs-CZ" sz="1600" dirty="0" err="1"/>
              <a:t>характер</a:t>
            </a:r>
            <a:r>
              <a:rPr lang="cs-CZ" sz="1600" dirty="0"/>
              <a:t> </a:t>
            </a:r>
            <a:r>
              <a:rPr lang="cs-CZ" sz="1600" dirty="0" err="1"/>
              <a:t>раскрывается</a:t>
            </a:r>
            <a:r>
              <a:rPr lang="cs-CZ" sz="1600" dirty="0"/>
              <a:t> в </a:t>
            </a:r>
            <a:r>
              <a:rPr lang="cs-CZ" sz="1600" dirty="0" err="1"/>
              <a:t>органической</a:t>
            </a:r>
            <a:r>
              <a:rPr lang="cs-CZ" sz="1600" dirty="0"/>
              <a:t> </a:t>
            </a:r>
            <a:r>
              <a:rPr lang="cs-CZ" sz="1600" dirty="0" err="1"/>
              <a:t>связи</a:t>
            </a:r>
            <a:r>
              <a:rPr lang="cs-CZ" sz="1600" dirty="0"/>
              <a:t> с </a:t>
            </a:r>
            <a:r>
              <a:rPr lang="cs-CZ" sz="1600" dirty="0" err="1"/>
              <a:t>социальными</a:t>
            </a:r>
            <a:r>
              <a:rPr lang="cs-CZ" sz="1600" dirty="0"/>
              <a:t> </a:t>
            </a:r>
            <a:r>
              <a:rPr lang="cs-CZ" sz="1600" dirty="0" err="1"/>
              <a:t>обстоятельствами</a:t>
            </a:r>
            <a:r>
              <a:rPr lang="cs-CZ" sz="1600" dirty="0"/>
              <a:t>.</a:t>
            </a:r>
          </a:p>
          <a:p>
            <a:r>
              <a:rPr lang="cs-CZ" sz="1600" dirty="0" err="1"/>
              <a:t>внутренний</a:t>
            </a:r>
            <a:r>
              <a:rPr lang="cs-CZ" sz="1600" dirty="0"/>
              <a:t> </a:t>
            </a:r>
            <a:r>
              <a:rPr lang="cs-CZ" sz="1600" dirty="0" err="1"/>
              <a:t>мир</a:t>
            </a:r>
            <a:r>
              <a:rPr lang="cs-CZ" sz="1600" dirty="0"/>
              <a:t> </a:t>
            </a:r>
            <a:r>
              <a:rPr lang="cs-CZ" sz="1600" dirty="0" err="1"/>
              <a:t>человека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137938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D7312D2-9890-4A56-B65F-62A24269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78" y="1122001"/>
            <a:ext cx="3226094" cy="4613999"/>
          </a:xfrm>
        </p:spPr>
        <p:txBody>
          <a:bodyPr anchor="ctr">
            <a:normAutofit/>
          </a:bodyPr>
          <a:lstStyle/>
          <a:p>
            <a:pPr algn="l"/>
            <a:r>
              <a:rPr lang="cs-CZ" sz="3200" b="1" dirty="0" err="1">
                <a:solidFill>
                  <a:srgbClr val="FFFFFF"/>
                </a:solidFill>
              </a:rPr>
              <a:t>Реализм</a:t>
            </a:r>
            <a:r>
              <a:rPr lang="cs-CZ" sz="3200" b="1" dirty="0">
                <a:solidFill>
                  <a:srgbClr val="FFFFFF"/>
                </a:solidFill>
              </a:rPr>
              <a:t> </a:t>
            </a:r>
            <a:br>
              <a:rPr lang="cs-CZ" sz="3200" b="1" dirty="0">
                <a:solidFill>
                  <a:srgbClr val="FFFFFF"/>
                </a:solidFill>
              </a:rPr>
            </a:br>
            <a:r>
              <a:rPr lang="cs-CZ" sz="3200" b="1" dirty="0">
                <a:solidFill>
                  <a:srgbClr val="FFFFFF"/>
                </a:solidFill>
              </a:rPr>
              <a:t>в </a:t>
            </a:r>
            <a:r>
              <a:rPr lang="cs-CZ" sz="3200" b="1" dirty="0" err="1">
                <a:solidFill>
                  <a:srgbClr val="FFFFFF"/>
                </a:solidFill>
              </a:rPr>
              <a:t>русской</a:t>
            </a:r>
            <a:r>
              <a:rPr lang="cs-CZ" sz="3200" b="1" dirty="0">
                <a:solidFill>
                  <a:srgbClr val="FFFFFF"/>
                </a:solidFill>
              </a:rPr>
              <a:t> </a:t>
            </a:r>
            <a:r>
              <a:rPr lang="cs-CZ" sz="3200" b="1" dirty="0" err="1">
                <a:solidFill>
                  <a:srgbClr val="FFFFFF"/>
                </a:solidFill>
              </a:rPr>
              <a:t>литературе</a:t>
            </a:r>
            <a:endParaRPr lang="cs-CZ" sz="3200" dirty="0">
              <a:solidFill>
                <a:srgbClr val="FFFFFF"/>
              </a:solidFill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129" y="0"/>
            <a:ext cx="812987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2BA328-642F-495A-BA96-9F6C5B75B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3656" y="345233"/>
            <a:ext cx="5345455" cy="3385262"/>
          </a:xfrm>
        </p:spPr>
        <p:txBody>
          <a:bodyPr anchor="ctr">
            <a:normAutofit/>
          </a:bodyPr>
          <a:lstStyle/>
          <a:p>
            <a:r>
              <a:rPr lang="cs-CZ" sz="1600" dirty="0" err="1"/>
              <a:t>Истоки</a:t>
            </a:r>
            <a:r>
              <a:rPr lang="cs-CZ" sz="1600" dirty="0"/>
              <a:t> </a:t>
            </a:r>
            <a:r>
              <a:rPr lang="cs-CZ" sz="1600" dirty="0" err="1"/>
              <a:t>реализма</a:t>
            </a:r>
            <a:r>
              <a:rPr lang="cs-CZ" sz="1600" dirty="0"/>
              <a:t> в РЛ </a:t>
            </a:r>
            <a:r>
              <a:rPr lang="cs-CZ" sz="1600" dirty="0" err="1"/>
              <a:t>можно</a:t>
            </a:r>
            <a:r>
              <a:rPr lang="cs-CZ" sz="1600" dirty="0"/>
              <a:t> </a:t>
            </a:r>
            <a:r>
              <a:rPr lang="cs-CZ" sz="1600" dirty="0" err="1"/>
              <a:t>искать</a:t>
            </a:r>
            <a:r>
              <a:rPr lang="cs-CZ" sz="1600" dirty="0"/>
              <a:t> </a:t>
            </a:r>
            <a:r>
              <a:rPr lang="cs-CZ" sz="1600" dirty="0" err="1"/>
              <a:t>ещё</a:t>
            </a:r>
            <a:r>
              <a:rPr lang="cs-CZ" sz="1600" dirty="0"/>
              <a:t> в 18 в.</a:t>
            </a:r>
          </a:p>
          <a:p>
            <a:r>
              <a:rPr lang="cs-CZ" sz="1600" dirty="0"/>
              <a:t>20-ые г. - </a:t>
            </a:r>
            <a:r>
              <a:rPr lang="cs-CZ" sz="1600" dirty="0" err="1"/>
              <a:t>зарождается</a:t>
            </a:r>
            <a:r>
              <a:rPr lang="cs-CZ" sz="1600" dirty="0"/>
              <a:t> в </a:t>
            </a:r>
            <a:r>
              <a:rPr lang="cs-CZ" sz="1600" dirty="0" err="1"/>
              <a:t>период</a:t>
            </a:r>
            <a:r>
              <a:rPr lang="cs-CZ" sz="1600" dirty="0"/>
              <a:t> </a:t>
            </a:r>
            <a:r>
              <a:rPr lang="cs-CZ" sz="1600" dirty="0" err="1"/>
              <a:t>господства</a:t>
            </a:r>
            <a:r>
              <a:rPr lang="cs-CZ" sz="1600" dirty="0"/>
              <a:t> </a:t>
            </a:r>
            <a:r>
              <a:rPr lang="cs-CZ" sz="1600" dirty="0" err="1"/>
              <a:t>романтизма</a:t>
            </a:r>
            <a:endParaRPr lang="cs-CZ" sz="1600" dirty="0"/>
          </a:p>
          <a:p>
            <a:r>
              <a:rPr lang="cs-CZ" sz="1600" dirty="0"/>
              <a:t>1840-e - 1850-е </a:t>
            </a:r>
            <a:r>
              <a:rPr lang="cs-CZ" sz="1600" dirty="0" err="1"/>
              <a:t>годы</a:t>
            </a:r>
            <a:endParaRPr lang="cs-CZ" sz="1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0D0663-5098-40A1-9C28-6519B0CEE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80" y="3261852"/>
            <a:ext cx="3871195" cy="282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0C07AA1F-16C5-4667-820E-75C12A521C71}"/>
              </a:ext>
            </a:extLst>
          </p:cNvPr>
          <p:cNvSpPr/>
          <p:nvPr/>
        </p:nvSpPr>
        <p:spPr>
          <a:xfrm>
            <a:off x="5239490" y="6358878"/>
            <a:ext cx="1996893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cs-CZ" sz="1400" b="1" dirty="0"/>
              <a:t>В. Г. </a:t>
            </a:r>
            <a:r>
              <a:rPr lang="cs-CZ" sz="1400" b="1" dirty="0" err="1"/>
              <a:t>Перов</a:t>
            </a:r>
            <a:r>
              <a:rPr lang="cs-CZ" sz="1400" b="1" dirty="0"/>
              <a:t> «</a:t>
            </a:r>
            <a:r>
              <a:rPr lang="cs-CZ" sz="1400" b="1" dirty="0" err="1"/>
              <a:t>Тройка</a:t>
            </a:r>
            <a:r>
              <a:rPr lang="cs-CZ" sz="1400" b="1" dirty="0"/>
              <a:t>»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5266FA8-CF3B-44EC-A20E-B0BB11ACD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832" y="3255672"/>
            <a:ext cx="3461970" cy="283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F4DFC41E-2389-4BF0-B418-915BAAA475D0}"/>
              </a:ext>
            </a:extLst>
          </p:cNvPr>
          <p:cNvSpPr/>
          <p:nvPr/>
        </p:nvSpPr>
        <p:spPr>
          <a:xfrm>
            <a:off x="8709746" y="6371941"/>
            <a:ext cx="3142142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cs-CZ" sz="1400" b="1" dirty="0"/>
              <a:t>В. Г. </a:t>
            </a:r>
            <a:r>
              <a:rPr lang="cs-CZ" sz="1400" b="1" dirty="0" err="1"/>
              <a:t>Перов</a:t>
            </a:r>
            <a:r>
              <a:rPr lang="cs-CZ" sz="1400" b="1" dirty="0"/>
              <a:t> «</a:t>
            </a:r>
            <a:r>
              <a:rPr lang="cs-CZ" sz="1400" b="1" dirty="0" err="1"/>
              <a:t>Проводы</a:t>
            </a:r>
            <a:r>
              <a:rPr lang="cs-CZ" sz="1400" b="1" dirty="0"/>
              <a:t> </a:t>
            </a:r>
            <a:r>
              <a:rPr lang="cs-CZ" sz="1400" b="1" dirty="0" err="1"/>
              <a:t>покойника</a:t>
            </a:r>
            <a:r>
              <a:rPr lang="cs-CZ" sz="1400" b="1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685250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D7312D2-9890-4A56-B65F-62A24269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09" y="513184"/>
            <a:ext cx="3127661" cy="3384686"/>
          </a:xfrm>
        </p:spPr>
        <p:txBody>
          <a:bodyPr anchor="ctr">
            <a:normAutofit/>
          </a:bodyPr>
          <a:lstStyle/>
          <a:p>
            <a:pPr algn="l"/>
            <a:r>
              <a:rPr lang="cs-CZ" sz="3200" dirty="0" err="1">
                <a:solidFill>
                  <a:schemeClr val="bg1"/>
                </a:solidFill>
              </a:rPr>
              <a:t>Иван</a:t>
            </a:r>
            <a:r>
              <a:rPr lang="cs-CZ" sz="3200" dirty="0">
                <a:solidFill>
                  <a:schemeClr val="bg1"/>
                </a:solidFill>
              </a:rPr>
              <a:t> </a:t>
            </a:r>
            <a:r>
              <a:rPr lang="cs-CZ" sz="3200" dirty="0" err="1">
                <a:solidFill>
                  <a:schemeClr val="bg1"/>
                </a:solidFill>
              </a:rPr>
              <a:t>Андреевич</a:t>
            </a:r>
            <a:r>
              <a:rPr lang="cs-CZ" sz="3200" dirty="0">
                <a:solidFill>
                  <a:schemeClr val="bg1"/>
                </a:solidFill>
              </a:rPr>
              <a:t> </a:t>
            </a:r>
            <a:r>
              <a:rPr lang="cs-CZ" sz="3200" dirty="0" err="1">
                <a:solidFill>
                  <a:schemeClr val="bg1"/>
                </a:solidFill>
              </a:rPr>
              <a:t>Крылов</a:t>
            </a:r>
            <a:r>
              <a:rPr lang="cs-CZ" sz="3200" dirty="0">
                <a:solidFill>
                  <a:schemeClr val="bg1"/>
                </a:solidFill>
              </a:rPr>
              <a:t> </a:t>
            </a:r>
            <a:br>
              <a:rPr lang="cs-CZ" sz="3200" dirty="0">
                <a:solidFill>
                  <a:schemeClr val="bg1"/>
                </a:solidFill>
              </a:rPr>
            </a:br>
            <a:r>
              <a:rPr lang="cs-CZ" sz="2800" dirty="0">
                <a:solidFill>
                  <a:schemeClr val="bg1"/>
                </a:solidFill>
              </a:rPr>
              <a:t>(1769 - 1844)</a:t>
            </a:r>
            <a:endParaRPr lang="cs-CZ" sz="3200" dirty="0">
              <a:solidFill>
                <a:schemeClr val="bg1"/>
              </a:solidFill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129" y="0"/>
            <a:ext cx="812987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4EA6A4B-89D1-4ADF-9722-5D31978D6E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" r="3986"/>
          <a:stretch/>
        </p:blipFill>
        <p:spPr bwMode="auto">
          <a:xfrm>
            <a:off x="1210703" y="3577605"/>
            <a:ext cx="1807017" cy="267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ástupný obsah 2">
            <a:extLst>
              <a:ext uri="{FF2B5EF4-FFF2-40B4-BE49-F238E27FC236}">
                <a16:creationId xmlns:a16="http://schemas.microsoft.com/office/drawing/2014/main" id="{3C606A97-525A-4D52-B6A0-5CEDD8058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212" y="1730037"/>
            <a:ext cx="7217996" cy="3695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Басни</a:t>
            </a:r>
          </a:p>
          <a:p>
            <a:r>
              <a:rPr lang="ru-RU" dirty="0"/>
              <a:t>показывает противоречия жизни, её общественные несовершенства и пороки</a:t>
            </a:r>
          </a:p>
          <a:p>
            <a:r>
              <a:rPr lang="ru-RU" dirty="0"/>
              <a:t>люди различного социального положения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жанровые</a:t>
            </a:r>
            <a:r>
              <a:rPr lang="cs-CZ" dirty="0"/>
              <a:t> </a:t>
            </a:r>
            <a:r>
              <a:rPr lang="cs-CZ" dirty="0" err="1"/>
              <a:t>особенности</a:t>
            </a:r>
            <a:r>
              <a:rPr lang="cs-CZ" dirty="0"/>
              <a:t> </a:t>
            </a:r>
            <a:r>
              <a:rPr lang="cs-CZ" dirty="0" err="1"/>
              <a:t>басни</a:t>
            </a:r>
            <a:r>
              <a:rPr lang="cs-CZ" dirty="0"/>
              <a:t> </a:t>
            </a:r>
          </a:p>
          <a:p>
            <a:r>
              <a:rPr lang="cs-CZ" dirty="0" err="1"/>
              <a:t>доступность</a:t>
            </a:r>
            <a:r>
              <a:rPr lang="cs-CZ" dirty="0"/>
              <a:t> </a:t>
            </a:r>
            <a:r>
              <a:rPr lang="cs-CZ" dirty="0" err="1"/>
              <a:t>этого</a:t>
            </a:r>
            <a:r>
              <a:rPr lang="cs-CZ" dirty="0"/>
              <a:t> </a:t>
            </a:r>
            <a:r>
              <a:rPr lang="cs-CZ" dirty="0" err="1"/>
              <a:t>жанра</a:t>
            </a:r>
            <a:r>
              <a:rPr lang="cs-CZ" dirty="0"/>
              <a:t> </a:t>
            </a:r>
            <a:r>
              <a:rPr lang="cs-CZ" dirty="0" err="1"/>
              <a:t>широким</a:t>
            </a:r>
            <a:r>
              <a:rPr lang="cs-CZ" dirty="0"/>
              <a:t> </a:t>
            </a:r>
            <a:r>
              <a:rPr lang="cs-CZ" dirty="0" err="1"/>
              <a:t>кругам</a:t>
            </a:r>
            <a:r>
              <a:rPr lang="cs-CZ" dirty="0"/>
              <a:t> </a:t>
            </a:r>
            <a:r>
              <a:rPr lang="cs-CZ" dirty="0" err="1"/>
              <a:t>читателей</a:t>
            </a:r>
            <a:endParaRPr lang="cs-CZ" dirty="0"/>
          </a:p>
          <a:p>
            <a:endParaRPr lang="ru-RU" dirty="0"/>
          </a:p>
          <a:p>
            <a:endParaRPr lang="ru-RU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1322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129" y="0"/>
            <a:ext cx="812987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F04F8E74-73BD-491D-81DF-07BD64D35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645" y="830475"/>
            <a:ext cx="3421622" cy="2598525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err="1">
                <a:solidFill>
                  <a:schemeClr val="bg1"/>
                </a:solidFill>
              </a:rPr>
              <a:t>Александр</a:t>
            </a:r>
            <a:r>
              <a:rPr lang="cs-CZ" sz="3200" b="1" dirty="0">
                <a:solidFill>
                  <a:schemeClr val="bg1"/>
                </a:solidFill>
              </a:rPr>
              <a:t> </a:t>
            </a:r>
            <a:r>
              <a:rPr lang="cs-CZ" sz="3200" b="1" dirty="0" err="1">
                <a:solidFill>
                  <a:schemeClr val="bg1"/>
                </a:solidFill>
              </a:rPr>
              <a:t>Сергеевич</a:t>
            </a:r>
            <a:r>
              <a:rPr lang="cs-CZ" sz="3200" b="1" dirty="0">
                <a:solidFill>
                  <a:schemeClr val="bg1"/>
                </a:solidFill>
              </a:rPr>
              <a:t> </a:t>
            </a:r>
            <a:r>
              <a:rPr lang="cs-CZ" sz="3200" b="1" dirty="0" err="1">
                <a:solidFill>
                  <a:schemeClr val="bg1"/>
                </a:solidFill>
              </a:rPr>
              <a:t>Грибоедов</a:t>
            </a:r>
            <a:r>
              <a:rPr lang="cs-CZ" sz="3200" b="1" dirty="0">
                <a:solidFill>
                  <a:schemeClr val="bg1"/>
                </a:solidFill>
              </a:rPr>
              <a:t> </a:t>
            </a:r>
            <a:br>
              <a:rPr lang="cs-CZ" sz="3600" b="1" dirty="0">
                <a:solidFill>
                  <a:schemeClr val="bg1"/>
                </a:solidFill>
              </a:rPr>
            </a:br>
            <a:r>
              <a:rPr lang="cs-CZ" sz="2800" b="1" dirty="0">
                <a:solidFill>
                  <a:schemeClr val="bg1"/>
                </a:solidFill>
              </a:rPr>
              <a:t>(1794 - 1829)</a:t>
            </a:r>
            <a:endParaRPr lang="cs-CZ" sz="2900" dirty="0">
              <a:solidFill>
                <a:schemeClr val="bg1"/>
              </a:solidFill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742C6F94-2970-408E-938C-FF1B505D13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7"/>
          <a:stretch/>
        </p:blipFill>
        <p:spPr bwMode="auto">
          <a:xfrm>
            <a:off x="1067513" y="3429000"/>
            <a:ext cx="1927103" cy="285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ástupný obsah 2">
            <a:extLst>
              <a:ext uri="{FF2B5EF4-FFF2-40B4-BE49-F238E27FC236}">
                <a16:creationId xmlns:a16="http://schemas.microsoft.com/office/drawing/2014/main" id="{A4C795B5-B33E-4956-80A6-DFBB027BC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853" y="1889587"/>
            <a:ext cx="7207032" cy="369513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900" dirty="0" err="1"/>
              <a:t>продолжает</a:t>
            </a:r>
            <a:r>
              <a:rPr lang="cs-CZ" sz="1900" dirty="0"/>
              <a:t> </a:t>
            </a:r>
            <a:r>
              <a:rPr lang="cs-CZ" sz="1900" dirty="0" err="1"/>
              <a:t>сатирическую</a:t>
            </a:r>
            <a:r>
              <a:rPr lang="cs-CZ" sz="1900" dirty="0"/>
              <a:t> </a:t>
            </a:r>
            <a:r>
              <a:rPr lang="cs-CZ" sz="1900" dirty="0" err="1"/>
              <a:t>линию</a:t>
            </a:r>
            <a:r>
              <a:rPr lang="cs-CZ" sz="1900" dirty="0"/>
              <a:t> </a:t>
            </a:r>
            <a:r>
              <a:rPr lang="cs-CZ" sz="1900" dirty="0" err="1"/>
              <a:t>Фонвизина</a:t>
            </a:r>
            <a:r>
              <a:rPr lang="cs-CZ" sz="1900" dirty="0"/>
              <a:t> и </a:t>
            </a:r>
            <a:r>
              <a:rPr lang="cs-CZ" sz="1900" dirty="0" err="1"/>
              <a:t>Крылова</a:t>
            </a:r>
            <a:endParaRPr lang="cs-CZ" sz="19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1900" dirty="0"/>
              <a:t>реалистическая комедия</a:t>
            </a:r>
            <a:r>
              <a:rPr lang="cs-CZ" sz="1900" dirty="0"/>
              <a:t> </a:t>
            </a:r>
            <a:r>
              <a:rPr lang="cs-CZ" sz="1900" dirty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cs-CZ" sz="19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Горе</a:t>
            </a:r>
            <a:r>
              <a:rPr lang="cs-CZ" sz="19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9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от</a:t>
            </a:r>
            <a:r>
              <a:rPr lang="cs-CZ" sz="19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9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ума</a:t>
            </a:r>
            <a:r>
              <a:rPr lang="cs-CZ" sz="1900" dirty="0"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r>
              <a:rPr lang="cs-CZ" sz="1900" dirty="0"/>
              <a:t>(</a:t>
            </a:r>
            <a:r>
              <a:rPr lang="cs-CZ" sz="1900" dirty="0" err="1"/>
              <a:t>на</a:t>
            </a:r>
            <a:r>
              <a:rPr lang="cs-CZ" sz="1900" dirty="0"/>
              <a:t> </a:t>
            </a:r>
            <a:r>
              <a:rPr lang="cs-CZ" sz="1900" dirty="0" err="1"/>
              <a:t>сцене</a:t>
            </a:r>
            <a:r>
              <a:rPr lang="cs-CZ" sz="1900" dirty="0"/>
              <a:t> 1831 г.) </a:t>
            </a:r>
          </a:p>
          <a:p>
            <a:pPr>
              <a:lnSpc>
                <a:spcPct val="110000"/>
              </a:lnSpc>
            </a:pPr>
            <a:r>
              <a:rPr lang="ru-RU" sz="1900" dirty="0"/>
              <a:t>раскрывает типические черты барских нравов и бесправие крепостного человека</a:t>
            </a:r>
            <a:endParaRPr lang="cs-CZ" sz="1900" dirty="0"/>
          </a:p>
          <a:p>
            <a:pPr>
              <a:lnSpc>
                <a:spcPct val="110000"/>
              </a:lnSpc>
            </a:pPr>
            <a:r>
              <a:rPr lang="ru-RU" sz="1900" dirty="0"/>
              <a:t>Правдивость и яркость изображения московского дворянского быта 20-х годов XIX в., жизненность языка комедии, тонкость и убедительность психологических характеристик</a:t>
            </a:r>
            <a:r>
              <a:rPr lang="cs-CZ" sz="1900" dirty="0"/>
              <a:t> </a:t>
            </a:r>
          </a:p>
          <a:p>
            <a:pPr>
              <a:lnSpc>
                <a:spcPct val="110000"/>
              </a:lnSpc>
            </a:pP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2485502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794F48-1A49-49FB-AB69-1AE511FA2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969" y="4048913"/>
            <a:ext cx="10494062" cy="12705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30-e </a:t>
            </a:r>
            <a:r>
              <a:rPr lang="en-US" sz="4800" dirty="0" err="1"/>
              <a:t>годы</a:t>
            </a:r>
            <a:r>
              <a:rPr lang="en-US" sz="4800" dirty="0"/>
              <a:t> 19 </a:t>
            </a:r>
            <a:r>
              <a:rPr lang="en-US" sz="4800" dirty="0" err="1"/>
              <a:t>века</a:t>
            </a:r>
            <a:endParaRPr lang="en-US" sz="48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6E12920-4591-42B3-A53C-F97FE21F6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2600" y="771525"/>
            <a:ext cx="8686800" cy="3086100"/>
          </a:xfrm>
          <a:prstGeom prst="rect">
            <a:avLst/>
          </a:prstGeom>
          <a:solidFill>
            <a:srgbClr val="FFFFFF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25B64624-F87D-4EC0-9E1F-505ADD48D5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2" t="9802" r="15291" b="46550"/>
          <a:stretch/>
        </p:blipFill>
        <p:spPr bwMode="auto">
          <a:xfrm>
            <a:off x="4625887" y="919268"/>
            <a:ext cx="3382296" cy="282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23172E94-B43C-4C19-BF5C-1121D014C3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0" r="8853"/>
          <a:stretch/>
        </p:blipFill>
        <p:spPr bwMode="auto">
          <a:xfrm>
            <a:off x="1752600" y="930785"/>
            <a:ext cx="2674374" cy="282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12A11C7F-F91D-4AA5-878E-0CDE189B1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097" y="930785"/>
            <a:ext cx="2232303" cy="281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02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129" y="0"/>
            <a:ext cx="812987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F438D56-5E0A-4E64-8673-8DD0BD5F8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48" y="698612"/>
            <a:ext cx="3131089" cy="209815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err="1">
                <a:solidFill>
                  <a:schemeClr val="bg1"/>
                </a:solidFill>
              </a:rPr>
              <a:t>Александр</a:t>
            </a:r>
            <a:r>
              <a:rPr lang="cs-CZ" sz="3200" b="1" dirty="0">
                <a:solidFill>
                  <a:schemeClr val="bg1"/>
                </a:solidFill>
              </a:rPr>
              <a:t> </a:t>
            </a:r>
            <a:r>
              <a:rPr lang="cs-CZ" sz="3200" b="1" dirty="0" err="1">
                <a:solidFill>
                  <a:schemeClr val="bg1"/>
                </a:solidFill>
              </a:rPr>
              <a:t>Сергеевич</a:t>
            </a:r>
            <a:r>
              <a:rPr lang="cs-CZ" sz="3200" b="1" dirty="0">
                <a:solidFill>
                  <a:schemeClr val="bg1"/>
                </a:solidFill>
              </a:rPr>
              <a:t> </a:t>
            </a:r>
            <a:br>
              <a:rPr lang="cs-CZ" sz="3200" b="1" dirty="0">
                <a:solidFill>
                  <a:schemeClr val="bg1"/>
                </a:solidFill>
              </a:rPr>
            </a:br>
            <a:r>
              <a:rPr lang="cs-CZ" sz="3200" b="1" dirty="0" err="1">
                <a:solidFill>
                  <a:schemeClr val="bg1"/>
                </a:solidFill>
              </a:rPr>
              <a:t>Пушкин</a:t>
            </a:r>
            <a:r>
              <a:rPr lang="cs-CZ" sz="3200" b="1" dirty="0">
                <a:solidFill>
                  <a:schemeClr val="bg1"/>
                </a:solidFill>
              </a:rPr>
              <a:t> </a:t>
            </a:r>
            <a:br>
              <a:rPr lang="cs-CZ" sz="3200" b="1" dirty="0">
                <a:solidFill>
                  <a:schemeClr val="bg1"/>
                </a:solidFill>
              </a:rPr>
            </a:br>
            <a:r>
              <a:rPr lang="cs-CZ" sz="2800" b="1" dirty="0">
                <a:solidFill>
                  <a:schemeClr val="bg1"/>
                </a:solidFill>
              </a:rPr>
              <a:t>(1799 - 1837)</a:t>
            </a:r>
            <a:endParaRPr lang="cs-CZ" sz="2900" dirty="0">
              <a:solidFill>
                <a:schemeClr val="bg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2332ACE-C224-4216-83A8-A4A1C01811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9" r="20088"/>
          <a:stretch/>
        </p:blipFill>
        <p:spPr bwMode="auto">
          <a:xfrm>
            <a:off x="1118962" y="3091733"/>
            <a:ext cx="2073728" cy="306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FE4F8AD5-EF8F-48C9-9584-FA302E938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8005" y="1244164"/>
            <a:ext cx="7161543" cy="491522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1900" dirty="0"/>
              <a:t>«Евгений Онегин»</a:t>
            </a:r>
            <a:r>
              <a:rPr lang="cs-CZ" sz="1900" dirty="0"/>
              <a:t> </a:t>
            </a:r>
            <a:r>
              <a:rPr lang="ru-RU" sz="1900" dirty="0"/>
              <a:t>— первый русский реалистический роман, в котором передано естественное течение жизни, герои которого одновременно типичны и глубоко индивидуальны, и тем трагичнее выглядит неразрешимость конфликта произведения</a:t>
            </a:r>
            <a:r>
              <a:rPr lang="cs-CZ" sz="1900" dirty="0"/>
              <a:t>; </a:t>
            </a:r>
            <a:r>
              <a:rPr lang="ru-RU" sz="1900" dirty="0"/>
              <a:t>главный герой - тип «лишнего человека»</a:t>
            </a:r>
            <a:r>
              <a:rPr lang="cs-CZ" sz="1900" dirty="0"/>
              <a:t>.</a:t>
            </a:r>
          </a:p>
          <a:p>
            <a:pPr>
              <a:lnSpc>
                <a:spcPct val="110000"/>
              </a:lnSpc>
            </a:pPr>
            <a:r>
              <a:rPr lang="ru-RU" sz="1900" dirty="0"/>
              <a:t>«Борис Годунов» - историческая драма</a:t>
            </a:r>
            <a:endParaRPr lang="cs-CZ" sz="1900" dirty="0"/>
          </a:p>
          <a:p>
            <a:pPr>
              <a:lnSpc>
                <a:spcPct val="110000"/>
              </a:lnSpc>
            </a:pPr>
            <a:r>
              <a:rPr lang="ru-RU" sz="1900" dirty="0"/>
              <a:t>«Повести Белкина», «Дубровский»</a:t>
            </a:r>
            <a:r>
              <a:rPr lang="cs-CZ" sz="1900" dirty="0"/>
              <a:t>, «</a:t>
            </a:r>
            <a:r>
              <a:rPr lang="cs-CZ" sz="1900" dirty="0" err="1"/>
              <a:t>Капитанская</a:t>
            </a:r>
            <a:r>
              <a:rPr lang="cs-CZ" sz="1900" dirty="0"/>
              <a:t> </a:t>
            </a:r>
            <a:r>
              <a:rPr lang="cs-CZ" sz="1900" dirty="0" err="1"/>
              <a:t>дочка</a:t>
            </a:r>
            <a:r>
              <a:rPr lang="cs-CZ" sz="1900" dirty="0"/>
              <a:t>», </a:t>
            </a:r>
            <a:r>
              <a:rPr lang="ru-RU" sz="1900" dirty="0"/>
              <a:t>«Пиковая дама» - повести</a:t>
            </a:r>
            <a:endParaRPr lang="cs-CZ" sz="1900" dirty="0"/>
          </a:p>
          <a:p>
            <a:pPr>
              <a:lnSpc>
                <a:spcPct val="110000"/>
              </a:lnSpc>
            </a:pPr>
            <a:r>
              <a:rPr lang="ru-RU" sz="1900" dirty="0"/>
              <a:t>«Медный всадник» - поэма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2449446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748</Words>
  <Application>Microsoft Office PowerPoint</Application>
  <PresentationFormat>Širokoúhlá obrazovka</PresentationFormat>
  <Paragraphs>91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Bookman Old Style</vt:lpstr>
      <vt:lpstr>Rockwell</vt:lpstr>
      <vt:lpstr>Tahoma</vt:lpstr>
      <vt:lpstr>Times New Roman</vt:lpstr>
      <vt:lpstr>Damask</vt:lpstr>
      <vt:lpstr>Реализм  и критический реализм </vt:lpstr>
      <vt:lpstr>Реализм  (от латинского realis - вещественный, действительный) </vt:lpstr>
      <vt:lpstr>Черты реализма</vt:lpstr>
      <vt:lpstr>Критический реализм</vt:lpstr>
      <vt:lpstr>Реализм  в русской литературе</vt:lpstr>
      <vt:lpstr>Иван Андреевич Крылов  (1769 - 1844)</vt:lpstr>
      <vt:lpstr>Александр Сергеевич Грибоедов  (1794 - 1829)</vt:lpstr>
      <vt:lpstr>30-e годы 19 века</vt:lpstr>
      <vt:lpstr>Александр Сергеевич  Пушкин  (1799 - 1837)</vt:lpstr>
      <vt:lpstr>Prezentace aplikace PowerPoint</vt:lpstr>
      <vt:lpstr>Prezentace aplikace PowerPoint</vt:lpstr>
      <vt:lpstr>40-e годы 19 века</vt:lpstr>
      <vt:lpstr>Prezentace aplikace PowerPoint</vt:lpstr>
      <vt:lpstr>Вторая половина 19 века</vt:lpstr>
      <vt:lpstr>Вторая половина 19 века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Реализм и критический реализм</dc:title>
  <dc:creator>Alexandra Gončarenko</dc:creator>
  <cp:lastModifiedBy>Alexandra Gončarenko</cp:lastModifiedBy>
  <cp:revision>14</cp:revision>
  <dcterms:created xsi:type="dcterms:W3CDTF">2019-10-05T20:13:16Z</dcterms:created>
  <dcterms:modified xsi:type="dcterms:W3CDTF">2019-10-25T05:25:59Z</dcterms:modified>
</cp:coreProperties>
</file>