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6" r:id="rId3"/>
    <p:sldId id="277" r:id="rId4"/>
    <p:sldId id="278" r:id="rId5"/>
    <p:sldId id="281" r:id="rId6"/>
    <p:sldId id="279" r:id="rId7"/>
    <p:sldId id="257" r:id="rId8"/>
    <p:sldId id="258" r:id="rId9"/>
    <p:sldId id="275" r:id="rId10"/>
    <p:sldId id="260" r:id="rId11"/>
    <p:sldId id="261" r:id="rId12"/>
    <p:sldId id="25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4/18/2021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9128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2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7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6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8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4/18/2021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6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26A70F00-F11C-4EEF-9002-CAA67EF3F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0" cy="6858000"/>
          </a:xfrm>
          <a:custGeom>
            <a:avLst/>
            <a:gdLst>
              <a:gd name="connsiteX0" fmla="*/ 0 w 11430000"/>
              <a:gd name="connsiteY0" fmla="*/ 0 h 6858000"/>
              <a:gd name="connsiteX1" fmla="*/ 5330523 w 11430000"/>
              <a:gd name="connsiteY1" fmla="*/ 0 h 6858000"/>
              <a:gd name="connsiteX2" fmla="*/ 5330523 w 11430000"/>
              <a:gd name="connsiteY2" fmla="*/ 758952 h 6858000"/>
              <a:gd name="connsiteX3" fmla="*/ 11430000 w 11430000"/>
              <a:gd name="connsiteY3" fmla="*/ 758952 h 6858000"/>
              <a:gd name="connsiteX4" fmla="*/ 11430000 w 11430000"/>
              <a:gd name="connsiteY4" fmla="*/ 6099048 h 6858000"/>
              <a:gd name="connsiteX5" fmla="*/ 5330523 w 11430000"/>
              <a:gd name="connsiteY5" fmla="*/ 6099048 h 6858000"/>
              <a:gd name="connsiteX6" fmla="*/ 5330523 w 11430000"/>
              <a:gd name="connsiteY6" fmla="*/ 6858000 h 6858000"/>
              <a:gd name="connsiteX7" fmla="*/ 0 w 11430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0" h="6858000">
                <a:moveTo>
                  <a:pt x="0" y="0"/>
                </a:moveTo>
                <a:lnTo>
                  <a:pt x="5330523" y="0"/>
                </a:lnTo>
                <a:lnTo>
                  <a:pt x="5330523" y="758952"/>
                </a:lnTo>
                <a:lnTo>
                  <a:pt x="11430000" y="758952"/>
                </a:lnTo>
                <a:lnTo>
                  <a:pt x="11430000" y="6099048"/>
                </a:lnTo>
                <a:lnTo>
                  <a:pt x="5330523" y="6099048"/>
                </a:lnTo>
                <a:lnTo>
                  <a:pt x="5330523" y="6858000"/>
                </a:lnTo>
                <a:lnTo>
                  <a:pt x="0" y="6858000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8C2D51-581E-4C8E-8EA6-526F4459E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17903"/>
            <a:ext cx="4572001" cy="134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Yoga</a:t>
            </a:r>
          </a:p>
        </p:txBody>
      </p:sp>
      <p:pic>
        <p:nvPicPr>
          <p:cNvPr id="4" name="Picture 3" descr="Spa setting of candles">
            <a:extLst>
              <a:ext uri="{FF2B5EF4-FFF2-40B4-BE49-F238E27FC236}">
                <a16:creationId xmlns:a16="http://schemas.microsoft.com/office/drawing/2014/main" id="{A6F3A52E-7CF4-4E3E-8E75-57E0F636E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3" r="27067"/>
          <a:stretch/>
        </p:blipFill>
        <p:spPr>
          <a:xfrm>
            <a:off x="755905" y="762001"/>
            <a:ext cx="4574617" cy="5337046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0C17A324-6C68-4D58-817E-F55A0F524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2970222"/>
            <a:ext cx="4572001" cy="246316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Burn-out Syndrome – Prevention Methods in Practice</a:t>
            </a:r>
          </a:p>
          <a:p>
            <a:pPr algn="l"/>
            <a:r>
              <a:rPr lang="en-US"/>
              <a:t>Lucie Stroupková</a:t>
            </a:r>
          </a:p>
          <a:p>
            <a:pPr algn="l"/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Essentials of Kripalu Yoga">
            <a:extLst>
              <a:ext uri="{FF2B5EF4-FFF2-40B4-BE49-F238E27FC236}">
                <a16:creationId xmlns:a16="http://schemas.microsoft.com/office/drawing/2014/main" id="{EC2A931F-E34F-4A05-A824-30CBFB22C4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3"/>
          <a:stretch/>
        </p:blipFill>
        <p:spPr bwMode="auto">
          <a:xfrm>
            <a:off x="20" y="10"/>
            <a:ext cx="121919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B3E5E3-9B68-4E9C-87C7-4ECEA300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Kripalu yoga</a:t>
            </a:r>
          </a:p>
        </p:txBody>
      </p:sp>
    </p:spTree>
    <p:extLst>
      <p:ext uri="{BB962C8B-B14F-4D97-AF65-F5344CB8AC3E}">
        <p14:creationId xmlns:p14="http://schemas.microsoft.com/office/powerpoint/2010/main" val="259438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pollo Power Yoga on demand - Apollo Power Yoga">
            <a:extLst>
              <a:ext uri="{FF2B5EF4-FFF2-40B4-BE49-F238E27FC236}">
                <a16:creationId xmlns:a16="http://schemas.microsoft.com/office/drawing/2014/main" id="{C81EE6FD-9490-438C-9759-4F634B970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F5C039-15BC-4E57-B25B-6BF2BD93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Power yoga</a:t>
            </a:r>
          </a:p>
        </p:txBody>
      </p:sp>
    </p:spTree>
    <p:extLst>
      <p:ext uri="{BB962C8B-B14F-4D97-AF65-F5344CB8AC3E}">
        <p14:creationId xmlns:p14="http://schemas.microsoft.com/office/powerpoint/2010/main" val="120920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kram Yoga founder is under fire in a new Netflix documentary. Why?">
            <a:extLst>
              <a:ext uri="{FF2B5EF4-FFF2-40B4-BE49-F238E27FC236}">
                <a16:creationId xmlns:a16="http://schemas.microsoft.com/office/drawing/2014/main" id="{46980EE7-6AD6-4450-BEE8-621DBF891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AE7A92-939D-4ED0-B1B0-F59399FC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Bikram yoga</a:t>
            </a:r>
          </a:p>
        </p:txBody>
      </p:sp>
    </p:spTree>
    <p:extLst>
      <p:ext uri="{BB962C8B-B14F-4D97-AF65-F5344CB8AC3E}">
        <p14:creationId xmlns:p14="http://schemas.microsoft.com/office/powerpoint/2010/main" val="175697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Kirtan Mantra Singing Concert- Brussels Yoga Loft">
            <a:extLst>
              <a:ext uri="{FF2B5EF4-FFF2-40B4-BE49-F238E27FC236}">
                <a16:creationId xmlns:a16="http://schemas.microsoft.com/office/drawing/2014/main" id="{82937D5E-B194-4B64-8BB3-EE85D01CD8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" b="7463"/>
          <a:stretch/>
        </p:blipFill>
        <p:spPr bwMode="auto">
          <a:xfrm>
            <a:off x="20" y="10"/>
            <a:ext cx="121919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86D376-BDE8-4B23-B6D3-34C44A1E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Jivamukti yoga</a:t>
            </a:r>
          </a:p>
        </p:txBody>
      </p:sp>
    </p:spTree>
    <p:extLst>
      <p:ext uri="{BB962C8B-B14F-4D97-AF65-F5344CB8AC3E}">
        <p14:creationId xmlns:p14="http://schemas.microsoft.com/office/powerpoint/2010/main" val="166053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Definitive Yoga Guide To Why Kundalini Yoga Can Change Your Life">
            <a:extLst>
              <a:ext uri="{FF2B5EF4-FFF2-40B4-BE49-F238E27FC236}">
                <a16:creationId xmlns:a16="http://schemas.microsoft.com/office/drawing/2014/main" id="{4CD8D577-A263-4E4E-BA97-B4A34F91EB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" b="14457"/>
          <a:stretch/>
        </p:blipFill>
        <p:spPr bwMode="auto">
          <a:xfrm>
            <a:off x="20" y="10"/>
            <a:ext cx="121919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E6958E-4706-4715-B7CA-F8326F9B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Kundalini yoga</a:t>
            </a:r>
          </a:p>
        </p:txBody>
      </p:sp>
    </p:spTree>
    <p:extLst>
      <p:ext uri="{BB962C8B-B14F-4D97-AF65-F5344CB8AC3E}">
        <p14:creationId xmlns:p14="http://schemas.microsoft.com/office/powerpoint/2010/main" val="392905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F37EE88-E359-4E69-A072-9959A84E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9E2D15-D8E5-4059-8034-524A29A8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r>
              <a:rPr lang="cs-CZ" dirty="0" err="1"/>
              <a:t>History</a:t>
            </a:r>
            <a:r>
              <a:rPr lang="cs-CZ" dirty="0"/>
              <a:t> and </a:t>
            </a:r>
            <a:r>
              <a:rPr lang="cs-CZ" dirty="0" err="1"/>
              <a:t>philosophy</a:t>
            </a:r>
            <a:endParaRPr lang="cs-CZ" dirty="0"/>
          </a:p>
        </p:txBody>
      </p:sp>
      <p:pic>
        <p:nvPicPr>
          <p:cNvPr id="3074" name="Picture 2" descr="Patanjali's Yoga Sutras: the &quot;bible&quot; of yoga - Back to the source">
            <a:extLst>
              <a:ext uri="{FF2B5EF4-FFF2-40B4-BE49-F238E27FC236}">
                <a16:creationId xmlns:a16="http://schemas.microsoft.com/office/drawing/2014/main" id="{C0780DF0-5B2F-4768-821F-8691594F5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2" r="29455" b="1"/>
          <a:stretch/>
        </p:blipFill>
        <p:spPr bwMode="auto">
          <a:xfrm>
            <a:off x="20" y="758953"/>
            <a:ext cx="5333979" cy="53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73DC8E-453D-49A3-AD9C-64181031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cs-CZ" sz="1500" dirty="0" err="1"/>
              <a:t>Origins</a:t>
            </a:r>
            <a:r>
              <a:rPr lang="cs-CZ" sz="1500" dirty="0"/>
              <a:t> in India</a:t>
            </a:r>
          </a:p>
          <a:p>
            <a:pPr>
              <a:lnSpc>
                <a:spcPct val="95000"/>
              </a:lnSpc>
            </a:pPr>
            <a:r>
              <a:rPr lang="cs-CZ" sz="1500" dirty="0" err="1"/>
              <a:t>Described</a:t>
            </a:r>
            <a:r>
              <a:rPr lang="cs-CZ" sz="1500" dirty="0"/>
              <a:t> in hindi </a:t>
            </a:r>
            <a:r>
              <a:rPr lang="cs-CZ" sz="1500" dirty="0" err="1"/>
              <a:t>texts</a:t>
            </a:r>
            <a:r>
              <a:rPr lang="cs-CZ" sz="1500" dirty="0"/>
              <a:t> </a:t>
            </a:r>
          </a:p>
          <a:p>
            <a:pPr lvl="1">
              <a:lnSpc>
                <a:spcPct val="95000"/>
              </a:lnSpc>
            </a:pPr>
            <a:r>
              <a:rPr lang="cs-CZ" sz="1500" dirty="0"/>
              <a:t>	</a:t>
            </a:r>
            <a:r>
              <a:rPr lang="cs-CZ" sz="1500" dirty="0" err="1"/>
              <a:t>Veday</a:t>
            </a:r>
            <a:endParaRPr lang="cs-CZ" sz="1500" dirty="0"/>
          </a:p>
          <a:p>
            <a:pPr lvl="1">
              <a:lnSpc>
                <a:spcPct val="95000"/>
              </a:lnSpc>
            </a:pPr>
            <a:r>
              <a:rPr lang="cs-CZ" sz="1500" dirty="0"/>
              <a:t>	</a:t>
            </a:r>
            <a:r>
              <a:rPr lang="cs-CZ" sz="1500" dirty="0" err="1"/>
              <a:t>Bagavad</a:t>
            </a:r>
            <a:r>
              <a:rPr lang="cs-CZ" sz="1500" dirty="0"/>
              <a:t> Gita</a:t>
            </a:r>
          </a:p>
          <a:p>
            <a:pPr lvl="1">
              <a:lnSpc>
                <a:spcPct val="95000"/>
              </a:lnSpc>
            </a:pPr>
            <a:r>
              <a:rPr lang="cs-CZ" sz="1500" dirty="0"/>
              <a:t>	</a:t>
            </a:r>
            <a:r>
              <a:rPr lang="cs-CZ" sz="1500" dirty="0" err="1"/>
              <a:t>Upanishads</a:t>
            </a:r>
            <a:endParaRPr lang="cs-CZ" sz="1500" dirty="0"/>
          </a:p>
          <a:p>
            <a:pPr lvl="1">
              <a:lnSpc>
                <a:spcPct val="95000"/>
              </a:lnSpc>
            </a:pPr>
            <a:r>
              <a:rPr lang="cs-CZ" sz="1500" dirty="0"/>
              <a:t>	</a:t>
            </a:r>
            <a:r>
              <a:rPr lang="cs-CZ" sz="1500" b="1" dirty="0" err="1"/>
              <a:t>Pataňjali</a:t>
            </a:r>
            <a:r>
              <a:rPr lang="cs-CZ" sz="1500" b="1" dirty="0"/>
              <a:t> </a:t>
            </a:r>
            <a:r>
              <a:rPr lang="cs-CZ" sz="1500" b="1" dirty="0" err="1"/>
              <a:t>Yoga</a:t>
            </a:r>
            <a:r>
              <a:rPr lang="cs-CZ" sz="1500" b="1" dirty="0"/>
              <a:t> </a:t>
            </a:r>
            <a:r>
              <a:rPr lang="cs-CZ" sz="1500" b="1" dirty="0" err="1"/>
              <a:t>Sutras</a:t>
            </a:r>
            <a:r>
              <a:rPr lang="cs-CZ" sz="1500" b="1" dirty="0"/>
              <a:t> </a:t>
            </a:r>
            <a:r>
              <a:rPr lang="cs-CZ" sz="1500" dirty="0"/>
              <a:t>(5th </a:t>
            </a:r>
            <a:r>
              <a:rPr lang="cs-CZ" sz="1500" dirty="0" err="1"/>
              <a:t>century</a:t>
            </a:r>
            <a:r>
              <a:rPr lang="cs-CZ" sz="1500" dirty="0"/>
              <a:t>)</a:t>
            </a:r>
          </a:p>
          <a:p>
            <a:pPr lvl="1">
              <a:lnSpc>
                <a:spcPct val="95000"/>
              </a:lnSpc>
            </a:pPr>
            <a:r>
              <a:rPr lang="cs-CZ" sz="1500" dirty="0"/>
              <a:t>	</a:t>
            </a:r>
            <a:r>
              <a:rPr lang="cs-CZ" sz="1500" b="1" dirty="0" err="1"/>
              <a:t>The</a:t>
            </a:r>
            <a:r>
              <a:rPr lang="cs-CZ" sz="1500" b="1" dirty="0"/>
              <a:t> </a:t>
            </a:r>
            <a:r>
              <a:rPr lang="cs-CZ" sz="1500" b="1" dirty="0" err="1"/>
              <a:t>Hatha</a:t>
            </a:r>
            <a:r>
              <a:rPr lang="cs-CZ" sz="1500" b="1" dirty="0"/>
              <a:t> </a:t>
            </a:r>
            <a:r>
              <a:rPr lang="cs-CZ" sz="1500" b="1" dirty="0" err="1"/>
              <a:t>Yoga</a:t>
            </a:r>
            <a:r>
              <a:rPr lang="cs-CZ" sz="1500" b="1" dirty="0"/>
              <a:t> </a:t>
            </a:r>
            <a:r>
              <a:rPr lang="cs-CZ" sz="1500" b="1" dirty="0" err="1"/>
              <a:t>Pradipika</a:t>
            </a:r>
            <a:r>
              <a:rPr lang="cs-CZ" sz="1500" b="1" dirty="0"/>
              <a:t> (</a:t>
            </a:r>
            <a:r>
              <a:rPr lang="cs-CZ" sz="1500" dirty="0"/>
              <a:t>15th </a:t>
            </a:r>
            <a:r>
              <a:rPr lang="cs-CZ" sz="1500" dirty="0" err="1"/>
              <a:t>century</a:t>
            </a:r>
            <a:r>
              <a:rPr lang="cs-CZ" sz="1500" dirty="0"/>
              <a:t>)</a:t>
            </a:r>
          </a:p>
          <a:p>
            <a:pPr lvl="1">
              <a:lnSpc>
                <a:spcPct val="95000"/>
              </a:lnSpc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422526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2" name="Freeform: Shape 74">
            <a:extLst>
              <a:ext uri="{FF2B5EF4-FFF2-40B4-BE49-F238E27FC236}">
                <a16:creationId xmlns:a16="http://schemas.microsoft.com/office/drawing/2014/main" id="{EF37EE88-E359-4E69-A072-9959A84E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AFA435-22BC-4B24-A07E-A173CF50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r>
              <a:rPr lang="cs-CZ" dirty="0" err="1"/>
              <a:t>Patanjali</a:t>
            </a:r>
            <a:r>
              <a:rPr lang="cs-CZ" dirty="0"/>
              <a:t> </a:t>
            </a:r>
            <a:r>
              <a:rPr lang="cs-CZ" dirty="0" err="1"/>
              <a:t>Yoga</a:t>
            </a:r>
            <a:r>
              <a:rPr lang="cs-CZ" dirty="0"/>
              <a:t> </a:t>
            </a:r>
            <a:r>
              <a:rPr lang="cs-CZ" dirty="0" err="1"/>
              <a:t>Sutras</a:t>
            </a:r>
            <a:endParaRPr lang="cs-CZ" dirty="0"/>
          </a:p>
        </p:txBody>
      </p:sp>
      <p:pic>
        <p:nvPicPr>
          <p:cNvPr id="4098" name="Picture 2" descr="Monkey Balanced On Branch Jumping Mid Stock Photo (Edit Now) 687267949">
            <a:extLst>
              <a:ext uri="{FF2B5EF4-FFF2-40B4-BE49-F238E27FC236}">
                <a16:creationId xmlns:a16="http://schemas.microsoft.com/office/drawing/2014/main" id="{379FC74C-C019-47D9-B377-D4F3FA05E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 bwMode="auto">
          <a:xfrm>
            <a:off x="754711" y="1903064"/>
            <a:ext cx="4573192" cy="30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86AA68-216D-4E92-854A-000DC731B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cs-CZ" sz="2000" dirty="0"/>
              <a:t>„</a:t>
            </a:r>
            <a:r>
              <a:rPr lang="en-GB" sz="2000" dirty="0"/>
              <a:t>yoga is stilling of the modifications of the mind</a:t>
            </a:r>
            <a:r>
              <a:rPr lang="cs-CZ" sz="2000" dirty="0"/>
              <a:t>“</a:t>
            </a:r>
            <a:endParaRPr lang="cs-CZ" sz="2000" dirty="0">
              <a:latin typeface="PT Serif"/>
            </a:endParaRPr>
          </a:p>
          <a:p>
            <a:pPr>
              <a:lnSpc>
                <a:spcPct val="95000"/>
              </a:lnSpc>
            </a:pPr>
            <a:endParaRPr lang="cs-CZ" sz="2000" dirty="0">
              <a:latin typeface="PT Serif"/>
            </a:endParaRPr>
          </a:p>
          <a:p>
            <a:pPr>
              <a:lnSpc>
                <a:spcPct val="95000"/>
              </a:lnSpc>
            </a:pPr>
            <a:r>
              <a:rPr lang="cs-CZ" sz="2000" dirty="0"/>
              <a:t>8 </a:t>
            </a:r>
            <a:r>
              <a:rPr lang="cs-CZ" sz="2000" dirty="0" err="1"/>
              <a:t>aspects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yoga</a:t>
            </a:r>
            <a:r>
              <a:rPr lang="cs-CZ" sz="2000" dirty="0"/>
              <a:t>: </a:t>
            </a:r>
            <a:r>
              <a:rPr lang="cs-CZ" sz="2000" dirty="0" err="1"/>
              <a:t>Yama</a:t>
            </a:r>
            <a:r>
              <a:rPr lang="cs-CZ" sz="2000" dirty="0"/>
              <a:t>, </a:t>
            </a:r>
            <a:r>
              <a:rPr lang="cs-CZ" sz="2000" dirty="0" err="1"/>
              <a:t>Niyama</a:t>
            </a:r>
            <a:r>
              <a:rPr lang="cs-CZ" sz="2000" dirty="0"/>
              <a:t>, </a:t>
            </a:r>
            <a:r>
              <a:rPr lang="cs-CZ" sz="2000" dirty="0" err="1"/>
              <a:t>Asana</a:t>
            </a:r>
            <a:r>
              <a:rPr lang="cs-CZ" sz="2000" dirty="0"/>
              <a:t>, </a:t>
            </a:r>
            <a:r>
              <a:rPr lang="cs-CZ" sz="2000" dirty="0" err="1"/>
              <a:t>Pranayama</a:t>
            </a:r>
            <a:r>
              <a:rPr lang="cs-CZ" sz="2000" dirty="0"/>
              <a:t>, </a:t>
            </a:r>
            <a:r>
              <a:rPr lang="cs-CZ" sz="2000" dirty="0" err="1"/>
              <a:t>Pratyahara</a:t>
            </a:r>
            <a:r>
              <a:rPr lang="cs-CZ" sz="2000" dirty="0"/>
              <a:t>, Dharma, </a:t>
            </a:r>
            <a:r>
              <a:rPr lang="cs-CZ" sz="2000" dirty="0" err="1"/>
              <a:t>Dhyna</a:t>
            </a:r>
            <a:r>
              <a:rPr lang="cs-CZ" sz="2000" dirty="0"/>
              <a:t>, </a:t>
            </a:r>
            <a:r>
              <a:rPr lang="cs-CZ" sz="2000" dirty="0" err="1"/>
              <a:t>Samaghi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3272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DD905-E87F-4B03-8E9C-96BEE91F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Yama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E9D01-3B22-49FB-ADAF-F0EF7398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096" y="2432305"/>
            <a:ext cx="9144000" cy="312724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Ethical principles:</a:t>
            </a:r>
          </a:p>
          <a:p>
            <a:r>
              <a:rPr lang="en-GB" b="1" dirty="0" err="1"/>
              <a:t>Asima</a:t>
            </a:r>
            <a:r>
              <a:rPr lang="en-GB" dirty="0"/>
              <a:t> – non-violence, not to hurt any living being -&gt; vegetarianism, self-kindness</a:t>
            </a:r>
          </a:p>
          <a:p>
            <a:r>
              <a:rPr lang="en-GB" b="1" dirty="0"/>
              <a:t>Satya</a:t>
            </a:r>
            <a:r>
              <a:rPr lang="en-GB" dirty="0"/>
              <a:t> – truth -&gt; always telling the truth, in a pleasant way, honesty towards ourselves</a:t>
            </a:r>
          </a:p>
          <a:p>
            <a:r>
              <a:rPr lang="en-GB" b="1" dirty="0" err="1"/>
              <a:t>Asteya</a:t>
            </a:r>
            <a:r>
              <a:rPr lang="en-GB" dirty="0"/>
              <a:t> – non-stealing, not-being envious, not manipulate</a:t>
            </a:r>
          </a:p>
          <a:p>
            <a:r>
              <a:rPr lang="en-GB" b="1" dirty="0"/>
              <a:t>Brahmacharya</a:t>
            </a:r>
            <a:r>
              <a:rPr lang="en-GB" dirty="0"/>
              <a:t> – chastity, marital fidelity, sexual restraint</a:t>
            </a:r>
          </a:p>
          <a:p>
            <a:r>
              <a:rPr lang="en-GB" b="1" dirty="0" err="1"/>
              <a:t>Aparigraha</a:t>
            </a:r>
            <a:r>
              <a:rPr lang="en-GB" dirty="0"/>
              <a:t> – non-</a:t>
            </a:r>
            <a:r>
              <a:rPr lang="en-GB" dirty="0" err="1"/>
              <a:t>possessiv</a:t>
            </a:r>
            <a:r>
              <a:rPr lang="cs-CZ" dirty="0"/>
              <a:t>e</a:t>
            </a:r>
            <a:r>
              <a:rPr lang="en-GB" dirty="0" err="1"/>
              <a:t>nes</a:t>
            </a:r>
            <a:r>
              <a:rPr lang="cs-CZ" dirty="0"/>
              <a:t>s</a:t>
            </a:r>
            <a:r>
              <a:rPr lang="en-GB" dirty="0"/>
              <a:t>, non attachment -&gt; not trying to change ourselves for every cost, accept ourselves</a:t>
            </a:r>
          </a:p>
        </p:txBody>
      </p:sp>
    </p:spTree>
    <p:extLst>
      <p:ext uri="{BB962C8B-B14F-4D97-AF65-F5344CB8AC3E}">
        <p14:creationId xmlns:p14="http://schemas.microsoft.com/office/powerpoint/2010/main" val="353721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AE811-5185-43AE-A59B-BC8250AF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dirty="0" err="1"/>
              <a:t>Niyama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E68E2B-1988-4826-BB80-6558B945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341486"/>
            <a:ext cx="9144000" cy="312724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commitments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guidelines</a:t>
            </a:r>
            <a:r>
              <a:rPr lang="cs-CZ" dirty="0"/>
              <a:t> – </a:t>
            </a:r>
            <a:r>
              <a:rPr lang="cs-CZ" dirty="0" err="1"/>
              <a:t>commitments</a:t>
            </a:r>
            <a:r>
              <a:rPr lang="cs-CZ" dirty="0"/>
              <a:t> to </a:t>
            </a:r>
            <a:r>
              <a:rPr lang="cs-CZ" dirty="0" err="1"/>
              <a:t>yourself</a:t>
            </a:r>
            <a:endParaRPr lang="cs-CZ" dirty="0"/>
          </a:p>
          <a:p>
            <a:r>
              <a:rPr lang="cs-CZ" b="1" dirty="0" err="1"/>
              <a:t>Sauca</a:t>
            </a:r>
            <a:r>
              <a:rPr lang="cs-CZ" dirty="0"/>
              <a:t> – </a:t>
            </a:r>
            <a:r>
              <a:rPr lang="cs-CZ" dirty="0" err="1"/>
              <a:t>purity</a:t>
            </a:r>
            <a:r>
              <a:rPr lang="cs-CZ" dirty="0"/>
              <a:t> and </a:t>
            </a:r>
            <a:r>
              <a:rPr lang="cs-CZ" dirty="0" err="1"/>
              <a:t>clarity</a:t>
            </a:r>
            <a:r>
              <a:rPr lang="cs-CZ" dirty="0"/>
              <a:t> in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speach</a:t>
            </a:r>
            <a:r>
              <a:rPr lang="cs-CZ" dirty="0"/>
              <a:t>, mind, body, not </a:t>
            </a:r>
            <a:r>
              <a:rPr lang="cs-CZ" dirty="0" err="1"/>
              <a:t>speaking</a:t>
            </a:r>
            <a:r>
              <a:rPr lang="cs-CZ" dirty="0"/>
              <a:t> </a:t>
            </a:r>
            <a:r>
              <a:rPr lang="cs-CZ" dirty="0" err="1"/>
              <a:t>offencsively</a:t>
            </a:r>
            <a:r>
              <a:rPr lang="cs-CZ" dirty="0"/>
              <a:t>, positive </a:t>
            </a:r>
            <a:r>
              <a:rPr lang="cs-CZ" dirty="0" err="1"/>
              <a:t>thinking</a:t>
            </a:r>
            <a:r>
              <a:rPr lang="cs-CZ" dirty="0"/>
              <a:t>, </a:t>
            </a:r>
            <a:r>
              <a:rPr lang="cs-CZ" dirty="0" err="1"/>
              <a:t>keep</a:t>
            </a:r>
            <a:r>
              <a:rPr lang="cs-CZ" dirty="0"/>
              <a:t> body </a:t>
            </a:r>
            <a:r>
              <a:rPr lang="cs-CZ" dirty="0" err="1"/>
              <a:t>pure</a:t>
            </a:r>
            <a:r>
              <a:rPr lang="cs-CZ" dirty="0"/>
              <a:t> by </a:t>
            </a:r>
            <a:r>
              <a:rPr lang="cs-CZ" dirty="0" err="1"/>
              <a:t>eating</a:t>
            </a:r>
            <a:r>
              <a:rPr lang="cs-CZ" dirty="0"/>
              <a:t> </a:t>
            </a:r>
            <a:r>
              <a:rPr lang="cs-CZ" dirty="0" err="1"/>
              <a:t>organic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cs-CZ" dirty="0"/>
          </a:p>
          <a:p>
            <a:r>
              <a:rPr lang="cs-CZ" b="1" dirty="0" err="1"/>
              <a:t>Santhosa</a:t>
            </a:r>
            <a:r>
              <a:rPr lang="cs-CZ" dirty="0"/>
              <a:t> – </a:t>
            </a:r>
            <a:r>
              <a:rPr lang="cs-CZ" dirty="0" err="1"/>
              <a:t>acceptance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circumstances</a:t>
            </a:r>
            <a:endParaRPr lang="cs-CZ" dirty="0"/>
          </a:p>
          <a:p>
            <a:r>
              <a:rPr lang="cs-CZ" b="1" dirty="0"/>
              <a:t>Tapas</a:t>
            </a:r>
            <a:r>
              <a:rPr lang="cs-CZ" dirty="0"/>
              <a:t> – </a:t>
            </a:r>
            <a:r>
              <a:rPr lang="cs-CZ" dirty="0" err="1"/>
              <a:t>self-discipline</a:t>
            </a:r>
            <a:r>
              <a:rPr lang="cs-CZ" dirty="0"/>
              <a:t>, persistence, </a:t>
            </a:r>
            <a:r>
              <a:rPr lang="cs-CZ" dirty="0" err="1"/>
              <a:t>keeping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motivation</a:t>
            </a:r>
            <a:endParaRPr lang="cs-CZ" dirty="0"/>
          </a:p>
          <a:p>
            <a:r>
              <a:rPr lang="cs-CZ" b="1" dirty="0" err="1"/>
              <a:t>Swadgyaya</a:t>
            </a:r>
            <a:r>
              <a:rPr lang="cs-CZ" dirty="0"/>
              <a:t> – </a:t>
            </a:r>
            <a:r>
              <a:rPr lang="cs-CZ" dirty="0" err="1"/>
              <a:t>studying</a:t>
            </a:r>
            <a:r>
              <a:rPr lang="cs-CZ" dirty="0"/>
              <a:t> </a:t>
            </a:r>
            <a:r>
              <a:rPr lang="cs-CZ" dirty="0" err="1"/>
              <a:t>yoga</a:t>
            </a:r>
            <a:r>
              <a:rPr lang="cs-CZ" dirty="0"/>
              <a:t> </a:t>
            </a:r>
            <a:r>
              <a:rPr lang="cs-CZ" dirty="0" err="1"/>
              <a:t>deeper</a:t>
            </a:r>
            <a:endParaRPr lang="cs-CZ" dirty="0"/>
          </a:p>
          <a:p>
            <a:r>
              <a:rPr lang="cs-CZ" b="1" dirty="0" err="1"/>
              <a:t>Ishvara</a:t>
            </a:r>
            <a:r>
              <a:rPr lang="cs-CZ" b="1" dirty="0"/>
              <a:t> </a:t>
            </a:r>
            <a:r>
              <a:rPr lang="cs-CZ" b="1" dirty="0" err="1"/>
              <a:t>Pranidhana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Observe</a:t>
            </a:r>
            <a:r>
              <a:rPr lang="cs-CZ" dirty="0"/>
              <a:t> </a:t>
            </a:r>
            <a:r>
              <a:rPr lang="cs-CZ" dirty="0" err="1"/>
              <a:t>Supreme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, love,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anything</a:t>
            </a:r>
            <a:r>
              <a:rPr lang="cs-CZ" dirty="0"/>
              <a:t> big</a:t>
            </a:r>
          </a:p>
        </p:txBody>
      </p:sp>
    </p:spTree>
    <p:extLst>
      <p:ext uri="{BB962C8B-B14F-4D97-AF65-F5344CB8AC3E}">
        <p14:creationId xmlns:p14="http://schemas.microsoft.com/office/powerpoint/2010/main" val="97370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961A3B-69CF-4987-87A1-C137ADC8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3"/>
            <a:ext cx="4512858" cy="1345115"/>
          </a:xfrm>
        </p:spPr>
        <p:txBody>
          <a:bodyPr>
            <a:normAutofit/>
          </a:bodyPr>
          <a:lstStyle/>
          <a:p>
            <a:r>
              <a:rPr lang="cs-CZ" dirty="0"/>
              <a:t>3. </a:t>
            </a:r>
            <a:r>
              <a:rPr lang="cs-CZ" dirty="0" err="1"/>
              <a:t>Asana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3FE0F1-DDD7-4D28-BBE0-BD430647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70222"/>
            <a:ext cx="4512857" cy="31288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cs-CZ" sz="2000" dirty="0"/>
              <a:t>Basic </a:t>
            </a:r>
            <a:r>
              <a:rPr lang="cs-CZ" sz="2000" dirty="0" err="1"/>
              <a:t>component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yoga</a:t>
            </a:r>
            <a:endParaRPr lang="cs-CZ" sz="2000" dirty="0"/>
          </a:p>
          <a:p>
            <a:pPr>
              <a:lnSpc>
                <a:spcPct val="95000"/>
              </a:lnSpc>
            </a:pP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dirty="0" err="1"/>
              <a:t>postures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body </a:t>
            </a:r>
            <a:r>
              <a:rPr lang="cs-CZ" sz="2000" dirty="0" err="1"/>
              <a:t>we</a:t>
            </a:r>
            <a:r>
              <a:rPr lang="cs-CZ" sz="2000" dirty="0"/>
              <a:t> are </a:t>
            </a:r>
            <a:r>
              <a:rPr lang="cs-CZ" sz="2000" dirty="0" err="1"/>
              <a:t>trying</a:t>
            </a:r>
            <a:r>
              <a:rPr lang="cs-CZ" sz="2000" dirty="0"/>
              <a:t> to </a:t>
            </a:r>
            <a:r>
              <a:rPr lang="cs-CZ" sz="2000" dirty="0" err="1"/>
              <a:t>gain</a:t>
            </a:r>
            <a:endParaRPr lang="cs-CZ" sz="2000" dirty="0"/>
          </a:p>
          <a:p>
            <a:pPr>
              <a:lnSpc>
                <a:spcPct val="95000"/>
              </a:lnSpc>
            </a:pPr>
            <a:r>
              <a:rPr lang="cs-CZ" sz="2000" dirty="0" err="1"/>
              <a:t>Aim</a:t>
            </a:r>
            <a:r>
              <a:rPr lang="cs-CZ" sz="2000" dirty="0"/>
              <a:t>: to </a:t>
            </a:r>
            <a:r>
              <a:rPr lang="cs-CZ" sz="2000" dirty="0" err="1"/>
              <a:t>try</a:t>
            </a:r>
            <a:r>
              <a:rPr lang="cs-CZ" sz="2000" dirty="0"/>
              <a:t> to </a:t>
            </a:r>
            <a:r>
              <a:rPr lang="cs-CZ" sz="2000" dirty="0" err="1"/>
              <a:t>reach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position</a:t>
            </a:r>
            <a:r>
              <a:rPr lang="cs-CZ" sz="2000" dirty="0"/>
              <a:t>, </a:t>
            </a:r>
            <a:r>
              <a:rPr lang="cs-CZ" sz="2000" dirty="0" err="1"/>
              <a:t>don´t</a:t>
            </a:r>
            <a:r>
              <a:rPr lang="cs-CZ" sz="2000" dirty="0"/>
              <a:t> go </a:t>
            </a:r>
            <a:r>
              <a:rPr lang="cs-CZ" sz="2000" dirty="0" err="1"/>
              <a:t>over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pain</a:t>
            </a:r>
            <a:endParaRPr lang="cs-CZ" sz="2000" dirty="0"/>
          </a:p>
          <a:p>
            <a:pPr>
              <a:lnSpc>
                <a:spcPct val="95000"/>
              </a:lnSpc>
            </a:pPr>
            <a:r>
              <a:rPr lang="en-GB" sz="2000" dirty="0"/>
              <a:t>the body gets stretched and strengthened, our Ming gets present and relaxed</a:t>
            </a:r>
            <a:endParaRPr lang="cs-CZ" sz="2000" dirty="0"/>
          </a:p>
        </p:txBody>
      </p:sp>
      <p:pic>
        <p:nvPicPr>
          <p:cNvPr id="5122" name="Picture 2" descr="Different Types Of Yoga Asanas And Their Benefits | Femina.in">
            <a:extLst>
              <a:ext uri="{FF2B5EF4-FFF2-40B4-BE49-F238E27FC236}">
                <a16:creationId xmlns:a16="http://schemas.microsoft.com/office/drawing/2014/main" id="{40CE69D0-91AC-48B3-8F34-C1991948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4525" y="2251419"/>
            <a:ext cx="3839571" cy="383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1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C6C06D-BDFD-433E-800C-68A97883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55650"/>
            <a:ext cx="3932830" cy="1345115"/>
          </a:xfrm>
        </p:spPr>
        <p:txBody>
          <a:bodyPr>
            <a:normAutofit/>
          </a:bodyPr>
          <a:lstStyle/>
          <a:p>
            <a:r>
              <a:rPr lang="cs-CZ"/>
              <a:t>A </a:t>
            </a:r>
            <a:r>
              <a:rPr lang="cs-CZ" err="1"/>
              <a:t>little</a:t>
            </a:r>
            <a:r>
              <a:rPr lang="cs-CZ"/>
              <a:t> bit </a:t>
            </a:r>
            <a:r>
              <a:rPr lang="cs-CZ" err="1"/>
              <a:t>of</a:t>
            </a:r>
            <a:r>
              <a:rPr lang="cs-CZ"/>
              <a:t> </a:t>
            </a:r>
            <a:r>
              <a:rPr lang="cs-CZ" err="1"/>
              <a:t>literature</a:t>
            </a:r>
            <a:r>
              <a:rPr lang="cs-CZ"/>
              <a:t>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474E66-B0DC-4674-9BC0-95E4FAC2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207969"/>
            <a:ext cx="3932830" cy="3884983"/>
          </a:xfrm>
        </p:spPr>
        <p:txBody>
          <a:bodyPr>
            <a:normAutofit/>
          </a:bodyPr>
          <a:lstStyle/>
          <a:p>
            <a:r>
              <a:rPr lang="cs-CZ"/>
              <a:t>Haiku</a:t>
            </a:r>
          </a:p>
          <a:p>
            <a:pPr lvl="1"/>
            <a:r>
              <a:rPr lang="cs-CZ"/>
              <a:t>	- a </a:t>
            </a:r>
            <a:r>
              <a:rPr lang="en-GB"/>
              <a:t>type of Japanese </a:t>
            </a:r>
            <a:r>
              <a:rPr lang="cs-CZ"/>
              <a:t>	</a:t>
            </a:r>
            <a:r>
              <a:rPr lang="en-GB"/>
              <a:t>poem</a:t>
            </a:r>
            <a:endParaRPr lang="cs-CZ"/>
          </a:p>
          <a:p>
            <a:pPr lvl="1"/>
            <a:r>
              <a:rPr lang="cs-CZ"/>
              <a:t>	- 3 </a:t>
            </a:r>
            <a:r>
              <a:rPr lang="en-GB"/>
              <a:t>verses</a:t>
            </a:r>
          </a:p>
          <a:p>
            <a:pPr lvl="1"/>
            <a:r>
              <a:rPr lang="en-GB"/>
              <a:t>	- 5 – 7 – 5 syllables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0113BE-95B2-4C3A-8454-DBE15E72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1464" y="1595618"/>
            <a:ext cx="6035826" cy="36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5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4DFF92-D954-421F-93E3-0D746FBD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3"/>
            <a:ext cx="4512858" cy="1345115"/>
          </a:xfrm>
        </p:spPr>
        <p:txBody>
          <a:bodyPr>
            <a:normAutofit/>
          </a:bodyPr>
          <a:lstStyle/>
          <a:p>
            <a:r>
              <a:rPr lang="cs-CZ" dirty="0"/>
              <a:t>4. </a:t>
            </a:r>
            <a:r>
              <a:rPr lang="cs-CZ" dirty="0" err="1"/>
              <a:t>Pranayama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233CC-DC12-475B-8762-F0C056536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70222"/>
            <a:ext cx="4512857" cy="3128825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cs-CZ" sz="2400" err="1"/>
              <a:t>Breath</a:t>
            </a:r>
            <a:r>
              <a:rPr lang="cs-CZ" sz="2400"/>
              <a:t> </a:t>
            </a:r>
            <a:r>
              <a:rPr lang="cs-CZ" sz="2400" err="1"/>
              <a:t>control</a:t>
            </a:r>
            <a:r>
              <a:rPr lang="cs-CZ" sz="2400"/>
              <a:t> </a:t>
            </a:r>
            <a:r>
              <a:rPr lang="cs-CZ" sz="2400" err="1"/>
              <a:t>excercises</a:t>
            </a:r>
            <a:endParaRPr lang="cs-CZ" sz="2400"/>
          </a:p>
          <a:p>
            <a:pPr>
              <a:lnSpc>
                <a:spcPct val="95000"/>
              </a:lnSpc>
            </a:pPr>
            <a:r>
              <a:rPr lang="cs-CZ" sz="2400" err="1"/>
              <a:t>Benefits</a:t>
            </a:r>
            <a:r>
              <a:rPr lang="cs-CZ" sz="2400"/>
              <a:t>: </a:t>
            </a:r>
            <a:r>
              <a:rPr lang="cs-CZ" sz="2400" err="1"/>
              <a:t>focusing</a:t>
            </a:r>
            <a:r>
              <a:rPr lang="cs-CZ" sz="2400"/>
              <a:t> on </a:t>
            </a:r>
            <a:r>
              <a:rPr lang="cs-CZ" sz="2400" err="1"/>
              <a:t>our</a:t>
            </a:r>
            <a:r>
              <a:rPr lang="cs-CZ" sz="2400"/>
              <a:t> body, </a:t>
            </a:r>
            <a:r>
              <a:rPr lang="cs-CZ" sz="2400" err="1"/>
              <a:t>staying</a:t>
            </a:r>
            <a:r>
              <a:rPr lang="cs-CZ" sz="2400"/>
              <a:t> </a:t>
            </a:r>
            <a:r>
              <a:rPr lang="cs-CZ" sz="2400" err="1"/>
              <a:t>mindful</a:t>
            </a:r>
            <a:r>
              <a:rPr lang="cs-CZ" sz="2400"/>
              <a:t>, </a:t>
            </a:r>
            <a:r>
              <a:rPr lang="cs-CZ" sz="2400" err="1"/>
              <a:t>strengthening</a:t>
            </a:r>
            <a:r>
              <a:rPr lang="cs-CZ" sz="2400"/>
              <a:t> </a:t>
            </a:r>
            <a:r>
              <a:rPr lang="cs-CZ" sz="2400" err="1"/>
              <a:t>the</a:t>
            </a:r>
            <a:r>
              <a:rPr lang="cs-CZ" sz="2400"/>
              <a:t> </a:t>
            </a:r>
            <a:r>
              <a:rPr lang="cs-CZ" sz="2400" err="1"/>
              <a:t>abdominal</a:t>
            </a:r>
            <a:r>
              <a:rPr lang="cs-CZ" sz="2400"/>
              <a:t> </a:t>
            </a:r>
            <a:r>
              <a:rPr lang="cs-CZ" sz="2400" err="1"/>
              <a:t>muscles</a:t>
            </a:r>
            <a:r>
              <a:rPr lang="cs-CZ" sz="2400"/>
              <a:t>, </a:t>
            </a:r>
            <a:r>
              <a:rPr lang="cs-CZ" sz="2400" err="1"/>
              <a:t>activating</a:t>
            </a:r>
            <a:r>
              <a:rPr lang="cs-CZ" sz="2400"/>
              <a:t> parasympatikus </a:t>
            </a:r>
            <a:r>
              <a:rPr lang="cs-CZ" sz="2400" err="1"/>
              <a:t>trough</a:t>
            </a:r>
            <a:r>
              <a:rPr lang="cs-CZ" sz="2400"/>
              <a:t> </a:t>
            </a:r>
            <a:r>
              <a:rPr lang="cs-CZ" sz="2400" err="1"/>
              <a:t>exhaling</a:t>
            </a:r>
            <a:r>
              <a:rPr lang="cs-CZ" sz="2400"/>
              <a:t> -&gt; </a:t>
            </a:r>
            <a:r>
              <a:rPr lang="cs-CZ" sz="2400" err="1"/>
              <a:t>anxiety</a:t>
            </a:r>
            <a:r>
              <a:rPr lang="cs-CZ" sz="2400"/>
              <a:t> </a:t>
            </a:r>
            <a:r>
              <a:rPr lang="cs-CZ" sz="2400" err="1"/>
              <a:t>decreasement</a:t>
            </a:r>
            <a:endParaRPr lang="cs-CZ" sz="2400"/>
          </a:p>
        </p:txBody>
      </p:sp>
      <p:pic>
        <p:nvPicPr>
          <p:cNvPr id="6146" name="Picture 2" descr="Anulom Vilom Pranayama: Potential Benefits and How to Practice It">
            <a:extLst>
              <a:ext uri="{FF2B5EF4-FFF2-40B4-BE49-F238E27FC236}">
                <a16:creationId xmlns:a16="http://schemas.microsoft.com/office/drawing/2014/main" id="{EA4C5B1F-1BC1-40A2-B459-76F897C7D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1" r="21819"/>
          <a:stretch/>
        </p:blipFill>
        <p:spPr bwMode="auto">
          <a:xfrm>
            <a:off x="6857999" y="1568725"/>
            <a:ext cx="3839571" cy="44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3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DB667490-DB81-488B-B0E9-A2D13C48B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45592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4A4C14-F17E-46C2-B614-9F626BC7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3"/>
            <a:ext cx="4512858" cy="1345115"/>
          </a:xfrm>
        </p:spPr>
        <p:txBody>
          <a:bodyPr>
            <a:normAutofit/>
          </a:bodyPr>
          <a:lstStyle/>
          <a:p>
            <a:r>
              <a:rPr lang="cs-CZ" dirty="0"/>
              <a:t>5. </a:t>
            </a:r>
            <a:r>
              <a:rPr lang="cs-CZ" dirty="0" err="1"/>
              <a:t>Pratyahara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5BBEA-D2B6-40F7-B964-5B0665DBB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970222"/>
            <a:ext cx="4512857" cy="3128825"/>
          </a:xfrm>
        </p:spPr>
        <p:txBody>
          <a:bodyPr>
            <a:normAutofit/>
          </a:bodyPr>
          <a:lstStyle/>
          <a:p>
            <a:r>
              <a:rPr lang="cs-CZ" dirty="0" err="1"/>
              <a:t>Turning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 err="1"/>
              <a:t>inwards</a:t>
            </a:r>
            <a:endParaRPr lang="cs-CZ" dirty="0"/>
          </a:p>
        </p:txBody>
      </p:sp>
      <p:pic>
        <p:nvPicPr>
          <p:cNvPr id="7170" name="Picture 2" descr="How to Do Pratyahara Practice: Benefits, Techniques &amp; Process - Fitsri">
            <a:extLst>
              <a:ext uri="{FF2B5EF4-FFF2-40B4-BE49-F238E27FC236}">
                <a16:creationId xmlns:a16="http://schemas.microsoft.com/office/drawing/2014/main" id="{AF5BEEA5-8CEE-46E4-9672-38ABFD8C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99" y="2527018"/>
            <a:ext cx="3839571" cy="25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6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1F46E-5590-4A11-84B8-5774570F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Dharma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8431D-9124-49B3-9C38-CAE670F8D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Concentration</a:t>
            </a:r>
            <a:r>
              <a:rPr lang="cs-CZ" dirty="0"/>
              <a:t>, </a:t>
            </a:r>
            <a:r>
              <a:rPr lang="cs-CZ" dirty="0" err="1"/>
              <a:t>focus</a:t>
            </a:r>
            <a:endParaRPr lang="cs-CZ" dirty="0"/>
          </a:p>
        </p:txBody>
      </p:sp>
      <p:pic>
        <p:nvPicPr>
          <p:cNvPr id="4" name="Picture 2" descr="How to Do Pratyahara Practice: Benefits, Techniques &amp; Process - Fitsri">
            <a:extLst>
              <a:ext uri="{FF2B5EF4-FFF2-40B4-BE49-F238E27FC236}">
                <a16:creationId xmlns:a16="http://schemas.microsoft.com/office/drawing/2014/main" id="{61DD6E74-8D5C-4E18-9C85-4B33DD78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99" y="2527018"/>
            <a:ext cx="3839571" cy="25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73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C49A1-FD95-4D46-ADD8-24AD338E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</a:t>
            </a:r>
            <a:r>
              <a:rPr lang="cs-CZ" dirty="0" err="1"/>
              <a:t>Dhyana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2C8A5-9DE4-47C5-AF32-28E92AE13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Mediatation</a:t>
            </a:r>
            <a:r>
              <a:rPr lang="cs-CZ" dirty="0"/>
              <a:t> and </a:t>
            </a:r>
            <a:r>
              <a:rPr lang="cs-CZ" dirty="0" err="1"/>
              <a:t>contemplation</a:t>
            </a:r>
            <a:endParaRPr lang="cs-CZ" dirty="0"/>
          </a:p>
        </p:txBody>
      </p:sp>
      <p:pic>
        <p:nvPicPr>
          <p:cNvPr id="4" name="Picture 2" descr="How to Do Pratyahara Practice: Benefits, Techniques &amp; Process - Fitsri">
            <a:extLst>
              <a:ext uri="{FF2B5EF4-FFF2-40B4-BE49-F238E27FC236}">
                <a16:creationId xmlns:a16="http://schemas.microsoft.com/office/drawing/2014/main" id="{BCF1D344-BBB1-4DB3-8293-3021F48E9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99" y="2527018"/>
            <a:ext cx="3839571" cy="25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541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CCA71-E9C0-4AC3-A829-5368FF12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</a:t>
            </a:r>
            <a:r>
              <a:rPr lang="cs-CZ" dirty="0" err="1"/>
              <a:t>Samaghi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25E52-AD17-4449-BAFF-B7286855D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Union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oneness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divine</a:t>
            </a:r>
            <a:endParaRPr lang="cs-CZ" dirty="0"/>
          </a:p>
        </p:txBody>
      </p:sp>
      <p:pic>
        <p:nvPicPr>
          <p:cNvPr id="4" name="Picture 2" descr="How to Do Pratyahara Practice: Benefits, Techniques &amp; Process - Fitsri">
            <a:extLst>
              <a:ext uri="{FF2B5EF4-FFF2-40B4-BE49-F238E27FC236}">
                <a16:creationId xmlns:a16="http://schemas.microsoft.com/office/drawing/2014/main" id="{84EADB46-42BD-4C48-A547-CF78173B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7999" y="2527018"/>
            <a:ext cx="3839571" cy="25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9E628-3367-4BF0-8464-2DB722B2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References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78E5C6-B5B5-4B2D-8940-5829D29C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432305"/>
            <a:ext cx="9144000" cy="3127248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Ciezar</a:t>
            </a:r>
            <a:r>
              <a:rPr lang="cs-CZ" dirty="0"/>
              <a:t>-Andersen, S. D., </a:t>
            </a:r>
            <a:r>
              <a:rPr lang="cs-CZ" dirty="0" err="1"/>
              <a:t>Hayden</a:t>
            </a:r>
            <a:r>
              <a:rPr lang="cs-CZ" dirty="0"/>
              <a:t>, K. A., King-</a:t>
            </a:r>
            <a:r>
              <a:rPr lang="cs-CZ" dirty="0" err="1"/>
              <a:t>Shier</a:t>
            </a:r>
            <a:r>
              <a:rPr lang="cs-CZ" dirty="0"/>
              <a:t>, K. M. (2021)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yoga</a:t>
            </a:r>
            <a:r>
              <a:rPr lang="cs-CZ" dirty="0"/>
              <a:t> </a:t>
            </a:r>
            <a:r>
              <a:rPr lang="cs-CZ" dirty="0" err="1"/>
              <a:t>interventions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helping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professionals</a:t>
            </a:r>
            <a:r>
              <a:rPr lang="cs-CZ" dirty="0"/>
              <a:t> and </a:t>
            </a:r>
            <a:r>
              <a:rPr lang="cs-CZ" dirty="0" err="1"/>
              <a:t>students</a:t>
            </a:r>
            <a:r>
              <a:rPr lang="cs-CZ" dirty="0"/>
              <a:t>. </a:t>
            </a:r>
            <a:r>
              <a:rPr lang="cs-CZ" i="1" dirty="0" err="1"/>
              <a:t>Complementary</a:t>
            </a:r>
            <a:r>
              <a:rPr lang="cs-CZ" i="1" dirty="0"/>
              <a:t> </a:t>
            </a:r>
            <a:r>
              <a:rPr lang="cs-CZ" i="1" dirty="0" err="1"/>
              <a:t>Therapies</a:t>
            </a:r>
            <a:r>
              <a:rPr lang="cs-CZ" i="1" dirty="0"/>
              <a:t> in </a:t>
            </a:r>
            <a:r>
              <a:rPr lang="cs-CZ" i="1" dirty="0" err="1"/>
              <a:t>Medicine</a:t>
            </a:r>
            <a:r>
              <a:rPr lang="cs-CZ" i="1" dirty="0"/>
              <a:t>, </a:t>
            </a:r>
            <a:r>
              <a:rPr lang="cs-CZ" dirty="0"/>
              <a:t>58, https://www.sciencedirect.com/science/</a:t>
            </a:r>
            <a:r>
              <a:rPr lang="cs-CZ" dirty="0" err="1"/>
              <a:t>article</a:t>
            </a:r>
            <a:r>
              <a:rPr lang="cs-CZ" dirty="0"/>
              <a:t>/</a:t>
            </a:r>
            <a:r>
              <a:rPr lang="cs-CZ" dirty="0" err="1"/>
              <a:t>pii</a:t>
            </a:r>
            <a:r>
              <a:rPr lang="cs-CZ" dirty="0"/>
              <a:t>/S0965229921000455.</a:t>
            </a:r>
          </a:p>
          <a:p>
            <a:r>
              <a:rPr lang="cs-CZ" dirty="0" err="1"/>
              <a:t>Holcombe</a:t>
            </a:r>
            <a:r>
              <a:rPr lang="cs-CZ" dirty="0"/>
              <a:t>, K. (2017, </a:t>
            </a:r>
            <a:r>
              <a:rPr lang="cs-CZ" dirty="0" err="1"/>
              <a:t>April</a:t>
            </a:r>
            <a:r>
              <a:rPr lang="cs-CZ" dirty="0"/>
              <a:t> 12). </a:t>
            </a:r>
            <a:r>
              <a:rPr lang="cs-CZ" dirty="0" err="1"/>
              <a:t>Breathe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: Relax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pranayama</a:t>
            </a:r>
            <a:r>
              <a:rPr lang="cs-CZ" dirty="0"/>
              <a:t>. </a:t>
            </a:r>
            <a:r>
              <a:rPr lang="cs-CZ" dirty="0" err="1"/>
              <a:t>Yoga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https://www.yogajournal.com/</a:t>
            </a:r>
          </a:p>
          <a:p>
            <a:r>
              <a:rPr lang="cs-CZ" dirty="0" err="1"/>
              <a:t>Hurley</a:t>
            </a:r>
            <a:r>
              <a:rPr lang="cs-CZ" dirty="0"/>
              <a:t>, T. (2018, </a:t>
            </a:r>
            <a:r>
              <a:rPr lang="cs-CZ" dirty="0" err="1"/>
              <a:t>October</a:t>
            </a:r>
            <a:r>
              <a:rPr lang="cs-CZ" dirty="0"/>
              <a:t> 16). </a:t>
            </a:r>
            <a:r>
              <a:rPr lang="cs-CZ" dirty="0" err="1"/>
              <a:t>Activating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parasympathetic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to </a:t>
            </a:r>
            <a:r>
              <a:rPr lang="cs-CZ" dirty="0" err="1"/>
              <a:t>decrease</a:t>
            </a:r>
            <a:r>
              <a:rPr lang="cs-CZ" dirty="0"/>
              <a:t> stress and </a:t>
            </a:r>
            <a:r>
              <a:rPr lang="cs-CZ" dirty="0" err="1"/>
              <a:t>anxiety</a:t>
            </a:r>
            <a:r>
              <a:rPr lang="cs-CZ" dirty="0"/>
              <a:t>. </a:t>
            </a:r>
            <a:r>
              <a:rPr lang="cs-CZ" dirty="0" err="1"/>
              <a:t>CanyonVista</a:t>
            </a:r>
            <a:r>
              <a:rPr lang="cs-CZ" dirty="0"/>
              <a:t> </a:t>
            </a:r>
            <a:r>
              <a:rPr lang="cs-CZ" dirty="0" err="1"/>
              <a:t>recovery</a:t>
            </a:r>
            <a:r>
              <a:rPr lang="cs-CZ" dirty="0"/>
              <a:t> center. https://canyonvista.com/</a:t>
            </a:r>
          </a:p>
          <a:p>
            <a:r>
              <a:rPr lang="cs-CZ" dirty="0" err="1"/>
              <a:t>Moss</a:t>
            </a:r>
            <a:r>
              <a:rPr lang="cs-CZ" dirty="0"/>
              <a:t>, H. (2018).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mindful</a:t>
            </a:r>
            <a:r>
              <a:rPr lang="cs-CZ" dirty="0"/>
              <a:t> </a:t>
            </a:r>
            <a:r>
              <a:rPr lang="cs-CZ" dirty="0" err="1"/>
              <a:t>yoga</a:t>
            </a:r>
            <a:r>
              <a:rPr lang="cs-CZ" dirty="0"/>
              <a:t>. </a:t>
            </a:r>
            <a:r>
              <a:rPr lang="cs-CZ" dirty="0" err="1"/>
              <a:t>Leaping</a:t>
            </a:r>
            <a:r>
              <a:rPr lang="cs-CZ" dirty="0"/>
              <a:t> </a:t>
            </a:r>
            <a:r>
              <a:rPr lang="cs-CZ" dirty="0" err="1"/>
              <a:t>Hare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.</a:t>
            </a:r>
          </a:p>
          <a:p>
            <a:r>
              <a:rPr lang="cs-CZ" dirty="0" err="1"/>
              <a:t>Yoga</a:t>
            </a:r>
            <a:r>
              <a:rPr lang="cs-CZ" dirty="0"/>
              <a:t> Point. (</a:t>
            </a:r>
            <a:r>
              <a:rPr lang="cs-CZ" dirty="0" err="1"/>
              <a:t>n.d</a:t>
            </a:r>
            <a:r>
              <a:rPr lang="cs-CZ" dirty="0"/>
              <a:t>). Velký průvodce mezi druhy a styly jógy. https://www.yogapoint.cz/joga/druhy-jogy/velky-pruvodce-druhy-styly-jogy/</a:t>
            </a:r>
          </a:p>
        </p:txBody>
      </p:sp>
    </p:spTree>
    <p:extLst>
      <p:ext uri="{BB962C8B-B14F-4D97-AF65-F5344CB8AC3E}">
        <p14:creationId xmlns:p14="http://schemas.microsoft.com/office/powerpoint/2010/main" val="419918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3C258D-7EE8-4517-A59D-03DBB819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en-GB" dirty="0"/>
              <a:t>Haiku examples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AB51F5-06E1-4E7D-8AE3-595DABD06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A </a:t>
            </a:r>
            <a:r>
              <a:rPr lang="cs-CZ" dirty="0" err="1"/>
              <a:t>peaceful</a:t>
            </a:r>
            <a:r>
              <a:rPr lang="cs-CZ" dirty="0"/>
              <a:t> </a:t>
            </a:r>
            <a:r>
              <a:rPr lang="cs-CZ" dirty="0" err="1"/>
              <a:t>evening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r>
              <a:rPr lang="cs-CZ" dirty="0" err="1"/>
              <a:t>Sparrows</a:t>
            </a:r>
            <a:r>
              <a:rPr lang="cs-CZ" dirty="0"/>
              <a:t> </a:t>
            </a:r>
            <a:r>
              <a:rPr lang="cs-CZ" dirty="0" err="1"/>
              <a:t>singing</a:t>
            </a:r>
            <a:r>
              <a:rPr lang="cs-CZ" dirty="0"/>
              <a:t> </a:t>
            </a:r>
            <a:r>
              <a:rPr lang="cs-CZ" dirty="0" err="1"/>
              <a:t>together</a:t>
            </a:r>
            <a:endParaRPr lang="cs-CZ" dirty="0"/>
          </a:p>
          <a:p>
            <a:pPr marL="0" indent="0" algn="ctr">
              <a:buNone/>
            </a:pP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pretty</a:t>
            </a:r>
            <a:r>
              <a:rPr lang="cs-CZ" dirty="0"/>
              <a:t> </a:t>
            </a:r>
            <a:r>
              <a:rPr lang="cs-CZ" dirty="0" err="1"/>
              <a:t>feathers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96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977C1F-9B9D-410A-AB70-1271F148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cs-CZ" dirty="0"/>
              <a:t>Haiku </a:t>
            </a:r>
            <a:r>
              <a:rPr lang="cs-CZ" dirty="0" err="1"/>
              <a:t>examples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1EFE0-7891-4310-B395-AA2DD6A1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a single </a:t>
            </a:r>
            <a:r>
              <a:rPr lang="cs-CZ" dirty="0" err="1"/>
              <a:t>poppy</a:t>
            </a:r>
            <a:endParaRPr lang="cs-CZ" dirty="0"/>
          </a:p>
          <a:p>
            <a:pPr marL="0" indent="0" algn="ctr">
              <a:buNone/>
            </a:pPr>
            <a:r>
              <a:rPr lang="cs-CZ" dirty="0" err="1"/>
              <a:t>blowing</a:t>
            </a:r>
            <a:r>
              <a:rPr lang="cs-CZ" dirty="0"/>
              <a:t> in a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wheat</a:t>
            </a:r>
            <a:endParaRPr lang="cs-CZ" dirty="0"/>
          </a:p>
          <a:p>
            <a:pPr marL="0" indent="0" algn="ctr">
              <a:buNone/>
            </a:pPr>
            <a:r>
              <a:rPr lang="cs-CZ" dirty="0" err="1"/>
              <a:t>your</a:t>
            </a:r>
            <a:r>
              <a:rPr lang="cs-CZ" dirty="0"/>
              <a:t> face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crowd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84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E5E352-4D6F-45B2-B7C5-FC1CD922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cs-CZ" dirty="0"/>
              <a:t>Haiku </a:t>
            </a:r>
            <a:r>
              <a:rPr lang="cs-CZ" dirty="0" err="1"/>
              <a:t>examples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1BA14-E9C5-4726-8D9B-2F000BA9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a </a:t>
            </a:r>
            <a:r>
              <a:rPr lang="cs-CZ" dirty="0" err="1"/>
              <a:t>Spaceman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I spin, </a:t>
            </a:r>
            <a:r>
              <a:rPr lang="cs-CZ" dirty="0" err="1"/>
              <a:t>glide</a:t>
            </a:r>
            <a:r>
              <a:rPr lang="cs-CZ" dirty="0"/>
              <a:t>, </a:t>
            </a:r>
            <a:r>
              <a:rPr lang="cs-CZ" dirty="0" err="1"/>
              <a:t>soar</a:t>
            </a:r>
            <a:r>
              <a:rPr lang="cs-CZ" dirty="0"/>
              <a:t> and </a:t>
            </a:r>
            <a:r>
              <a:rPr lang="cs-CZ" dirty="0" err="1"/>
              <a:t>move</a:t>
            </a:r>
            <a:r>
              <a:rPr lang="cs-CZ" dirty="0"/>
              <a:t> </a:t>
            </a:r>
            <a:r>
              <a:rPr lang="cs-CZ" dirty="0" err="1"/>
              <a:t>through</a:t>
            </a:r>
            <a:endParaRPr lang="cs-CZ" dirty="0"/>
          </a:p>
          <a:p>
            <a:pPr marL="0" indent="0" algn="ctr">
              <a:buNone/>
            </a:pPr>
            <a:r>
              <a:rPr lang="cs-CZ" dirty="0" err="1"/>
              <a:t>the</a:t>
            </a:r>
            <a:r>
              <a:rPr lang="cs-CZ" dirty="0"/>
              <a:t> silence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14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60B463-41E9-4323-AE6D-30E67F2C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8A358F-F8B2-4FD2-99F3-7CA833585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CE2735-7843-4DC6-81F5-6366AB3E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1372" y="1065276"/>
            <a:ext cx="10049256" cy="4727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A3C46C-8FE7-4CDB-896C-0BC4219E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24" y="1790175"/>
            <a:ext cx="8531352" cy="1072843"/>
          </a:xfrm>
        </p:spPr>
        <p:txBody>
          <a:bodyPr>
            <a:normAutofit/>
          </a:bodyPr>
          <a:lstStyle/>
          <a:p>
            <a:r>
              <a:rPr lang="cs-CZ" dirty="0"/>
              <a:t>Haiku </a:t>
            </a:r>
            <a:r>
              <a:rPr lang="cs-CZ" dirty="0" err="1"/>
              <a:t>examples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45262-0E66-4CF0-B094-08B4E4561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2" y="2970223"/>
            <a:ext cx="8531353" cy="2194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I </a:t>
            </a:r>
            <a:r>
              <a:rPr lang="cs-CZ" dirty="0" err="1"/>
              <a:t>wake</a:t>
            </a:r>
            <a:r>
              <a:rPr lang="cs-CZ" dirty="0"/>
              <a:t>, </a:t>
            </a:r>
            <a:r>
              <a:rPr lang="cs-CZ" dirty="0" err="1"/>
              <a:t>reluctant</a:t>
            </a:r>
            <a:r>
              <a:rPr lang="cs-CZ" dirty="0"/>
              <a:t>;</a:t>
            </a:r>
          </a:p>
          <a:p>
            <a:pPr marL="0" indent="0" algn="ctr">
              <a:buNone/>
            </a:pP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cold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bed</a:t>
            </a:r>
            <a:endParaRPr lang="cs-CZ" dirty="0"/>
          </a:p>
          <a:p>
            <a:pPr marL="0" indent="0" algn="ctr">
              <a:buNone/>
            </a:pPr>
            <a:r>
              <a:rPr lang="cs-CZ" dirty="0"/>
              <a:t>But I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pee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82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CC3182-99E8-48E6-A6DB-C0BB4486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755650"/>
            <a:ext cx="5266535" cy="1345115"/>
          </a:xfrm>
        </p:spPr>
        <p:txBody>
          <a:bodyPr>
            <a:normAutofit/>
          </a:bodyPr>
          <a:lstStyle/>
          <a:p>
            <a:r>
              <a:rPr lang="cs-CZ" dirty="0" err="1"/>
              <a:t>Yoga</a:t>
            </a:r>
            <a:endParaRPr lang="cs-CZ" dirty="0"/>
          </a:p>
        </p:txBody>
      </p:sp>
      <p:pic>
        <p:nvPicPr>
          <p:cNvPr id="2050" name="Picture 2" descr="Yoga Outlet Men's Yoga Clothing">
            <a:extLst>
              <a:ext uri="{FF2B5EF4-FFF2-40B4-BE49-F238E27FC236}">
                <a16:creationId xmlns:a16="http://schemas.microsoft.com/office/drawing/2014/main" id="{AA9768A0-2DA4-46A4-8284-EDA6A16E0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r="3917"/>
          <a:stretch/>
        </p:blipFill>
        <p:spPr bwMode="auto">
          <a:xfrm>
            <a:off x="20" y="10"/>
            <a:ext cx="54044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C7213-5A27-4D11-A17E-4B30AE47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464" y="2207969"/>
            <a:ext cx="5266535" cy="38849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GB" sz="2200" dirty="0"/>
              <a:t>combination of physical, mental and spiritual practice</a:t>
            </a:r>
          </a:p>
          <a:p>
            <a:pPr>
              <a:lnSpc>
                <a:spcPct val="95000"/>
              </a:lnSpc>
            </a:pPr>
            <a:r>
              <a:rPr lang="en-GB" sz="2200" dirty="0" err="1"/>
              <a:t>Yuj</a:t>
            </a:r>
            <a:r>
              <a:rPr lang="en-GB" sz="2200" dirty="0"/>
              <a:t> = to attach</a:t>
            </a:r>
          </a:p>
          <a:p>
            <a:pPr>
              <a:lnSpc>
                <a:spcPct val="95000"/>
              </a:lnSpc>
            </a:pPr>
            <a:r>
              <a:rPr lang="en-GB" sz="2200" dirty="0"/>
              <a:t>Being interpreted as a way to unite our mind and body; ego-self and divine self; body God and soul</a:t>
            </a:r>
          </a:p>
          <a:p>
            <a:pPr>
              <a:lnSpc>
                <a:spcPct val="95000"/>
              </a:lnSpc>
            </a:pPr>
            <a:r>
              <a:rPr lang="en-GB" sz="2200" dirty="0"/>
              <a:t>Spiritual purposes</a:t>
            </a:r>
            <a:r>
              <a:rPr lang="cs-CZ" sz="2200" dirty="0"/>
              <a:t> </a:t>
            </a:r>
            <a:r>
              <a:rPr lang="cs-CZ" sz="2200" b="1" dirty="0"/>
              <a:t>x </a:t>
            </a:r>
            <a:r>
              <a:rPr lang="en-GB" sz="2200" dirty="0"/>
              <a:t>relaxation, strength improvement, flexibility improvement, breath control improvement</a:t>
            </a:r>
            <a:endParaRPr lang="cs-CZ" sz="2200" dirty="0"/>
          </a:p>
          <a:p>
            <a:pPr>
              <a:lnSpc>
                <a:spcPct val="95000"/>
              </a:lnSpc>
            </a:pPr>
            <a:r>
              <a:rPr lang="cs-CZ" sz="2200" dirty="0" err="1"/>
              <a:t>Ciezar</a:t>
            </a:r>
            <a:r>
              <a:rPr lang="cs-CZ" sz="2200" dirty="0"/>
              <a:t>-Andersen a spol. (2021): </a:t>
            </a:r>
            <a:r>
              <a:rPr lang="cs-CZ" sz="2200" dirty="0" err="1"/>
              <a:t>regular</a:t>
            </a:r>
            <a:r>
              <a:rPr lang="cs-CZ" sz="2200" dirty="0"/>
              <a:t> </a:t>
            </a:r>
            <a:r>
              <a:rPr lang="cs-CZ" sz="2200" dirty="0" err="1"/>
              <a:t>yoga</a:t>
            </a:r>
            <a:r>
              <a:rPr lang="cs-CZ" sz="2200" dirty="0"/>
              <a:t> </a:t>
            </a:r>
            <a:r>
              <a:rPr lang="cs-CZ" sz="2200" dirty="0" err="1"/>
              <a:t>excersice</a:t>
            </a:r>
            <a:r>
              <a:rPr lang="cs-CZ" sz="2200" dirty="0"/>
              <a:t> </a:t>
            </a:r>
            <a:r>
              <a:rPr lang="cs-CZ" sz="2200" dirty="0" err="1"/>
              <a:t>recuces</a:t>
            </a:r>
            <a:r>
              <a:rPr lang="cs-CZ" sz="2200" dirty="0"/>
              <a:t> stress, </a:t>
            </a:r>
            <a:r>
              <a:rPr lang="cs-CZ" sz="2200" dirty="0" err="1"/>
              <a:t>anxiety</a:t>
            </a:r>
            <a:r>
              <a:rPr lang="cs-CZ" sz="2200" dirty="0"/>
              <a:t> and </a:t>
            </a:r>
            <a:r>
              <a:rPr lang="cs-CZ" sz="2200" dirty="0" err="1"/>
              <a:t>depression</a:t>
            </a:r>
            <a:r>
              <a:rPr lang="cs-CZ" sz="2200" dirty="0"/>
              <a:t> </a:t>
            </a:r>
            <a:r>
              <a:rPr lang="cs-CZ" sz="2200" dirty="0" err="1"/>
              <a:t>symptomes</a:t>
            </a:r>
            <a:r>
              <a:rPr lang="cs-CZ" sz="2200" dirty="0"/>
              <a:t> and </a:t>
            </a:r>
            <a:r>
              <a:rPr lang="cs-CZ" sz="2200" dirty="0" err="1"/>
              <a:t>musculoskeletal</a:t>
            </a:r>
            <a:r>
              <a:rPr lang="cs-CZ" sz="2200" dirty="0"/>
              <a:t> </a:t>
            </a:r>
            <a:r>
              <a:rPr lang="cs-CZ" sz="2200" dirty="0" err="1"/>
              <a:t>pain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47894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4B6C40-FF54-4C06-A136-DAC1A051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7980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Types of</a:t>
            </a:r>
            <a:r>
              <a:rPr lang="cs-CZ" sz="6000" dirty="0"/>
              <a:t> Y</a:t>
            </a:r>
            <a:r>
              <a:rPr lang="en-US" sz="6000" dirty="0" err="1"/>
              <a:t>oga</a:t>
            </a:r>
            <a:endParaRPr lang="en-US" sz="6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DBAF0-48FB-4088-9EE4-B1AE25AAB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4479368"/>
            <a:ext cx="9144000" cy="12151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for example…</a:t>
            </a:r>
          </a:p>
        </p:txBody>
      </p:sp>
    </p:spTree>
    <p:extLst>
      <p:ext uri="{BB962C8B-B14F-4D97-AF65-F5344CB8AC3E}">
        <p14:creationId xmlns:p14="http://schemas.microsoft.com/office/powerpoint/2010/main" val="247150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C502BD-3766-4D83-94CC-391A4CD4E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arsvottanasana / Pyramida - Makasi Joga">
            <a:extLst>
              <a:ext uri="{FF2B5EF4-FFF2-40B4-BE49-F238E27FC236}">
                <a16:creationId xmlns:a16="http://schemas.microsoft.com/office/drawing/2014/main" id="{15821866-9998-4F0C-96AF-C8C8BAF7AE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3" y="10"/>
            <a:ext cx="121919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867CC89-052A-4B89-A1FF-972E522C6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D23661-CD03-44D2-B17F-5F41C5EA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624"/>
            <a:ext cx="10668000" cy="17750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Hatha yoga</a:t>
            </a:r>
          </a:p>
        </p:txBody>
      </p:sp>
    </p:spTree>
    <p:extLst>
      <p:ext uri="{BB962C8B-B14F-4D97-AF65-F5344CB8AC3E}">
        <p14:creationId xmlns:p14="http://schemas.microsoft.com/office/powerpoint/2010/main" val="794294717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412824"/>
      </a:dk2>
      <a:lt2>
        <a:srgbClr val="E7E2E8"/>
      </a:lt2>
      <a:accent1>
        <a:srgbClr val="5CB346"/>
      </a:accent1>
      <a:accent2>
        <a:srgbClr val="82B03A"/>
      </a:accent2>
      <a:accent3>
        <a:srgbClr val="A7A442"/>
      </a:accent3>
      <a:accent4>
        <a:srgbClr val="B17C3B"/>
      </a:accent4>
      <a:accent5>
        <a:srgbClr val="C35D4D"/>
      </a:accent5>
      <a:accent6>
        <a:srgbClr val="B13B5C"/>
      </a:accent6>
      <a:hlink>
        <a:srgbClr val="BF663F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673</Words>
  <Application>Microsoft Office PowerPoint</Application>
  <PresentationFormat>Širokoúhlá obrazovka</PresentationFormat>
  <Paragraphs>87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Aharoni</vt:lpstr>
      <vt:lpstr>Arial</vt:lpstr>
      <vt:lpstr>Avenir Next LT Pro</vt:lpstr>
      <vt:lpstr>PT Serif</vt:lpstr>
      <vt:lpstr>PrismaticVTI</vt:lpstr>
      <vt:lpstr>Yoga</vt:lpstr>
      <vt:lpstr>A little bit of literature..</vt:lpstr>
      <vt:lpstr>Haiku examples</vt:lpstr>
      <vt:lpstr>Haiku examples</vt:lpstr>
      <vt:lpstr>Haiku examples</vt:lpstr>
      <vt:lpstr>Haiku examples</vt:lpstr>
      <vt:lpstr>Yoga</vt:lpstr>
      <vt:lpstr>Types of Yoga</vt:lpstr>
      <vt:lpstr>Hatha yoga</vt:lpstr>
      <vt:lpstr>Kripalu yoga</vt:lpstr>
      <vt:lpstr>Power yoga</vt:lpstr>
      <vt:lpstr>Bikram yoga</vt:lpstr>
      <vt:lpstr>Jivamukti yoga</vt:lpstr>
      <vt:lpstr>Kundalini yoga</vt:lpstr>
      <vt:lpstr>History and philosophy</vt:lpstr>
      <vt:lpstr>Patanjali Yoga Sutras</vt:lpstr>
      <vt:lpstr>1. Yama</vt:lpstr>
      <vt:lpstr>2. Niyama</vt:lpstr>
      <vt:lpstr>3. Asana</vt:lpstr>
      <vt:lpstr>4. Pranayama</vt:lpstr>
      <vt:lpstr>5. Pratyahara </vt:lpstr>
      <vt:lpstr>6. Dharma</vt:lpstr>
      <vt:lpstr>7. Dhyana</vt:lpstr>
      <vt:lpstr>8. Samaghi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</dc:title>
  <dc:creator>Lucie Stroupková</dc:creator>
  <cp:lastModifiedBy>Lucie Stroupková</cp:lastModifiedBy>
  <cp:revision>21</cp:revision>
  <dcterms:created xsi:type="dcterms:W3CDTF">2021-04-13T16:40:04Z</dcterms:created>
  <dcterms:modified xsi:type="dcterms:W3CDTF">2021-04-18T11:57:00Z</dcterms:modified>
</cp:coreProperties>
</file>