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>
        <p:scale>
          <a:sx n="66" d="100"/>
          <a:sy n="66" d="100"/>
        </p:scale>
        <p:origin x="-21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A390F5-CACA-49D8-A328-A16A57FDB066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13C438-A62D-4D1C-B439-8D180E60D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3326-E31A-4209-97AA-4FEB154F5D99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CBF8-CFEA-4594-8B80-2CF54FA5BF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192E-4311-4E49-939F-99DE06E67100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CD20-E24A-4FC1-9754-914775F4F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1411-690F-4037-8CDC-64A922889382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9462-DE55-4E2B-BBC0-CAB71309CE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52DE4-CBF9-4957-B61B-1520C09AA752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BE2AAC-9035-4FA2-9440-E6B7C6E5A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28D92-BB85-4D49-A5B4-5ACB3291E363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79CDD2-2061-431D-AB98-5FB2138A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79FB14-EF61-43F9-8C7C-2A8B240D8659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1BE3D9-8A50-4DF0-8471-DE3AFFB667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B6EEC-F3D5-49B9-B7C5-D9E97515F05D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34A0B0-5F3C-45DC-906B-7F5D032399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92F7-8C16-4840-9A45-23CC24557DBB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E2B1-A01B-4B83-A145-191C5C01F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DD6DC-8A33-47EC-8A13-1BD6B3CB1FA7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7230D-70B1-4872-AB36-B59A21EF78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C5EBC7-18E5-40E9-A52B-C1473E786513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53A6CC-590A-4F71-993B-BFC338AA9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B8C7B6-FCC2-42E4-A82D-7AB8402EA69A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6E0D393-E1DD-4623-83F7-FF60CAD19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OCPED\interkult.kompetence\spot_tv.wm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Výuková lekce na téma „Předsudky a stereotypy“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75" y="3571875"/>
            <a:ext cx="8029575" cy="1785938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cs-CZ" sz="2100" smtClean="0"/>
              <a:t>Michaela Filipová, Tatiana Lazarová, Dominika Petrgálová</a:t>
            </a:r>
          </a:p>
          <a:p>
            <a:pPr marR="0" algn="ctr">
              <a:lnSpc>
                <a:spcPct val="80000"/>
              </a:lnSpc>
            </a:pPr>
            <a:r>
              <a:rPr lang="cs-CZ" sz="2100" smtClean="0"/>
              <a:t>Studijní obor: N-SOVC</a:t>
            </a:r>
          </a:p>
          <a:p>
            <a:pPr marR="0" algn="ctr">
              <a:lnSpc>
                <a:spcPct val="80000"/>
              </a:lnSpc>
            </a:pPr>
            <a:r>
              <a:rPr lang="cs-CZ" sz="2100" smtClean="0"/>
              <a:t>Ročník: 1.</a:t>
            </a:r>
          </a:p>
          <a:p>
            <a:pPr marR="0" algn="ctr">
              <a:lnSpc>
                <a:spcPct val="80000"/>
              </a:lnSpc>
            </a:pPr>
            <a:r>
              <a:rPr lang="cs-CZ" sz="2100" smtClean="0"/>
              <a:t>Předmět: Interkulturní kompetence sociálního pedagoga</a:t>
            </a:r>
          </a:p>
          <a:p>
            <a:pPr marR="0" algn="ctr">
              <a:lnSpc>
                <a:spcPct val="80000"/>
              </a:lnSpc>
            </a:pPr>
            <a:r>
              <a:rPr lang="cs-CZ" sz="2100" smtClean="0"/>
              <a:t>8. 2. 2010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3" descr="IMG_00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928813"/>
            <a:ext cx="3000375" cy="40005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 smtClean="0"/>
              <a:t>6. Závěrečná aktivita „Vytvoření novin“</a:t>
            </a:r>
            <a:endParaRPr lang="cs-CZ" sz="3200" dirty="0"/>
          </a:p>
        </p:txBody>
      </p:sp>
      <p:pic>
        <p:nvPicPr>
          <p:cNvPr id="18436" name="Obrázek 4" descr="IMG_00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14688"/>
            <a:ext cx="4357688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ovéPole 5"/>
          <p:cNvSpPr txBox="1">
            <a:spLocks noChangeArrowheads="1"/>
          </p:cNvSpPr>
          <p:nvPr/>
        </p:nvSpPr>
        <p:spPr bwMode="auto">
          <a:xfrm>
            <a:off x="785813" y="1214438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Lucida Sans Unicode" pitchFamily="34" charset="0"/>
              </a:rPr>
              <a:t>Cíl: </a:t>
            </a:r>
            <a:r>
              <a:rPr lang="cs-CZ">
                <a:latin typeface="Lucida Sans Unicode" pitchFamily="34" charset="0"/>
              </a:rPr>
              <a:t>Vytvořit titulní stranu budoucích novin shrnující výukovou lekci</a:t>
            </a:r>
          </a:p>
          <a:p>
            <a:r>
              <a:rPr lang="cs-CZ" b="1">
                <a:latin typeface="Lucida Sans Unicode" pitchFamily="34" charset="0"/>
              </a:rPr>
              <a:t>Doba trvání:</a:t>
            </a:r>
            <a:r>
              <a:rPr lang="cs-CZ">
                <a:latin typeface="Lucida Sans Unicode" pitchFamily="34" charset="0"/>
              </a:rPr>
              <a:t>  cca 30 min</a:t>
            </a:r>
          </a:p>
          <a:p>
            <a:endParaRPr lang="cs-CZ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Cíl:</a:t>
            </a:r>
            <a:r>
              <a:rPr lang="cs-CZ" dirty="0" smtClean="0"/>
              <a:t> seznámit cílovou skupinu formou hry s tématikou předsudků a stereotypů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Cílová skupina:</a:t>
            </a:r>
            <a:r>
              <a:rPr lang="cs-CZ" dirty="0" smtClean="0"/>
              <a:t> žáci 7. třídy ZŠ </a:t>
            </a:r>
            <a:r>
              <a:rPr lang="cs-CZ" dirty="0" err="1" smtClean="0"/>
              <a:t>Merhautova</a:t>
            </a:r>
            <a:r>
              <a:rPr lang="cs-CZ" dirty="0" smtClean="0"/>
              <a:t> (11 dětí)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Motivace:</a:t>
            </a:r>
            <a:r>
              <a:rPr lang="cs-CZ" dirty="0" smtClean="0"/>
              <a:t> žáci se stávají novináři, kteří se účastní konference zaměřené na problematiku předsudků a stereotypů a na závěr vytváří z této konference „reportáž“ na titulní stránku svých novin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Časová náročnost</a:t>
            </a:r>
            <a:r>
              <a:rPr lang="cs-CZ" dirty="0" smtClean="0"/>
              <a:t>: 3 hodiny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Použité pomůcky</a:t>
            </a:r>
            <a:r>
              <a:rPr lang="cs-CZ" dirty="0" smtClean="0"/>
              <a:t>: diktafony, </a:t>
            </a:r>
            <a:r>
              <a:rPr lang="cs-CZ" dirty="0" err="1" smtClean="0"/>
              <a:t>dataprojektor</a:t>
            </a:r>
            <a:r>
              <a:rPr lang="cs-CZ" dirty="0" smtClean="0"/>
              <a:t>, </a:t>
            </a:r>
            <a:r>
              <a:rPr lang="cs-CZ" dirty="0" err="1" smtClean="0"/>
              <a:t>flipchart</a:t>
            </a:r>
            <a:r>
              <a:rPr lang="cs-CZ" dirty="0" smtClean="0"/>
              <a:t>, papíry, výtvarné potřeby, kartičky s rolemi, noviny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Uvítání a icebrakerové aktivity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Brainstorming, filmové spoty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Hlavní aktivita „Krok vpřed“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Přestávka na občerstvení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Krátký energizer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Ohniskové skupiny 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smtClean="0"/>
              <a:t>Závěrečná aktivita „Vytvoření novin“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Program výukové lekce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944_315194530263_545400263_4032360_426485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3786190"/>
            <a:ext cx="3519492" cy="2639619"/>
          </a:xfrm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 fontAlgn="auto">
              <a:spcAft>
                <a:spcPts val="0"/>
              </a:spcAft>
              <a:defRPr/>
            </a:pPr>
            <a:r>
              <a:rPr lang="cs-CZ" dirty="0" smtClean="0"/>
              <a:t>1. Úvod a </a:t>
            </a:r>
            <a:r>
              <a:rPr lang="cs-CZ" dirty="0" err="1" smtClean="0"/>
              <a:t>icebrakerové</a:t>
            </a:r>
            <a:r>
              <a:rPr lang="cs-CZ" dirty="0" smtClean="0"/>
              <a:t> aktivity</a:t>
            </a:r>
            <a:endParaRPr lang="cs-CZ" dirty="0"/>
          </a:p>
        </p:txBody>
      </p:sp>
      <p:pic>
        <p:nvPicPr>
          <p:cNvPr id="5" name="Zástupný symbol pro obsah 3" descr="20944_315194590263_545400263_4032362_29110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3" y="1571612"/>
            <a:ext cx="3905277" cy="292895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293" name="TextovéPole 5"/>
          <p:cNvSpPr txBox="1">
            <a:spLocks noChangeArrowheads="1"/>
          </p:cNvSpPr>
          <p:nvPr/>
        </p:nvSpPr>
        <p:spPr bwMode="auto">
          <a:xfrm>
            <a:off x="5500688" y="157162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Lucida Sans Unicode" pitchFamily="34" charset="0"/>
              </a:rPr>
              <a:t>Doba trvání</a:t>
            </a:r>
            <a:r>
              <a:rPr lang="cs-CZ">
                <a:latin typeface="Lucida Sans Unicode" pitchFamily="34" charset="0"/>
              </a:rPr>
              <a:t>: cca 20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14438"/>
            <a:ext cx="8115300" cy="1071562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100" b="1" dirty="0" smtClean="0"/>
              <a:t>Cíl</a:t>
            </a:r>
            <a:r>
              <a:rPr lang="cs-CZ" sz="2100" dirty="0" smtClean="0"/>
              <a:t>: uvést žáky prostřednictvím jejich nápadů a následných příkladů - ukázek filmových spotů do problematiky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100" b="1" dirty="0" smtClean="0"/>
              <a:t>Doba trvání:</a:t>
            </a:r>
            <a:r>
              <a:rPr lang="cs-CZ" sz="2100" dirty="0" smtClean="0"/>
              <a:t>  cca 30 min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100" b="1" dirty="0" smtClean="0"/>
              <a:t>Nápady dětí: </a:t>
            </a:r>
            <a:r>
              <a:rPr lang="cs-CZ" sz="2100" dirty="0" smtClean="0"/>
              <a:t>nespravedlnost, násilí, rvačka,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/>
          <a:lstStyle/>
          <a:p>
            <a:pPr marL="742950" indent="-742950" algn="ctr" fontAlgn="auto">
              <a:spcAft>
                <a:spcPts val="0"/>
              </a:spcAft>
              <a:defRPr/>
            </a:pPr>
            <a:r>
              <a:rPr lang="cs-CZ" dirty="0" smtClean="0"/>
              <a:t>2. Brainstorming</a:t>
            </a:r>
            <a:endParaRPr lang="cs-CZ" dirty="0"/>
          </a:p>
        </p:txBody>
      </p:sp>
      <p:pic>
        <p:nvPicPr>
          <p:cNvPr id="5" name="Obrázek 4" descr="20944_315210545263_545400263_4032430_6609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338400"/>
            <a:ext cx="2746776" cy="366236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spot_t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571750"/>
            <a:ext cx="3548062" cy="26606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3. „Krok vpřed“</a:t>
            </a:r>
            <a:endParaRPr lang="cs-CZ" dirty="0"/>
          </a:p>
        </p:txBody>
      </p:sp>
      <p:sp>
        <p:nvSpPr>
          <p:cNvPr id="14339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mtClean="0"/>
              <a:t>Stejná startovní pozice…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…Rozdílná rozmístění v „cíli“</a:t>
            </a:r>
            <a:endParaRPr lang="cs-CZ" dirty="0"/>
          </a:p>
        </p:txBody>
      </p:sp>
      <p:pic>
        <p:nvPicPr>
          <p:cNvPr id="14341" name="Zástupný symbol pro obsah 11" descr="IMG_002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55838"/>
            <a:ext cx="4040188" cy="3030537"/>
          </a:xfrm>
          <a:ln>
            <a:prstDash val="solid"/>
          </a:ln>
        </p:spPr>
      </p:pic>
      <p:pic>
        <p:nvPicPr>
          <p:cNvPr id="14342" name="Zástupný symbol pro obsah 12" descr="IMG_002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255838"/>
            <a:ext cx="4041775" cy="3030537"/>
          </a:xfrm>
          <a:ln>
            <a:prstDash val="solid"/>
          </a:ln>
        </p:spPr>
      </p:pic>
      <p:sp>
        <p:nvSpPr>
          <p:cNvPr id="14343" name="TextovéPole 13"/>
          <p:cNvSpPr txBox="1">
            <a:spLocks noChangeArrowheads="1"/>
          </p:cNvSpPr>
          <p:nvPr/>
        </p:nvSpPr>
        <p:spPr bwMode="auto">
          <a:xfrm>
            <a:off x="428625" y="107156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Lucida Sans Unicode" pitchFamily="34" charset="0"/>
              </a:rPr>
              <a:t>Cíl</a:t>
            </a:r>
            <a:r>
              <a:rPr lang="cs-CZ">
                <a:latin typeface="Lucida Sans Unicode" pitchFamily="34" charset="0"/>
              </a:rPr>
              <a:t>: umožnit žákům náhled na nerovné příležitosti ve společnosti a možné důsledky příslušnosti k sociálním/kulturním menšinám, podpořit empatii</a:t>
            </a:r>
          </a:p>
          <a:p>
            <a:r>
              <a:rPr lang="cs-CZ" b="1">
                <a:latin typeface="Lucida Sans Unicode" pitchFamily="34" charset="0"/>
              </a:rPr>
              <a:t>Doba trvání: </a:t>
            </a:r>
            <a:r>
              <a:rPr lang="cs-CZ">
                <a:latin typeface="Lucida Sans Unicode" pitchFamily="34" charset="0"/>
              </a:rPr>
              <a:t>cca 60 min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3" descr="IMG_00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1675" y="1793875"/>
            <a:ext cx="5200650" cy="390048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4. </a:t>
            </a:r>
            <a:r>
              <a:rPr lang="cs-CZ" dirty="0" err="1" smtClean="0"/>
              <a:t>Energizer</a:t>
            </a:r>
            <a:r>
              <a:rPr lang="cs-CZ" dirty="0" smtClean="0"/>
              <a:t> „Uzel“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5. Ohniskové skupiny</a:t>
            </a:r>
            <a:endParaRPr lang="cs-CZ" dirty="0"/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mtClean="0"/>
              <a:t>Příběh českého chlapce</a:t>
            </a:r>
          </a:p>
        </p:txBody>
      </p:sp>
      <p:sp>
        <p:nvSpPr>
          <p:cNvPr id="16388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/>
            <a:r>
              <a:rPr lang="cs-CZ" smtClean="0"/>
              <a:t>Příběh vietnamské dívky</a:t>
            </a:r>
          </a:p>
        </p:txBody>
      </p:sp>
      <p:pic>
        <p:nvPicPr>
          <p:cNvPr id="16389" name="Zástupný symbol pro obsah 6" descr="IMG_002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12963"/>
            <a:ext cx="4040188" cy="3030537"/>
          </a:xfrm>
          <a:ln>
            <a:solidFill>
              <a:srgbClr val="00B0F0"/>
            </a:solidFill>
          </a:ln>
        </p:spPr>
      </p:pic>
      <p:pic>
        <p:nvPicPr>
          <p:cNvPr id="16390" name="Zástupný symbol pro obsah 7" descr="IMG_002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112963"/>
            <a:ext cx="4041775" cy="3030537"/>
          </a:xfrm>
          <a:ln>
            <a:solidFill>
              <a:srgbClr val="00B0F0"/>
            </a:solidFill>
          </a:ln>
        </p:spPr>
      </p:pic>
      <p:sp>
        <p:nvSpPr>
          <p:cNvPr id="16391" name="TextovéPole 8"/>
          <p:cNvSpPr txBox="1">
            <a:spLocks noChangeArrowheads="1"/>
          </p:cNvSpPr>
          <p:nvPr/>
        </p:nvSpPr>
        <p:spPr bwMode="auto">
          <a:xfrm>
            <a:off x="500063" y="1143000"/>
            <a:ext cx="821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Lucida Sans Unicode" pitchFamily="34" charset="0"/>
              </a:rPr>
              <a:t>Cíl: </a:t>
            </a:r>
            <a:r>
              <a:rPr lang="cs-CZ">
                <a:latin typeface="Lucida Sans Unicode" pitchFamily="34" charset="0"/>
              </a:rPr>
              <a:t>umožnit žákům uvědomit si, do jaké míry může pohlaví/etnický původ ovlivnit možnosti člověka, pracovat s vlastními předsudky</a:t>
            </a:r>
            <a:endParaRPr lang="cs-CZ" b="1">
              <a:latin typeface="Lucida Sans Unicode" pitchFamily="34" charset="0"/>
            </a:endParaRPr>
          </a:p>
          <a:p>
            <a:r>
              <a:rPr lang="cs-CZ" b="1">
                <a:latin typeface="Lucida Sans Unicode" pitchFamily="34" charset="0"/>
              </a:rPr>
              <a:t>Doba trvání</a:t>
            </a:r>
            <a:r>
              <a:rPr lang="cs-CZ">
                <a:latin typeface="Lucida Sans Unicode" pitchFamily="34" charset="0"/>
              </a:rPr>
              <a:t>: cca 30 min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 descr="IMG_00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1675" y="1793875"/>
            <a:ext cx="5200650" cy="3900488"/>
          </a:xfrm>
          <a:ln>
            <a:solidFill>
              <a:srgbClr val="00B0F0"/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Následné srovnání skupin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306</Words>
  <Application>Microsoft Office PowerPoint</Application>
  <PresentationFormat>Předvádění na obrazovce (4:3)</PresentationFormat>
  <Paragraphs>40</Paragraphs>
  <Slides>10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Shluk</vt:lpstr>
      <vt:lpstr>Výuková lekce na téma „Předsudky a stereotypy“</vt:lpstr>
      <vt:lpstr>Prezentace aplikace PowerPoint</vt:lpstr>
      <vt:lpstr>Program výukové lekce</vt:lpstr>
      <vt:lpstr>1. Úvod a icebrakerové aktivity</vt:lpstr>
      <vt:lpstr>2. Brainstorming</vt:lpstr>
      <vt:lpstr>3. „Krok vpřed“</vt:lpstr>
      <vt:lpstr>4. Energizer „Uzel“</vt:lpstr>
      <vt:lpstr>5. Ohniskové skupiny</vt:lpstr>
      <vt:lpstr>Následné srovnání skupin</vt:lpstr>
      <vt:lpstr>6. Závěrečná aktivita „Vytvoření novin“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Valued Acer Customer</dc:creator>
  <cp:lastModifiedBy>Gulova</cp:lastModifiedBy>
  <cp:revision>15</cp:revision>
  <dcterms:created xsi:type="dcterms:W3CDTF">2010-02-20T17:59:51Z</dcterms:created>
  <dcterms:modified xsi:type="dcterms:W3CDTF">2013-09-27T17:45:46Z</dcterms:modified>
</cp:coreProperties>
</file>