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3" r:id="rId25"/>
    <p:sldId id="284" r:id="rId26"/>
    <p:sldId id="285" r:id="rId27"/>
    <p:sldId id="286" r:id="rId28"/>
    <p:sldId id="287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311E3-9528-4E1E-A0FA-16A36C327DF7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696D72-5EAF-4D58-AB96-A1F5E4A6846C}">
      <dgm:prSet custT="1"/>
      <dgm:spPr/>
      <dgm:t>
        <a:bodyPr/>
        <a:lstStyle/>
        <a:p>
          <a:r>
            <a:rPr lang="cs-CZ" sz="2000" b="1" dirty="0"/>
            <a:t>Praktická činnost </a:t>
          </a:r>
          <a:r>
            <a:rPr lang="cs-CZ" sz="2000" dirty="0"/>
            <a:t>– každý je nějak účasten dění ve společnosti a ve státě a tím pádem sociální politiku i sám spoluutváří.  </a:t>
          </a:r>
          <a:endParaRPr lang="en-US" sz="2000" dirty="0"/>
        </a:p>
      </dgm:t>
    </dgm:pt>
    <dgm:pt modelId="{EAC04498-F68C-4FFE-A865-7D20D46433FA}" type="parTrans" cxnId="{928397F3-211C-439D-A4BE-923AB6A2A69C}">
      <dgm:prSet/>
      <dgm:spPr/>
      <dgm:t>
        <a:bodyPr/>
        <a:lstStyle/>
        <a:p>
          <a:endParaRPr lang="en-US"/>
        </a:p>
      </dgm:t>
    </dgm:pt>
    <dgm:pt modelId="{C6438116-4EC2-4562-A272-8D7415B5E155}" type="sibTrans" cxnId="{928397F3-211C-439D-A4BE-923AB6A2A69C}">
      <dgm:prSet/>
      <dgm:spPr/>
      <dgm:t>
        <a:bodyPr/>
        <a:lstStyle/>
        <a:p>
          <a:endParaRPr lang="en-US"/>
        </a:p>
      </dgm:t>
    </dgm:pt>
    <dgm:pt modelId="{A83A6E23-E560-4349-8CDB-7D62D86A38D2}">
      <dgm:prSet custT="1"/>
      <dgm:spPr/>
      <dgm:t>
        <a:bodyPr/>
        <a:lstStyle/>
        <a:p>
          <a:pPr algn="just"/>
          <a:r>
            <a:rPr lang="cs-CZ" sz="1600" b="1" dirty="0"/>
            <a:t>Vědní obor </a:t>
          </a:r>
          <a:r>
            <a:rPr lang="cs-CZ" sz="1600" dirty="0"/>
            <a:t>– zabývá se zkoumáním procesů tvorby a realizace jednotlivých politik, které se pak dotýkají života občanů (nepůjde však jen o politiku státní, ale i o politiky občanských sdružení, profesních sdružení, sociálních skupin apod.) </a:t>
          </a:r>
          <a:endParaRPr lang="en-US" sz="1600" dirty="0"/>
        </a:p>
      </dgm:t>
    </dgm:pt>
    <dgm:pt modelId="{F265ED41-3EB6-425C-A3ED-4DB38973A1E8}" type="parTrans" cxnId="{07D4B23F-485B-4B81-B294-B68BE4C2F04B}">
      <dgm:prSet/>
      <dgm:spPr/>
      <dgm:t>
        <a:bodyPr/>
        <a:lstStyle/>
        <a:p>
          <a:endParaRPr lang="en-US"/>
        </a:p>
      </dgm:t>
    </dgm:pt>
    <dgm:pt modelId="{D853FD80-C2D5-4AC0-AAFB-CF72C8753090}" type="sibTrans" cxnId="{07D4B23F-485B-4B81-B294-B68BE4C2F04B}">
      <dgm:prSet/>
      <dgm:spPr/>
      <dgm:t>
        <a:bodyPr/>
        <a:lstStyle/>
        <a:p>
          <a:endParaRPr lang="en-US"/>
        </a:p>
      </dgm:t>
    </dgm:pt>
    <dgm:pt modelId="{99EC63DB-7946-42CA-A5BC-9F28964F9C6B}">
      <dgm:prSet custT="1"/>
      <dgm:spPr/>
      <dgm:t>
        <a:bodyPr/>
        <a:lstStyle/>
        <a:p>
          <a:pPr algn="just"/>
          <a:r>
            <a:rPr lang="cs-CZ" sz="2400" b="1" dirty="0"/>
            <a:t>Aktivní sociální politika </a:t>
          </a:r>
          <a:r>
            <a:rPr lang="cs-CZ" sz="2400" dirty="0"/>
            <a:t>– politika preventivního charakteru, usiluje o předcházení vzniku sociálních problémů. </a:t>
          </a:r>
          <a:endParaRPr lang="en-US" sz="2400" dirty="0"/>
        </a:p>
      </dgm:t>
    </dgm:pt>
    <dgm:pt modelId="{2C8DFF2D-E6A1-4E33-A77E-9B14089A67CE}" type="parTrans" cxnId="{82DE8837-8136-4CE3-9781-F3CB5DE9A6F2}">
      <dgm:prSet/>
      <dgm:spPr/>
      <dgm:t>
        <a:bodyPr/>
        <a:lstStyle/>
        <a:p>
          <a:endParaRPr lang="en-US"/>
        </a:p>
      </dgm:t>
    </dgm:pt>
    <dgm:pt modelId="{B6601F6C-C63A-43B3-A885-E49738967BDE}" type="sibTrans" cxnId="{82DE8837-8136-4CE3-9781-F3CB5DE9A6F2}">
      <dgm:prSet/>
      <dgm:spPr/>
      <dgm:t>
        <a:bodyPr/>
        <a:lstStyle/>
        <a:p>
          <a:endParaRPr lang="en-US"/>
        </a:p>
      </dgm:t>
    </dgm:pt>
    <dgm:pt modelId="{DB40ADB3-C178-48B1-A75B-B5F6B438D6DC}">
      <dgm:prSet custT="1"/>
      <dgm:spPr/>
      <dgm:t>
        <a:bodyPr/>
        <a:lstStyle/>
        <a:p>
          <a:pPr algn="just"/>
          <a:r>
            <a:rPr lang="cs-CZ" sz="2400" b="1" dirty="0"/>
            <a:t>Pasivní </a:t>
          </a:r>
          <a:r>
            <a:rPr lang="cs-CZ" sz="2400" dirty="0"/>
            <a:t>(retrospektivní) sociální politika – řeší vzniklé problémy. </a:t>
          </a:r>
          <a:endParaRPr lang="en-US" sz="2400" dirty="0"/>
        </a:p>
      </dgm:t>
    </dgm:pt>
    <dgm:pt modelId="{40EFCE83-4551-43AB-8CEA-0912E7CE179B}" type="parTrans" cxnId="{94E8FDB8-D244-4E31-A988-BFC92B81D029}">
      <dgm:prSet/>
      <dgm:spPr/>
      <dgm:t>
        <a:bodyPr/>
        <a:lstStyle/>
        <a:p>
          <a:endParaRPr lang="en-US"/>
        </a:p>
      </dgm:t>
    </dgm:pt>
    <dgm:pt modelId="{B6D2BC74-1E8D-47D1-A4EA-7AEF7C8DCA89}" type="sibTrans" cxnId="{94E8FDB8-D244-4E31-A988-BFC92B81D029}">
      <dgm:prSet/>
      <dgm:spPr/>
      <dgm:t>
        <a:bodyPr/>
        <a:lstStyle/>
        <a:p>
          <a:endParaRPr lang="en-US"/>
        </a:p>
      </dgm:t>
    </dgm:pt>
    <dgm:pt modelId="{1AB23D6B-857A-4A11-9F32-AC1435D71E5E}" type="pres">
      <dgm:prSet presAssocID="{C49311E3-9528-4E1E-A0FA-16A36C327DF7}" presName="linear" presStyleCnt="0">
        <dgm:presLayoutVars>
          <dgm:animLvl val="lvl"/>
          <dgm:resizeHandles val="exact"/>
        </dgm:presLayoutVars>
      </dgm:prSet>
      <dgm:spPr/>
    </dgm:pt>
    <dgm:pt modelId="{46C103E6-98F3-43AE-B977-9273C86D6D38}" type="pres">
      <dgm:prSet presAssocID="{B1696D72-5EAF-4D58-AB96-A1F5E4A684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A02E7F-5A71-440E-AA85-1E129EE170C5}" type="pres">
      <dgm:prSet presAssocID="{C6438116-4EC2-4562-A272-8D7415B5E155}" presName="spacer" presStyleCnt="0"/>
      <dgm:spPr/>
    </dgm:pt>
    <dgm:pt modelId="{031A421A-8929-4909-A4F3-FC916AC134F2}" type="pres">
      <dgm:prSet presAssocID="{A83A6E23-E560-4349-8CDB-7D62D86A38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D065E7-1F5B-47E5-BB34-EB2C7E4D006E}" type="pres">
      <dgm:prSet presAssocID="{D853FD80-C2D5-4AC0-AAFB-CF72C8753090}" presName="spacer" presStyleCnt="0"/>
      <dgm:spPr/>
    </dgm:pt>
    <dgm:pt modelId="{14DC0BCC-115B-4EAB-9CE6-1795F823D862}" type="pres">
      <dgm:prSet presAssocID="{99EC63DB-7946-42CA-A5BC-9F28964F9C6B}" presName="parentText" presStyleLbl="node1" presStyleIdx="2" presStyleCnt="4" custScaleX="102658" custLinFactNeighborX="-237" custLinFactNeighborY="-49995">
        <dgm:presLayoutVars>
          <dgm:chMax val="0"/>
          <dgm:bulletEnabled val="1"/>
        </dgm:presLayoutVars>
      </dgm:prSet>
      <dgm:spPr/>
    </dgm:pt>
    <dgm:pt modelId="{3B284A0A-B3FC-48C2-BE78-8BDB9EB8D900}" type="pres">
      <dgm:prSet presAssocID="{B6601F6C-C63A-43B3-A885-E49738967BDE}" presName="spacer" presStyleCnt="0"/>
      <dgm:spPr/>
    </dgm:pt>
    <dgm:pt modelId="{60D360B5-8ABE-40E7-9527-7E8A20748D9F}" type="pres">
      <dgm:prSet presAssocID="{DB40ADB3-C178-48B1-A75B-B5F6B438D6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5B5E01-68EA-45A2-B205-EE36373F9735}" type="presOf" srcId="{C49311E3-9528-4E1E-A0FA-16A36C327DF7}" destId="{1AB23D6B-857A-4A11-9F32-AC1435D71E5E}" srcOrd="0" destOrd="0" presId="urn:microsoft.com/office/officeart/2005/8/layout/vList2"/>
    <dgm:cxn modelId="{AC718730-C193-44E3-B6A8-F691439A26C3}" type="presOf" srcId="{99EC63DB-7946-42CA-A5BC-9F28964F9C6B}" destId="{14DC0BCC-115B-4EAB-9CE6-1795F823D862}" srcOrd="0" destOrd="0" presId="urn:microsoft.com/office/officeart/2005/8/layout/vList2"/>
    <dgm:cxn modelId="{82DE8837-8136-4CE3-9781-F3CB5DE9A6F2}" srcId="{C49311E3-9528-4E1E-A0FA-16A36C327DF7}" destId="{99EC63DB-7946-42CA-A5BC-9F28964F9C6B}" srcOrd="2" destOrd="0" parTransId="{2C8DFF2D-E6A1-4E33-A77E-9B14089A67CE}" sibTransId="{B6601F6C-C63A-43B3-A885-E49738967BDE}"/>
    <dgm:cxn modelId="{07D4B23F-485B-4B81-B294-B68BE4C2F04B}" srcId="{C49311E3-9528-4E1E-A0FA-16A36C327DF7}" destId="{A83A6E23-E560-4349-8CDB-7D62D86A38D2}" srcOrd="1" destOrd="0" parTransId="{F265ED41-3EB6-425C-A3ED-4DB38973A1E8}" sibTransId="{D853FD80-C2D5-4AC0-AAFB-CF72C8753090}"/>
    <dgm:cxn modelId="{D8ED456E-1EC5-4AFC-8A73-251E37CF7AAC}" type="presOf" srcId="{DB40ADB3-C178-48B1-A75B-B5F6B438D6DC}" destId="{60D360B5-8ABE-40E7-9527-7E8A20748D9F}" srcOrd="0" destOrd="0" presId="urn:microsoft.com/office/officeart/2005/8/layout/vList2"/>
    <dgm:cxn modelId="{94E8FDB8-D244-4E31-A988-BFC92B81D029}" srcId="{C49311E3-9528-4E1E-A0FA-16A36C327DF7}" destId="{DB40ADB3-C178-48B1-A75B-B5F6B438D6DC}" srcOrd="3" destOrd="0" parTransId="{40EFCE83-4551-43AB-8CEA-0912E7CE179B}" sibTransId="{B6D2BC74-1E8D-47D1-A4EA-7AEF7C8DCA89}"/>
    <dgm:cxn modelId="{467631BE-60B5-4AE5-9CF0-915CA31CF2A6}" type="presOf" srcId="{B1696D72-5EAF-4D58-AB96-A1F5E4A6846C}" destId="{46C103E6-98F3-43AE-B977-9273C86D6D38}" srcOrd="0" destOrd="0" presId="urn:microsoft.com/office/officeart/2005/8/layout/vList2"/>
    <dgm:cxn modelId="{39526FE2-9C4A-42E1-96F2-09D264BA4035}" type="presOf" srcId="{A83A6E23-E560-4349-8CDB-7D62D86A38D2}" destId="{031A421A-8929-4909-A4F3-FC916AC134F2}" srcOrd="0" destOrd="0" presId="urn:microsoft.com/office/officeart/2005/8/layout/vList2"/>
    <dgm:cxn modelId="{928397F3-211C-439D-A4BE-923AB6A2A69C}" srcId="{C49311E3-9528-4E1E-A0FA-16A36C327DF7}" destId="{B1696D72-5EAF-4D58-AB96-A1F5E4A6846C}" srcOrd="0" destOrd="0" parTransId="{EAC04498-F68C-4FFE-A865-7D20D46433FA}" sibTransId="{C6438116-4EC2-4562-A272-8D7415B5E155}"/>
    <dgm:cxn modelId="{543211DB-41E3-4F06-B29E-7DD7E7203930}" type="presParOf" srcId="{1AB23D6B-857A-4A11-9F32-AC1435D71E5E}" destId="{46C103E6-98F3-43AE-B977-9273C86D6D38}" srcOrd="0" destOrd="0" presId="urn:microsoft.com/office/officeart/2005/8/layout/vList2"/>
    <dgm:cxn modelId="{71FF032D-7017-40F7-8F76-22CD86267A7B}" type="presParOf" srcId="{1AB23D6B-857A-4A11-9F32-AC1435D71E5E}" destId="{91A02E7F-5A71-440E-AA85-1E129EE170C5}" srcOrd="1" destOrd="0" presId="urn:microsoft.com/office/officeart/2005/8/layout/vList2"/>
    <dgm:cxn modelId="{4F9C33C6-C15B-4B01-B267-13BCAA461CAC}" type="presParOf" srcId="{1AB23D6B-857A-4A11-9F32-AC1435D71E5E}" destId="{031A421A-8929-4909-A4F3-FC916AC134F2}" srcOrd="2" destOrd="0" presId="urn:microsoft.com/office/officeart/2005/8/layout/vList2"/>
    <dgm:cxn modelId="{E45E9F24-429B-4CB6-85EF-0ACE14BA5C75}" type="presParOf" srcId="{1AB23D6B-857A-4A11-9F32-AC1435D71E5E}" destId="{C5D065E7-1F5B-47E5-BB34-EB2C7E4D006E}" srcOrd="3" destOrd="0" presId="urn:microsoft.com/office/officeart/2005/8/layout/vList2"/>
    <dgm:cxn modelId="{4D8270CF-C7E4-4249-9E8E-2EAB6AEDB3AE}" type="presParOf" srcId="{1AB23D6B-857A-4A11-9F32-AC1435D71E5E}" destId="{14DC0BCC-115B-4EAB-9CE6-1795F823D862}" srcOrd="4" destOrd="0" presId="urn:microsoft.com/office/officeart/2005/8/layout/vList2"/>
    <dgm:cxn modelId="{3A27BB54-E1B6-4863-A68E-ED02FB285DB5}" type="presParOf" srcId="{1AB23D6B-857A-4A11-9F32-AC1435D71E5E}" destId="{3B284A0A-B3FC-48C2-BE78-8BDB9EB8D900}" srcOrd="5" destOrd="0" presId="urn:microsoft.com/office/officeart/2005/8/layout/vList2"/>
    <dgm:cxn modelId="{0E80C7C4-64DF-4F79-94CB-35C772BD3A8C}" type="presParOf" srcId="{1AB23D6B-857A-4A11-9F32-AC1435D71E5E}" destId="{60D360B5-8ABE-40E7-9527-7E8A20748D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74DD0-9F7F-4E99-A84C-2BFCE9356AA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708C3E-E29E-40BA-AC03-B590668B5192}">
      <dgm:prSet/>
      <dgm:spPr/>
      <dgm:t>
        <a:bodyPr/>
        <a:lstStyle/>
        <a:p>
          <a:r>
            <a:rPr lang="cs-CZ"/>
            <a:t>(1) zlepšení základních podmínek života obyvatel</a:t>
          </a:r>
          <a:endParaRPr lang="en-US"/>
        </a:p>
      </dgm:t>
    </dgm:pt>
    <dgm:pt modelId="{44985C99-08F7-450B-AB6E-1AA0AE5F2C60}" type="parTrans" cxnId="{19516223-19AF-4D99-A427-2040982382C0}">
      <dgm:prSet/>
      <dgm:spPr/>
      <dgm:t>
        <a:bodyPr/>
        <a:lstStyle/>
        <a:p>
          <a:endParaRPr lang="en-US"/>
        </a:p>
      </dgm:t>
    </dgm:pt>
    <dgm:pt modelId="{3953DBA2-B756-4D39-AAFF-543F3BCA1383}" type="sibTrans" cxnId="{19516223-19AF-4D99-A427-2040982382C0}">
      <dgm:prSet/>
      <dgm:spPr/>
      <dgm:t>
        <a:bodyPr/>
        <a:lstStyle/>
        <a:p>
          <a:endParaRPr lang="en-US"/>
        </a:p>
      </dgm:t>
    </dgm:pt>
    <dgm:pt modelId="{2F432D86-91A1-41F4-9D5F-FA3D6E40BF76}">
      <dgm:prSet/>
      <dgm:spPr/>
      <dgm:t>
        <a:bodyPr/>
        <a:lstStyle/>
        <a:p>
          <a:r>
            <a:rPr lang="cs-CZ"/>
            <a:t>(2) zabezpečení sociální suverenity a sociálního bezpečí v rámci hospodářských a politických možností země. </a:t>
          </a:r>
          <a:endParaRPr lang="en-US"/>
        </a:p>
      </dgm:t>
    </dgm:pt>
    <dgm:pt modelId="{2B69843D-ACE2-4BC6-B4BF-298D0F7EE7E4}" type="parTrans" cxnId="{E7902550-EC7D-40D1-A68C-EFAB0D205561}">
      <dgm:prSet/>
      <dgm:spPr/>
      <dgm:t>
        <a:bodyPr/>
        <a:lstStyle/>
        <a:p>
          <a:endParaRPr lang="en-US"/>
        </a:p>
      </dgm:t>
    </dgm:pt>
    <dgm:pt modelId="{C4778C7D-2B4D-4CBC-B32A-D3D991A2F54C}" type="sibTrans" cxnId="{E7902550-EC7D-40D1-A68C-EFAB0D205561}">
      <dgm:prSet/>
      <dgm:spPr/>
      <dgm:t>
        <a:bodyPr/>
        <a:lstStyle/>
        <a:p>
          <a:endParaRPr lang="en-US"/>
        </a:p>
      </dgm:t>
    </dgm:pt>
    <dgm:pt modelId="{ACBA10C4-6C27-4CD8-845C-CADD43935309}" type="pres">
      <dgm:prSet presAssocID="{E1474DD0-9F7F-4E99-A84C-2BFCE9356AA4}" presName="diagram" presStyleCnt="0">
        <dgm:presLayoutVars>
          <dgm:dir/>
          <dgm:resizeHandles val="exact"/>
        </dgm:presLayoutVars>
      </dgm:prSet>
      <dgm:spPr/>
    </dgm:pt>
    <dgm:pt modelId="{0E5A7F84-4B66-4AC9-958C-F08AD4A02199}" type="pres">
      <dgm:prSet presAssocID="{73708C3E-E29E-40BA-AC03-B590668B5192}" presName="node" presStyleLbl="node1" presStyleIdx="0" presStyleCnt="2">
        <dgm:presLayoutVars>
          <dgm:bulletEnabled val="1"/>
        </dgm:presLayoutVars>
      </dgm:prSet>
      <dgm:spPr/>
    </dgm:pt>
    <dgm:pt modelId="{6F983CD0-CBFA-4AAE-9BFC-0A25AED84D3B}" type="pres">
      <dgm:prSet presAssocID="{3953DBA2-B756-4D39-AAFF-543F3BCA1383}" presName="sibTrans" presStyleCnt="0"/>
      <dgm:spPr/>
    </dgm:pt>
    <dgm:pt modelId="{8E26DAF1-A4DE-4F4E-B508-36889B8D4C79}" type="pres">
      <dgm:prSet presAssocID="{2F432D86-91A1-41F4-9D5F-FA3D6E40BF76}" presName="node" presStyleLbl="node1" presStyleIdx="1" presStyleCnt="2">
        <dgm:presLayoutVars>
          <dgm:bulletEnabled val="1"/>
        </dgm:presLayoutVars>
      </dgm:prSet>
      <dgm:spPr/>
    </dgm:pt>
  </dgm:ptLst>
  <dgm:cxnLst>
    <dgm:cxn modelId="{19516223-19AF-4D99-A427-2040982382C0}" srcId="{E1474DD0-9F7F-4E99-A84C-2BFCE9356AA4}" destId="{73708C3E-E29E-40BA-AC03-B590668B5192}" srcOrd="0" destOrd="0" parTransId="{44985C99-08F7-450B-AB6E-1AA0AE5F2C60}" sibTransId="{3953DBA2-B756-4D39-AAFF-543F3BCA1383}"/>
    <dgm:cxn modelId="{E7902550-EC7D-40D1-A68C-EFAB0D205561}" srcId="{E1474DD0-9F7F-4E99-A84C-2BFCE9356AA4}" destId="{2F432D86-91A1-41F4-9D5F-FA3D6E40BF76}" srcOrd="1" destOrd="0" parTransId="{2B69843D-ACE2-4BC6-B4BF-298D0F7EE7E4}" sibTransId="{C4778C7D-2B4D-4CBC-B32A-D3D991A2F54C}"/>
    <dgm:cxn modelId="{BBAD2787-26AA-470A-ADCF-4CC74C267B49}" type="presOf" srcId="{73708C3E-E29E-40BA-AC03-B590668B5192}" destId="{0E5A7F84-4B66-4AC9-958C-F08AD4A02199}" srcOrd="0" destOrd="0" presId="urn:microsoft.com/office/officeart/2005/8/layout/default"/>
    <dgm:cxn modelId="{167157EC-6B1D-49D6-A774-0EB6D2E22488}" type="presOf" srcId="{2F432D86-91A1-41F4-9D5F-FA3D6E40BF76}" destId="{8E26DAF1-A4DE-4F4E-B508-36889B8D4C79}" srcOrd="0" destOrd="0" presId="urn:microsoft.com/office/officeart/2005/8/layout/default"/>
    <dgm:cxn modelId="{133AC2ED-EF12-4D14-97A1-C708A0F1AEFA}" type="presOf" srcId="{E1474DD0-9F7F-4E99-A84C-2BFCE9356AA4}" destId="{ACBA10C4-6C27-4CD8-845C-CADD43935309}" srcOrd="0" destOrd="0" presId="urn:microsoft.com/office/officeart/2005/8/layout/default"/>
    <dgm:cxn modelId="{FCA5EEFA-EDB9-45FD-8CCC-DCF83A9FD8D4}" type="presParOf" srcId="{ACBA10C4-6C27-4CD8-845C-CADD43935309}" destId="{0E5A7F84-4B66-4AC9-958C-F08AD4A02199}" srcOrd="0" destOrd="0" presId="urn:microsoft.com/office/officeart/2005/8/layout/default"/>
    <dgm:cxn modelId="{CFED6D97-939F-4D9D-A373-D0C339BBB3B5}" type="presParOf" srcId="{ACBA10C4-6C27-4CD8-845C-CADD43935309}" destId="{6F983CD0-CBFA-4AAE-9BFC-0A25AED84D3B}" srcOrd="1" destOrd="0" presId="urn:microsoft.com/office/officeart/2005/8/layout/default"/>
    <dgm:cxn modelId="{F26BFDB9-6B38-43AD-8245-E1D19928A7F6}" type="presParOf" srcId="{ACBA10C4-6C27-4CD8-845C-CADD43935309}" destId="{8E26DAF1-A4DE-4F4E-B508-36889B8D4C7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2FB36-6820-410A-85EC-411043061FB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CF705D-D283-413C-8A9F-74BB262BE453}">
      <dgm:prSet/>
      <dgm:spPr/>
      <dgm:t>
        <a:bodyPr/>
        <a:lstStyle/>
        <a:p>
          <a:r>
            <a:rPr lang="cs-CZ" baseline="0"/>
            <a:t>Hlavní subjekt sociální politiky je stát, který určuje pojetí, obsah, cíle a úkoly sociální politiky. </a:t>
          </a:r>
          <a:endParaRPr lang="en-US"/>
        </a:p>
      </dgm:t>
    </dgm:pt>
    <dgm:pt modelId="{D99E9DD9-469F-495F-8D1B-7A0707EA032B}" type="parTrans" cxnId="{140C9FEC-954C-4332-99F8-B52627B115C9}">
      <dgm:prSet/>
      <dgm:spPr/>
      <dgm:t>
        <a:bodyPr/>
        <a:lstStyle/>
        <a:p>
          <a:endParaRPr lang="en-US"/>
        </a:p>
      </dgm:t>
    </dgm:pt>
    <dgm:pt modelId="{53E4EF5F-106E-449F-9B1F-C96A39B36BB5}" type="sibTrans" cxnId="{140C9FEC-954C-4332-99F8-B52627B115C9}">
      <dgm:prSet/>
      <dgm:spPr/>
      <dgm:t>
        <a:bodyPr/>
        <a:lstStyle/>
        <a:p>
          <a:endParaRPr lang="en-US"/>
        </a:p>
      </dgm:t>
    </dgm:pt>
    <dgm:pt modelId="{34D7E618-CDA9-485C-9C7F-267FC904D907}">
      <dgm:prSet/>
      <dgm:spPr/>
      <dgm:t>
        <a:bodyPr/>
        <a:lstStyle/>
        <a:p>
          <a:r>
            <a:rPr lang="cs-CZ" baseline="0"/>
            <a:t>Stát je vybaven zvláštními prostředky k uskutečnění (realizaci) svých sociálně-politických cílů (peníze, instituce).</a:t>
          </a:r>
          <a:endParaRPr lang="en-US"/>
        </a:p>
      </dgm:t>
    </dgm:pt>
    <dgm:pt modelId="{31E85AEB-573B-492D-B927-69F3CA3CC92E}" type="parTrans" cxnId="{46FA9B9D-63E6-40FA-BE22-7385E1B260AB}">
      <dgm:prSet/>
      <dgm:spPr/>
      <dgm:t>
        <a:bodyPr/>
        <a:lstStyle/>
        <a:p>
          <a:endParaRPr lang="en-US"/>
        </a:p>
      </dgm:t>
    </dgm:pt>
    <dgm:pt modelId="{0A06B6F9-8CEE-4351-8830-D0007EF3576F}" type="sibTrans" cxnId="{46FA9B9D-63E6-40FA-BE22-7385E1B260AB}">
      <dgm:prSet/>
      <dgm:spPr/>
      <dgm:t>
        <a:bodyPr/>
        <a:lstStyle/>
        <a:p>
          <a:endParaRPr lang="en-US"/>
        </a:p>
      </dgm:t>
    </dgm:pt>
    <dgm:pt modelId="{C762F02E-457E-43BE-83D6-2707F2661C83}">
      <dgm:prSet/>
      <dgm:spPr/>
      <dgm:t>
        <a:bodyPr/>
        <a:lstStyle/>
        <a:p>
          <a:r>
            <a:rPr lang="cs-CZ" baseline="0"/>
            <a:t>Sociální politiku má nejen stát, ale každý subjekt v něm působící. </a:t>
          </a:r>
          <a:endParaRPr lang="en-US"/>
        </a:p>
      </dgm:t>
    </dgm:pt>
    <dgm:pt modelId="{BB813E18-F1DB-475C-9F32-A51C2167E33D}" type="parTrans" cxnId="{712E8127-BFD0-469A-AC1D-8C2619320423}">
      <dgm:prSet/>
      <dgm:spPr/>
      <dgm:t>
        <a:bodyPr/>
        <a:lstStyle/>
        <a:p>
          <a:endParaRPr lang="en-US"/>
        </a:p>
      </dgm:t>
    </dgm:pt>
    <dgm:pt modelId="{CD3F90E3-4C02-458D-A483-F53ACD9E8EDF}" type="sibTrans" cxnId="{712E8127-BFD0-469A-AC1D-8C2619320423}">
      <dgm:prSet/>
      <dgm:spPr/>
      <dgm:t>
        <a:bodyPr/>
        <a:lstStyle/>
        <a:p>
          <a:endParaRPr lang="en-US"/>
        </a:p>
      </dgm:t>
    </dgm:pt>
    <dgm:pt modelId="{B765C865-F080-4A04-948A-DE483BB53DCF}">
      <dgm:prSet/>
      <dgm:spPr/>
      <dgm:t>
        <a:bodyPr/>
        <a:lstStyle/>
        <a:p>
          <a:r>
            <a:rPr lang="cs-CZ" baseline="0"/>
            <a:t>Sociální politika politických stran, odborů, zájmových a jiných nestátních organizací.</a:t>
          </a:r>
          <a:endParaRPr lang="en-US"/>
        </a:p>
      </dgm:t>
    </dgm:pt>
    <dgm:pt modelId="{CA71C5D5-872E-40A4-86AE-22673808033B}" type="parTrans" cxnId="{EC899E05-8296-48B3-84D4-8641D23079BA}">
      <dgm:prSet/>
      <dgm:spPr/>
      <dgm:t>
        <a:bodyPr/>
        <a:lstStyle/>
        <a:p>
          <a:endParaRPr lang="en-US"/>
        </a:p>
      </dgm:t>
    </dgm:pt>
    <dgm:pt modelId="{2CC3009D-9A56-4390-86D0-F1D613CBEC90}" type="sibTrans" cxnId="{EC899E05-8296-48B3-84D4-8641D23079BA}">
      <dgm:prSet/>
      <dgm:spPr/>
      <dgm:t>
        <a:bodyPr/>
        <a:lstStyle/>
        <a:p>
          <a:endParaRPr lang="en-US"/>
        </a:p>
      </dgm:t>
    </dgm:pt>
    <dgm:pt modelId="{57A027B3-EAA2-4BFB-B4C6-E95AF231F13E}">
      <dgm:prSet/>
      <dgm:spPr/>
      <dgm:t>
        <a:bodyPr/>
        <a:lstStyle/>
        <a:p>
          <a:r>
            <a:rPr lang="cs-CZ" baseline="0"/>
            <a:t>Sociální zájmy nestátních subjektů se mohou se státem ztotožňovat nebo rozcházet či soupeřit. </a:t>
          </a:r>
          <a:endParaRPr lang="en-US"/>
        </a:p>
      </dgm:t>
    </dgm:pt>
    <dgm:pt modelId="{393F1CDA-16CF-4659-8DC4-E64DD9135E45}" type="parTrans" cxnId="{C8A764EE-808C-44D5-AA39-BC55E193871F}">
      <dgm:prSet/>
      <dgm:spPr/>
      <dgm:t>
        <a:bodyPr/>
        <a:lstStyle/>
        <a:p>
          <a:endParaRPr lang="en-US"/>
        </a:p>
      </dgm:t>
    </dgm:pt>
    <dgm:pt modelId="{0591640A-F681-46ED-B9D3-1BCAB31F2FA6}" type="sibTrans" cxnId="{C8A764EE-808C-44D5-AA39-BC55E193871F}">
      <dgm:prSet/>
      <dgm:spPr/>
      <dgm:t>
        <a:bodyPr/>
        <a:lstStyle/>
        <a:p>
          <a:endParaRPr lang="en-US"/>
        </a:p>
      </dgm:t>
    </dgm:pt>
    <dgm:pt modelId="{6C5799F8-C0B2-4551-8AC4-86B9A8F9A1C8}">
      <dgm:prSet/>
      <dgm:spPr/>
      <dgm:t>
        <a:bodyPr/>
        <a:lstStyle/>
        <a:p>
          <a:r>
            <a:rPr lang="cs-CZ" baseline="0"/>
            <a:t>Mohou si sociální politiku hradit ze svých vlastních zdrojů nezávisle na státu. </a:t>
          </a:r>
          <a:endParaRPr lang="en-US"/>
        </a:p>
      </dgm:t>
    </dgm:pt>
    <dgm:pt modelId="{CB4CB01F-21D1-4553-9150-E38AB43C364F}" type="parTrans" cxnId="{BE2C490A-BBC2-4BD4-8EA8-17A36C608609}">
      <dgm:prSet/>
      <dgm:spPr/>
      <dgm:t>
        <a:bodyPr/>
        <a:lstStyle/>
        <a:p>
          <a:endParaRPr lang="en-US"/>
        </a:p>
      </dgm:t>
    </dgm:pt>
    <dgm:pt modelId="{9070EC6E-B962-4F24-BFAA-233A40CF0A92}" type="sibTrans" cxnId="{BE2C490A-BBC2-4BD4-8EA8-17A36C608609}">
      <dgm:prSet/>
      <dgm:spPr/>
      <dgm:t>
        <a:bodyPr/>
        <a:lstStyle/>
        <a:p>
          <a:endParaRPr lang="en-US"/>
        </a:p>
      </dgm:t>
    </dgm:pt>
    <dgm:pt modelId="{7DF11F7C-F8CB-4761-B517-53F04291636E}" type="pres">
      <dgm:prSet presAssocID="{EFF2FB36-6820-410A-85EC-411043061FBB}" presName="diagram" presStyleCnt="0">
        <dgm:presLayoutVars>
          <dgm:dir/>
          <dgm:resizeHandles val="exact"/>
        </dgm:presLayoutVars>
      </dgm:prSet>
      <dgm:spPr/>
    </dgm:pt>
    <dgm:pt modelId="{66E2E535-4AFE-4E24-9B2F-CA4D43A0E911}" type="pres">
      <dgm:prSet presAssocID="{D2CF705D-D283-413C-8A9F-74BB262BE453}" presName="node" presStyleLbl="node1" presStyleIdx="0" presStyleCnt="6">
        <dgm:presLayoutVars>
          <dgm:bulletEnabled val="1"/>
        </dgm:presLayoutVars>
      </dgm:prSet>
      <dgm:spPr/>
    </dgm:pt>
    <dgm:pt modelId="{D6EB4C06-15B0-4DCE-A646-A300001DE891}" type="pres">
      <dgm:prSet presAssocID="{53E4EF5F-106E-449F-9B1F-C96A39B36BB5}" presName="sibTrans" presStyleCnt="0"/>
      <dgm:spPr/>
    </dgm:pt>
    <dgm:pt modelId="{F82FA24A-7CC5-4E10-94CD-901A3B377ACF}" type="pres">
      <dgm:prSet presAssocID="{34D7E618-CDA9-485C-9C7F-267FC904D907}" presName="node" presStyleLbl="node1" presStyleIdx="1" presStyleCnt="6">
        <dgm:presLayoutVars>
          <dgm:bulletEnabled val="1"/>
        </dgm:presLayoutVars>
      </dgm:prSet>
      <dgm:spPr/>
    </dgm:pt>
    <dgm:pt modelId="{EBBE82C0-52A5-49B8-B87A-B119DFE004A6}" type="pres">
      <dgm:prSet presAssocID="{0A06B6F9-8CEE-4351-8830-D0007EF3576F}" presName="sibTrans" presStyleCnt="0"/>
      <dgm:spPr/>
    </dgm:pt>
    <dgm:pt modelId="{FD88216B-08A1-4BD5-A2AC-E0B99AB3DDC6}" type="pres">
      <dgm:prSet presAssocID="{C762F02E-457E-43BE-83D6-2707F2661C83}" presName="node" presStyleLbl="node1" presStyleIdx="2" presStyleCnt="6">
        <dgm:presLayoutVars>
          <dgm:bulletEnabled val="1"/>
        </dgm:presLayoutVars>
      </dgm:prSet>
      <dgm:spPr/>
    </dgm:pt>
    <dgm:pt modelId="{8F3B90D6-718A-4839-999F-F97049005045}" type="pres">
      <dgm:prSet presAssocID="{CD3F90E3-4C02-458D-A483-F53ACD9E8EDF}" presName="sibTrans" presStyleCnt="0"/>
      <dgm:spPr/>
    </dgm:pt>
    <dgm:pt modelId="{DC50BEEC-0179-445A-B146-65D0F6D80DE8}" type="pres">
      <dgm:prSet presAssocID="{B765C865-F080-4A04-948A-DE483BB53DCF}" presName="node" presStyleLbl="node1" presStyleIdx="3" presStyleCnt="6">
        <dgm:presLayoutVars>
          <dgm:bulletEnabled val="1"/>
        </dgm:presLayoutVars>
      </dgm:prSet>
      <dgm:spPr/>
    </dgm:pt>
    <dgm:pt modelId="{6941FF05-DE49-48DA-84A9-ED71BED063C8}" type="pres">
      <dgm:prSet presAssocID="{2CC3009D-9A56-4390-86D0-F1D613CBEC90}" presName="sibTrans" presStyleCnt="0"/>
      <dgm:spPr/>
    </dgm:pt>
    <dgm:pt modelId="{D6E5B7C1-84E0-44E2-AC45-FF1A6C6E69BC}" type="pres">
      <dgm:prSet presAssocID="{57A027B3-EAA2-4BFB-B4C6-E95AF231F13E}" presName="node" presStyleLbl="node1" presStyleIdx="4" presStyleCnt="6">
        <dgm:presLayoutVars>
          <dgm:bulletEnabled val="1"/>
        </dgm:presLayoutVars>
      </dgm:prSet>
      <dgm:spPr/>
    </dgm:pt>
    <dgm:pt modelId="{BA6E57AA-CF3F-4DDD-80BB-B4A17E9B46E8}" type="pres">
      <dgm:prSet presAssocID="{0591640A-F681-46ED-B9D3-1BCAB31F2FA6}" presName="sibTrans" presStyleCnt="0"/>
      <dgm:spPr/>
    </dgm:pt>
    <dgm:pt modelId="{299DC7F4-057D-42A8-8B64-9B1E0076F6D9}" type="pres">
      <dgm:prSet presAssocID="{6C5799F8-C0B2-4551-8AC4-86B9A8F9A1C8}" presName="node" presStyleLbl="node1" presStyleIdx="5" presStyleCnt="6">
        <dgm:presLayoutVars>
          <dgm:bulletEnabled val="1"/>
        </dgm:presLayoutVars>
      </dgm:prSet>
      <dgm:spPr/>
    </dgm:pt>
  </dgm:ptLst>
  <dgm:cxnLst>
    <dgm:cxn modelId="{EC899E05-8296-48B3-84D4-8641D23079BA}" srcId="{EFF2FB36-6820-410A-85EC-411043061FBB}" destId="{B765C865-F080-4A04-948A-DE483BB53DCF}" srcOrd="3" destOrd="0" parTransId="{CA71C5D5-872E-40A4-86AE-22673808033B}" sibTransId="{2CC3009D-9A56-4390-86D0-F1D613CBEC90}"/>
    <dgm:cxn modelId="{BE2C490A-BBC2-4BD4-8EA8-17A36C608609}" srcId="{EFF2FB36-6820-410A-85EC-411043061FBB}" destId="{6C5799F8-C0B2-4551-8AC4-86B9A8F9A1C8}" srcOrd="5" destOrd="0" parTransId="{CB4CB01F-21D1-4553-9150-E38AB43C364F}" sibTransId="{9070EC6E-B962-4F24-BFAA-233A40CF0A92}"/>
    <dgm:cxn modelId="{ADC42721-C7EA-4E36-93D0-7A3013B7BB16}" type="presOf" srcId="{B765C865-F080-4A04-948A-DE483BB53DCF}" destId="{DC50BEEC-0179-445A-B146-65D0F6D80DE8}" srcOrd="0" destOrd="0" presId="urn:microsoft.com/office/officeart/2005/8/layout/default"/>
    <dgm:cxn modelId="{712E8127-BFD0-469A-AC1D-8C2619320423}" srcId="{EFF2FB36-6820-410A-85EC-411043061FBB}" destId="{C762F02E-457E-43BE-83D6-2707F2661C83}" srcOrd="2" destOrd="0" parTransId="{BB813E18-F1DB-475C-9F32-A51C2167E33D}" sibTransId="{CD3F90E3-4C02-458D-A483-F53ACD9E8EDF}"/>
    <dgm:cxn modelId="{3F43313B-5E64-4D68-BEE5-72D78248F85E}" type="presOf" srcId="{57A027B3-EAA2-4BFB-B4C6-E95AF231F13E}" destId="{D6E5B7C1-84E0-44E2-AC45-FF1A6C6E69BC}" srcOrd="0" destOrd="0" presId="urn:microsoft.com/office/officeart/2005/8/layout/default"/>
    <dgm:cxn modelId="{B09F4C40-D3D6-420E-B6E1-7CC93BEA25CB}" type="presOf" srcId="{D2CF705D-D283-413C-8A9F-74BB262BE453}" destId="{66E2E535-4AFE-4E24-9B2F-CA4D43A0E911}" srcOrd="0" destOrd="0" presId="urn:microsoft.com/office/officeart/2005/8/layout/default"/>
    <dgm:cxn modelId="{C9E79D56-CF6D-4BDB-A3B1-868596314A86}" type="presOf" srcId="{C762F02E-457E-43BE-83D6-2707F2661C83}" destId="{FD88216B-08A1-4BD5-A2AC-E0B99AB3DDC6}" srcOrd="0" destOrd="0" presId="urn:microsoft.com/office/officeart/2005/8/layout/default"/>
    <dgm:cxn modelId="{E83DFD90-6D15-47E5-92C7-997F5EB4273A}" type="presOf" srcId="{EFF2FB36-6820-410A-85EC-411043061FBB}" destId="{7DF11F7C-F8CB-4761-B517-53F04291636E}" srcOrd="0" destOrd="0" presId="urn:microsoft.com/office/officeart/2005/8/layout/default"/>
    <dgm:cxn modelId="{46FA9B9D-63E6-40FA-BE22-7385E1B260AB}" srcId="{EFF2FB36-6820-410A-85EC-411043061FBB}" destId="{34D7E618-CDA9-485C-9C7F-267FC904D907}" srcOrd="1" destOrd="0" parTransId="{31E85AEB-573B-492D-B927-69F3CA3CC92E}" sibTransId="{0A06B6F9-8CEE-4351-8830-D0007EF3576F}"/>
    <dgm:cxn modelId="{445E619E-3846-46E1-A03A-46DF09DF7CA6}" type="presOf" srcId="{34D7E618-CDA9-485C-9C7F-267FC904D907}" destId="{F82FA24A-7CC5-4E10-94CD-901A3B377ACF}" srcOrd="0" destOrd="0" presId="urn:microsoft.com/office/officeart/2005/8/layout/default"/>
    <dgm:cxn modelId="{091BA3AF-2A41-4B78-933A-F346EC51C84A}" type="presOf" srcId="{6C5799F8-C0B2-4551-8AC4-86B9A8F9A1C8}" destId="{299DC7F4-057D-42A8-8B64-9B1E0076F6D9}" srcOrd="0" destOrd="0" presId="urn:microsoft.com/office/officeart/2005/8/layout/default"/>
    <dgm:cxn modelId="{140C9FEC-954C-4332-99F8-B52627B115C9}" srcId="{EFF2FB36-6820-410A-85EC-411043061FBB}" destId="{D2CF705D-D283-413C-8A9F-74BB262BE453}" srcOrd="0" destOrd="0" parTransId="{D99E9DD9-469F-495F-8D1B-7A0707EA032B}" sibTransId="{53E4EF5F-106E-449F-9B1F-C96A39B36BB5}"/>
    <dgm:cxn modelId="{C8A764EE-808C-44D5-AA39-BC55E193871F}" srcId="{EFF2FB36-6820-410A-85EC-411043061FBB}" destId="{57A027B3-EAA2-4BFB-B4C6-E95AF231F13E}" srcOrd="4" destOrd="0" parTransId="{393F1CDA-16CF-4659-8DC4-E64DD9135E45}" sibTransId="{0591640A-F681-46ED-B9D3-1BCAB31F2FA6}"/>
    <dgm:cxn modelId="{F20AF8BA-68F9-4D61-9EA1-0271F948FF96}" type="presParOf" srcId="{7DF11F7C-F8CB-4761-B517-53F04291636E}" destId="{66E2E535-4AFE-4E24-9B2F-CA4D43A0E911}" srcOrd="0" destOrd="0" presId="urn:microsoft.com/office/officeart/2005/8/layout/default"/>
    <dgm:cxn modelId="{7E16BC45-5609-4D6B-B8D6-562205988440}" type="presParOf" srcId="{7DF11F7C-F8CB-4761-B517-53F04291636E}" destId="{D6EB4C06-15B0-4DCE-A646-A300001DE891}" srcOrd="1" destOrd="0" presId="urn:microsoft.com/office/officeart/2005/8/layout/default"/>
    <dgm:cxn modelId="{2DC5E7C0-99AC-49B7-BAEA-1A8F585AB2E8}" type="presParOf" srcId="{7DF11F7C-F8CB-4761-B517-53F04291636E}" destId="{F82FA24A-7CC5-4E10-94CD-901A3B377ACF}" srcOrd="2" destOrd="0" presId="urn:microsoft.com/office/officeart/2005/8/layout/default"/>
    <dgm:cxn modelId="{5605C859-789A-4C99-915B-E01CC428B23B}" type="presParOf" srcId="{7DF11F7C-F8CB-4761-B517-53F04291636E}" destId="{EBBE82C0-52A5-49B8-B87A-B119DFE004A6}" srcOrd="3" destOrd="0" presId="urn:microsoft.com/office/officeart/2005/8/layout/default"/>
    <dgm:cxn modelId="{3144DE4A-BCE2-43FA-81B9-9D477E896BE2}" type="presParOf" srcId="{7DF11F7C-F8CB-4761-B517-53F04291636E}" destId="{FD88216B-08A1-4BD5-A2AC-E0B99AB3DDC6}" srcOrd="4" destOrd="0" presId="urn:microsoft.com/office/officeart/2005/8/layout/default"/>
    <dgm:cxn modelId="{C4AD3825-F2D1-4536-BD50-27E23DFF62E7}" type="presParOf" srcId="{7DF11F7C-F8CB-4761-B517-53F04291636E}" destId="{8F3B90D6-718A-4839-999F-F97049005045}" srcOrd="5" destOrd="0" presId="urn:microsoft.com/office/officeart/2005/8/layout/default"/>
    <dgm:cxn modelId="{3670DE1A-CE8A-4F3B-95A8-9F691E7A0A3D}" type="presParOf" srcId="{7DF11F7C-F8CB-4761-B517-53F04291636E}" destId="{DC50BEEC-0179-445A-B146-65D0F6D80DE8}" srcOrd="6" destOrd="0" presId="urn:microsoft.com/office/officeart/2005/8/layout/default"/>
    <dgm:cxn modelId="{AD0C2EF5-B644-477A-8046-9EB755472F63}" type="presParOf" srcId="{7DF11F7C-F8CB-4761-B517-53F04291636E}" destId="{6941FF05-DE49-48DA-84A9-ED71BED063C8}" srcOrd="7" destOrd="0" presId="urn:microsoft.com/office/officeart/2005/8/layout/default"/>
    <dgm:cxn modelId="{21C33E72-FB98-425B-AB19-F962499AF5B1}" type="presParOf" srcId="{7DF11F7C-F8CB-4761-B517-53F04291636E}" destId="{D6E5B7C1-84E0-44E2-AC45-FF1A6C6E69BC}" srcOrd="8" destOrd="0" presId="urn:microsoft.com/office/officeart/2005/8/layout/default"/>
    <dgm:cxn modelId="{9E72FA9B-8494-4B55-AC46-7192368DE1E3}" type="presParOf" srcId="{7DF11F7C-F8CB-4761-B517-53F04291636E}" destId="{BA6E57AA-CF3F-4DDD-80BB-B4A17E9B46E8}" srcOrd="9" destOrd="0" presId="urn:microsoft.com/office/officeart/2005/8/layout/default"/>
    <dgm:cxn modelId="{5BA0AB4D-81C4-4BEF-92FD-29D7EC395ECE}" type="presParOf" srcId="{7DF11F7C-F8CB-4761-B517-53F04291636E}" destId="{299DC7F4-057D-42A8-8B64-9B1E0076F6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AB506-CA6F-49A1-8DEA-1A4AAB1A5C98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9DE72A-43E4-405D-BCBB-AA8A4ADEB4D8}">
      <dgm:prSet/>
      <dgm:spPr/>
      <dgm:t>
        <a:bodyPr/>
        <a:lstStyle/>
        <a:p>
          <a:r>
            <a:rPr lang="cs-CZ" b="1"/>
            <a:t>1) zaměstnavatele a firmy;</a:t>
          </a:r>
          <a:endParaRPr lang="en-US"/>
        </a:p>
      </dgm:t>
    </dgm:pt>
    <dgm:pt modelId="{2B3DEB42-AF54-4557-AE53-4549184ABBF3}" type="parTrans" cxnId="{A79EC616-2B2C-4454-8F4B-0C058F8B07F0}">
      <dgm:prSet/>
      <dgm:spPr/>
      <dgm:t>
        <a:bodyPr/>
        <a:lstStyle/>
        <a:p>
          <a:endParaRPr lang="en-US"/>
        </a:p>
      </dgm:t>
    </dgm:pt>
    <dgm:pt modelId="{D86C361B-D64C-451D-9A3D-5084103932B4}" type="sibTrans" cxnId="{A79EC616-2B2C-4454-8F4B-0C058F8B07F0}">
      <dgm:prSet/>
      <dgm:spPr/>
      <dgm:t>
        <a:bodyPr/>
        <a:lstStyle/>
        <a:p>
          <a:endParaRPr lang="en-US"/>
        </a:p>
      </dgm:t>
    </dgm:pt>
    <dgm:pt modelId="{6B3FF020-259A-4D42-99F8-C568F7A210BA}">
      <dgm:prSet/>
      <dgm:spPr/>
      <dgm:t>
        <a:bodyPr/>
        <a:lstStyle/>
        <a:p>
          <a:r>
            <a:rPr lang="cs-CZ" b="1"/>
            <a:t>2) zaměstnavatelské, zaměstnanecké a odborové orgány; </a:t>
          </a:r>
          <a:endParaRPr lang="en-US"/>
        </a:p>
      </dgm:t>
    </dgm:pt>
    <dgm:pt modelId="{A4606A7D-F503-4A90-97E9-211BA0FDB9F1}" type="parTrans" cxnId="{2F150993-53CA-4FAB-891A-CA462F8F6F1D}">
      <dgm:prSet/>
      <dgm:spPr/>
      <dgm:t>
        <a:bodyPr/>
        <a:lstStyle/>
        <a:p>
          <a:endParaRPr lang="en-US"/>
        </a:p>
      </dgm:t>
    </dgm:pt>
    <dgm:pt modelId="{252F72BE-B2D5-4F51-91AE-75BC8D84EADF}" type="sibTrans" cxnId="{2F150993-53CA-4FAB-891A-CA462F8F6F1D}">
      <dgm:prSet/>
      <dgm:spPr/>
      <dgm:t>
        <a:bodyPr/>
        <a:lstStyle/>
        <a:p>
          <a:endParaRPr lang="en-US"/>
        </a:p>
      </dgm:t>
    </dgm:pt>
    <dgm:pt modelId="{8DD36D8A-B44C-4A26-BE96-FBBD64125971}">
      <dgm:prSet/>
      <dgm:spPr/>
      <dgm:t>
        <a:bodyPr/>
        <a:lstStyle/>
        <a:p>
          <a:r>
            <a:rPr lang="cs-CZ" b="1"/>
            <a:t>3) regiony, místní komunity, obce, jejich orgány a instituce, občanské organizace a iniciativy, zájmové organizace, dobročinné organizace, charitativní instituce, nadace, církve; </a:t>
          </a:r>
          <a:endParaRPr lang="en-US"/>
        </a:p>
      </dgm:t>
    </dgm:pt>
    <dgm:pt modelId="{F6D038B2-E114-47D2-8526-44728C223931}" type="parTrans" cxnId="{6B81FC32-3899-4D1D-B516-9239F7C3623A}">
      <dgm:prSet/>
      <dgm:spPr/>
      <dgm:t>
        <a:bodyPr/>
        <a:lstStyle/>
        <a:p>
          <a:endParaRPr lang="en-US"/>
        </a:p>
      </dgm:t>
    </dgm:pt>
    <dgm:pt modelId="{5F7EFA0F-0AAC-4F9D-825B-C1EB9BE89C0E}" type="sibTrans" cxnId="{6B81FC32-3899-4D1D-B516-9239F7C3623A}">
      <dgm:prSet/>
      <dgm:spPr/>
      <dgm:t>
        <a:bodyPr/>
        <a:lstStyle/>
        <a:p>
          <a:endParaRPr lang="en-US"/>
        </a:p>
      </dgm:t>
    </dgm:pt>
    <dgm:pt modelId="{4229542D-17BB-4447-953A-FBA0BC9FE9F0}">
      <dgm:prSet/>
      <dgm:spPr/>
      <dgm:t>
        <a:bodyPr/>
        <a:lstStyle/>
        <a:p>
          <a:r>
            <a:rPr lang="cs-CZ" b="1"/>
            <a:t>4) občany, rodiny, domácnosti, svépomocná sdružení, např. rodin postižených dětí.</a:t>
          </a:r>
          <a:endParaRPr lang="en-US"/>
        </a:p>
      </dgm:t>
    </dgm:pt>
    <dgm:pt modelId="{F70F2981-7298-4B88-AA0D-CE2BC08BFBE2}" type="parTrans" cxnId="{E07E6D9A-33F9-4DBB-A5C1-101E0943100D}">
      <dgm:prSet/>
      <dgm:spPr/>
      <dgm:t>
        <a:bodyPr/>
        <a:lstStyle/>
        <a:p>
          <a:endParaRPr lang="en-US"/>
        </a:p>
      </dgm:t>
    </dgm:pt>
    <dgm:pt modelId="{11BF4945-62D7-42DC-A94C-C38BFB021047}" type="sibTrans" cxnId="{E07E6D9A-33F9-4DBB-A5C1-101E0943100D}">
      <dgm:prSet/>
      <dgm:spPr/>
      <dgm:t>
        <a:bodyPr/>
        <a:lstStyle/>
        <a:p>
          <a:endParaRPr lang="en-US"/>
        </a:p>
      </dgm:t>
    </dgm:pt>
    <dgm:pt modelId="{3F9F3BFF-18C5-4D68-A828-F69573D99A3C}">
      <dgm:prSet/>
      <dgm:spPr/>
      <dgm:t>
        <a:bodyPr/>
        <a:lstStyle/>
        <a:p>
          <a:r>
            <a:rPr lang="cs-CZ" b="1" dirty="0"/>
            <a:t>Z výše uvedeného rámcového seznamu možných subjektů sociální politiky vyplývá, že soudobá sociální politika je ve vyspělých zemích založena na pluralitě subjektů.</a:t>
          </a:r>
          <a:endParaRPr lang="en-US" dirty="0"/>
        </a:p>
      </dgm:t>
    </dgm:pt>
    <dgm:pt modelId="{5BF63FC6-84D0-435D-84B5-9255CF74AC91}" type="parTrans" cxnId="{86FD87C1-B49F-4CEB-A6B6-EEFDF38266BE}">
      <dgm:prSet/>
      <dgm:spPr/>
      <dgm:t>
        <a:bodyPr/>
        <a:lstStyle/>
        <a:p>
          <a:endParaRPr lang="en-US"/>
        </a:p>
      </dgm:t>
    </dgm:pt>
    <dgm:pt modelId="{9C27BF24-083A-4297-8B79-6080D424C778}" type="sibTrans" cxnId="{86FD87C1-B49F-4CEB-A6B6-EEFDF38266BE}">
      <dgm:prSet/>
      <dgm:spPr/>
      <dgm:t>
        <a:bodyPr/>
        <a:lstStyle/>
        <a:p>
          <a:endParaRPr lang="en-US"/>
        </a:p>
      </dgm:t>
    </dgm:pt>
    <dgm:pt modelId="{084480D3-BF33-4782-8EBB-8BCFD46E359E}" type="pres">
      <dgm:prSet presAssocID="{56CAB506-CA6F-49A1-8DEA-1A4AAB1A5C98}" presName="diagram" presStyleCnt="0">
        <dgm:presLayoutVars>
          <dgm:dir/>
          <dgm:resizeHandles val="exact"/>
        </dgm:presLayoutVars>
      </dgm:prSet>
      <dgm:spPr/>
    </dgm:pt>
    <dgm:pt modelId="{5B3D262A-0A48-46F0-8B4C-590881E62CF3}" type="pres">
      <dgm:prSet presAssocID="{D29DE72A-43E4-405D-BCBB-AA8A4ADEB4D8}" presName="node" presStyleLbl="node1" presStyleIdx="0" presStyleCnt="5">
        <dgm:presLayoutVars>
          <dgm:bulletEnabled val="1"/>
        </dgm:presLayoutVars>
      </dgm:prSet>
      <dgm:spPr/>
    </dgm:pt>
    <dgm:pt modelId="{82A560FF-0B6C-4904-8CB2-B1D7AEF46FC7}" type="pres">
      <dgm:prSet presAssocID="{D86C361B-D64C-451D-9A3D-5084103932B4}" presName="sibTrans" presStyleCnt="0"/>
      <dgm:spPr/>
    </dgm:pt>
    <dgm:pt modelId="{AB0A4FF2-5CC2-48FD-87B9-3E009A5B8510}" type="pres">
      <dgm:prSet presAssocID="{6B3FF020-259A-4D42-99F8-C568F7A210BA}" presName="node" presStyleLbl="node1" presStyleIdx="1" presStyleCnt="5">
        <dgm:presLayoutVars>
          <dgm:bulletEnabled val="1"/>
        </dgm:presLayoutVars>
      </dgm:prSet>
      <dgm:spPr/>
    </dgm:pt>
    <dgm:pt modelId="{B35320C5-34CB-4D0F-848F-99C4766D2D7A}" type="pres">
      <dgm:prSet presAssocID="{252F72BE-B2D5-4F51-91AE-75BC8D84EADF}" presName="sibTrans" presStyleCnt="0"/>
      <dgm:spPr/>
    </dgm:pt>
    <dgm:pt modelId="{C5DE8003-B78C-4EF7-A7DB-DE5EFC236801}" type="pres">
      <dgm:prSet presAssocID="{8DD36D8A-B44C-4A26-BE96-FBBD64125971}" presName="node" presStyleLbl="node1" presStyleIdx="2" presStyleCnt="5">
        <dgm:presLayoutVars>
          <dgm:bulletEnabled val="1"/>
        </dgm:presLayoutVars>
      </dgm:prSet>
      <dgm:spPr/>
    </dgm:pt>
    <dgm:pt modelId="{35C334F1-9052-408D-8BAF-CAB78CA86B63}" type="pres">
      <dgm:prSet presAssocID="{5F7EFA0F-0AAC-4F9D-825B-C1EB9BE89C0E}" presName="sibTrans" presStyleCnt="0"/>
      <dgm:spPr/>
    </dgm:pt>
    <dgm:pt modelId="{957F4FE8-1CFA-4B19-8637-8475BF9806EC}" type="pres">
      <dgm:prSet presAssocID="{4229542D-17BB-4447-953A-FBA0BC9FE9F0}" presName="node" presStyleLbl="node1" presStyleIdx="3" presStyleCnt="5">
        <dgm:presLayoutVars>
          <dgm:bulletEnabled val="1"/>
        </dgm:presLayoutVars>
      </dgm:prSet>
      <dgm:spPr/>
    </dgm:pt>
    <dgm:pt modelId="{4C605477-5026-403B-9469-0AAF1EBF2551}" type="pres">
      <dgm:prSet presAssocID="{11BF4945-62D7-42DC-A94C-C38BFB021047}" presName="sibTrans" presStyleCnt="0"/>
      <dgm:spPr/>
    </dgm:pt>
    <dgm:pt modelId="{397E0B88-0F77-4742-98FB-E132F73C425C}" type="pres">
      <dgm:prSet presAssocID="{3F9F3BFF-18C5-4D68-A828-F69573D99A3C}" presName="node" presStyleLbl="node1" presStyleIdx="4" presStyleCnt="5" custScaleX="228983">
        <dgm:presLayoutVars>
          <dgm:bulletEnabled val="1"/>
        </dgm:presLayoutVars>
      </dgm:prSet>
      <dgm:spPr/>
    </dgm:pt>
  </dgm:ptLst>
  <dgm:cxnLst>
    <dgm:cxn modelId="{34CC3A06-2384-4482-A8B8-85FD86709D09}" type="presOf" srcId="{4229542D-17BB-4447-953A-FBA0BC9FE9F0}" destId="{957F4FE8-1CFA-4B19-8637-8475BF9806EC}" srcOrd="0" destOrd="0" presId="urn:microsoft.com/office/officeart/2005/8/layout/default"/>
    <dgm:cxn modelId="{A79EC616-2B2C-4454-8F4B-0C058F8B07F0}" srcId="{56CAB506-CA6F-49A1-8DEA-1A4AAB1A5C98}" destId="{D29DE72A-43E4-405D-BCBB-AA8A4ADEB4D8}" srcOrd="0" destOrd="0" parTransId="{2B3DEB42-AF54-4557-AE53-4549184ABBF3}" sibTransId="{D86C361B-D64C-451D-9A3D-5084103932B4}"/>
    <dgm:cxn modelId="{23FFB922-3859-4D5F-B1BA-450932E4C8C7}" type="presOf" srcId="{56CAB506-CA6F-49A1-8DEA-1A4AAB1A5C98}" destId="{084480D3-BF33-4782-8EBB-8BCFD46E359E}" srcOrd="0" destOrd="0" presId="urn:microsoft.com/office/officeart/2005/8/layout/default"/>
    <dgm:cxn modelId="{6B81FC32-3899-4D1D-B516-9239F7C3623A}" srcId="{56CAB506-CA6F-49A1-8DEA-1A4AAB1A5C98}" destId="{8DD36D8A-B44C-4A26-BE96-FBBD64125971}" srcOrd="2" destOrd="0" parTransId="{F6D038B2-E114-47D2-8526-44728C223931}" sibTransId="{5F7EFA0F-0AAC-4F9D-825B-C1EB9BE89C0E}"/>
    <dgm:cxn modelId="{05309241-698D-4279-8F66-4A4CFE22207F}" type="presOf" srcId="{3F9F3BFF-18C5-4D68-A828-F69573D99A3C}" destId="{397E0B88-0F77-4742-98FB-E132F73C425C}" srcOrd="0" destOrd="0" presId="urn:microsoft.com/office/officeart/2005/8/layout/default"/>
    <dgm:cxn modelId="{A34A2D4A-58B0-4065-9C7D-EF65C4B7FD73}" type="presOf" srcId="{8DD36D8A-B44C-4A26-BE96-FBBD64125971}" destId="{C5DE8003-B78C-4EF7-A7DB-DE5EFC236801}" srcOrd="0" destOrd="0" presId="urn:microsoft.com/office/officeart/2005/8/layout/default"/>
    <dgm:cxn modelId="{6BF9D274-4C68-4CE0-85A4-03EBD7F2014B}" type="presOf" srcId="{D29DE72A-43E4-405D-BCBB-AA8A4ADEB4D8}" destId="{5B3D262A-0A48-46F0-8B4C-590881E62CF3}" srcOrd="0" destOrd="0" presId="urn:microsoft.com/office/officeart/2005/8/layout/default"/>
    <dgm:cxn modelId="{E0955081-4C85-4C45-B3A2-C2948FFF8133}" type="presOf" srcId="{6B3FF020-259A-4D42-99F8-C568F7A210BA}" destId="{AB0A4FF2-5CC2-48FD-87B9-3E009A5B8510}" srcOrd="0" destOrd="0" presId="urn:microsoft.com/office/officeart/2005/8/layout/default"/>
    <dgm:cxn modelId="{2F150993-53CA-4FAB-891A-CA462F8F6F1D}" srcId="{56CAB506-CA6F-49A1-8DEA-1A4AAB1A5C98}" destId="{6B3FF020-259A-4D42-99F8-C568F7A210BA}" srcOrd="1" destOrd="0" parTransId="{A4606A7D-F503-4A90-97E9-211BA0FDB9F1}" sibTransId="{252F72BE-B2D5-4F51-91AE-75BC8D84EADF}"/>
    <dgm:cxn modelId="{E07E6D9A-33F9-4DBB-A5C1-101E0943100D}" srcId="{56CAB506-CA6F-49A1-8DEA-1A4AAB1A5C98}" destId="{4229542D-17BB-4447-953A-FBA0BC9FE9F0}" srcOrd="3" destOrd="0" parTransId="{F70F2981-7298-4B88-AA0D-CE2BC08BFBE2}" sibTransId="{11BF4945-62D7-42DC-A94C-C38BFB021047}"/>
    <dgm:cxn modelId="{86FD87C1-B49F-4CEB-A6B6-EEFDF38266BE}" srcId="{56CAB506-CA6F-49A1-8DEA-1A4AAB1A5C98}" destId="{3F9F3BFF-18C5-4D68-A828-F69573D99A3C}" srcOrd="4" destOrd="0" parTransId="{5BF63FC6-84D0-435D-84B5-9255CF74AC91}" sibTransId="{9C27BF24-083A-4297-8B79-6080D424C778}"/>
    <dgm:cxn modelId="{A6D644B2-7BC6-4EBD-A50C-F324FD715B75}" type="presParOf" srcId="{084480D3-BF33-4782-8EBB-8BCFD46E359E}" destId="{5B3D262A-0A48-46F0-8B4C-590881E62CF3}" srcOrd="0" destOrd="0" presId="urn:microsoft.com/office/officeart/2005/8/layout/default"/>
    <dgm:cxn modelId="{66EC91AC-D49C-4624-97BF-2D3A99B01956}" type="presParOf" srcId="{084480D3-BF33-4782-8EBB-8BCFD46E359E}" destId="{82A560FF-0B6C-4904-8CB2-B1D7AEF46FC7}" srcOrd="1" destOrd="0" presId="urn:microsoft.com/office/officeart/2005/8/layout/default"/>
    <dgm:cxn modelId="{13643690-9FB8-45C2-970C-325B89EF9784}" type="presParOf" srcId="{084480D3-BF33-4782-8EBB-8BCFD46E359E}" destId="{AB0A4FF2-5CC2-48FD-87B9-3E009A5B8510}" srcOrd="2" destOrd="0" presId="urn:microsoft.com/office/officeart/2005/8/layout/default"/>
    <dgm:cxn modelId="{9D7A96BD-DBBB-434C-84F0-27E29E29E66E}" type="presParOf" srcId="{084480D3-BF33-4782-8EBB-8BCFD46E359E}" destId="{B35320C5-34CB-4D0F-848F-99C4766D2D7A}" srcOrd="3" destOrd="0" presId="urn:microsoft.com/office/officeart/2005/8/layout/default"/>
    <dgm:cxn modelId="{34634395-0C8B-46A6-8068-5A551565F6C2}" type="presParOf" srcId="{084480D3-BF33-4782-8EBB-8BCFD46E359E}" destId="{C5DE8003-B78C-4EF7-A7DB-DE5EFC236801}" srcOrd="4" destOrd="0" presId="urn:microsoft.com/office/officeart/2005/8/layout/default"/>
    <dgm:cxn modelId="{F59CCEE6-89A1-428B-AED2-A0ED63CC7DC0}" type="presParOf" srcId="{084480D3-BF33-4782-8EBB-8BCFD46E359E}" destId="{35C334F1-9052-408D-8BAF-CAB78CA86B63}" srcOrd="5" destOrd="0" presId="urn:microsoft.com/office/officeart/2005/8/layout/default"/>
    <dgm:cxn modelId="{B9D0D009-925A-4CBE-B06A-420CC72F5BE2}" type="presParOf" srcId="{084480D3-BF33-4782-8EBB-8BCFD46E359E}" destId="{957F4FE8-1CFA-4B19-8637-8475BF9806EC}" srcOrd="6" destOrd="0" presId="urn:microsoft.com/office/officeart/2005/8/layout/default"/>
    <dgm:cxn modelId="{E38AEDFA-8AA8-4E7D-9244-159E261D269C}" type="presParOf" srcId="{084480D3-BF33-4782-8EBB-8BCFD46E359E}" destId="{4C605477-5026-403B-9469-0AAF1EBF2551}" srcOrd="7" destOrd="0" presId="urn:microsoft.com/office/officeart/2005/8/layout/default"/>
    <dgm:cxn modelId="{0FC5DD3C-3DAC-4CC7-8F10-6EC2A04305A2}" type="presParOf" srcId="{084480D3-BF33-4782-8EBB-8BCFD46E359E}" destId="{397E0B88-0F77-4742-98FB-E132F73C42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A6889-5128-4D4E-B98B-694D9A9C9D5E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59E7A1-6712-45FB-B074-850D081B5B4D}">
      <dgm:prSet custT="1"/>
      <dgm:spPr/>
      <dgm:t>
        <a:bodyPr/>
        <a:lstStyle/>
        <a:p>
          <a:r>
            <a:rPr lang="cs-CZ" sz="3600" dirty="0"/>
            <a:t>Všichni obyvatele dané země.</a:t>
          </a:r>
          <a:endParaRPr lang="en-US" sz="3600" dirty="0"/>
        </a:p>
      </dgm:t>
    </dgm:pt>
    <dgm:pt modelId="{9F93085E-B03B-43C0-B65D-FC734C4AAAF2}" type="parTrans" cxnId="{72B5D0A0-2232-480E-A156-6D530D0FFD66}">
      <dgm:prSet/>
      <dgm:spPr/>
      <dgm:t>
        <a:bodyPr/>
        <a:lstStyle/>
        <a:p>
          <a:endParaRPr lang="en-US"/>
        </a:p>
      </dgm:t>
    </dgm:pt>
    <dgm:pt modelId="{1477C48A-9412-47FE-98D5-502CF5CC54AF}" type="sibTrans" cxnId="{72B5D0A0-2232-480E-A156-6D530D0FFD66}">
      <dgm:prSet/>
      <dgm:spPr/>
      <dgm:t>
        <a:bodyPr/>
        <a:lstStyle/>
        <a:p>
          <a:endParaRPr lang="en-US"/>
        </a:p>
      </dgm:t>
    </dgm:pt>
    <dgm:pt modelId="{40B1D7E8-E5AE-4798-ABC8-0881404BEBD5}">
      <dgm:prSet custT="1"/>
      <dgm:spPr/>
      <dgm:t>
        <a:bodyPr/>
        <a:lstStyle/>
        <a:p>
          <a:r>
            <a:rPr lang="cs-CZ" sz="2400" dirty="0"/>
            <a:t>Jednotlivci nebo skupiny (spojené interakcí)</a:t>
          </a:r>
          <a:endParaRPr lang="en-US" sz="2400" dirty="0"/>
        </a:p>
      </dgm:t>
    </dgm:pt>
    <dgm:pt modelId="{C14C7665-2C67-437C-8427-B551B81EA149}" type="parTrans" cxnId="{E32FD611-15A9-4E78-8824-2017F696A43F}">
      <dgm:prSet/>
      <dgm:spPr/>
      <dgm:t>
        <a:bodyPr/>
        <a:lstStyle/>
        <a:p>
          <a:endParaRPr lang="en-US"/>
        </a:p>
      </dgm:t>
    </dgm:pt>
    <dgm:pt modelId="{2F611E34-4170-4A47-8054-6C50EFC18F95}" type="sibTrans" cxnId="{E32FD611-15A9-4E78-8824-2017F696A43F}">
      <dgm:prSet/>
      <dgm:spPr/>
      <dgm:t>
        <a:bodyPr/>
        <a:lstStyle/>
        <a:p>
          <a:endParaRPr lang="en-US"/>
        </a:p>
      </dgm:t>
    </dgm:pt>
    <dgm:pt modelId="{34C940AE-4E8D-413E-961A-A4169AADCD1B}">
      <dgm:prSet/>
      <dgm:spPr/>
      <dgm:t>
        <a:bodyPr/>
        <a:lstStyle/>
        <a:p>
          <a:r>
            <a:rPr lang="cs-CZ"/>
            <a:t>Objekty je možné a nutné různě strukturovat, např.: - podle věku, - podle pohlaví, - podle vzdělání, - podle příjmu, - ekonomické aktivity, - počtu dětí atd.</a:t>
          </a:r>
          <a:endParaRPr lang="en-US"/>
        </a:p>
      </dgm:t>
    </dgm:pt>
    <dgm:pt modelId="{3542D0CD-6504-4AD2-84BF-D32C0BF89D40}" type="parTrans" cxnId="{30E22895-8EA7-4901-AE4D-443ED1231D5F}">
      <dgm:prSet/>
      <dgm:spPr/>
      <dgm:t>
        <a:bodyPr/>
        <a:lstStyle/>
        <a:p>
          <a:endParaRPr lang="en-US"/>
        </a:p>
      </dgm:t>
    </dgm:pt>
    <dgm:pt modelId="{CEA4B073-761A-4CBB-862F-E058426D776D}" type="sibTrans" cxnId="{30E22895-8EA7-4901-AE4D-443ED1231D5F}">
      <dgm:prSet/>
      <dgm:spPr/>
      <dgm:t>
        <a:bodyPr/>
        <a:lstStyle/>
        <a:p>
          <a:endParaRPr lang="en-US"/>
        </a:p>
      </dgm:t>
    </dgm:pt>
    <dgm:pt modelId="{B5A79BF2-6CC7-4D92-8ABC-8D82F243E25C}" type="pres">
      <dgm:prSet presAssocID="{071A6889-5128-4D4E-B98B-694D9A9C9D5E}" presName="diagram" presStyleCnt="0">
        <dgm:presLayoutVars>
          <dgm:dir/>
          <dgm:resizeHandles val="exact"/>
        </dgm:presLayoutVars>
      </dgm:prSet>
      <dgm:spPr/>
    </dgm:pt>
    <dgm:pt modelId="{0624913C-5518-4672-AFE9-169D6E845ACD}" type="pres">
      <dgm:prSet presAssocID="{C159E7A1-6712-45FB-B074-850D081B5B4D}" presName="node" presStyleLbl="node1" presStyleIdx="0" presStyleCnt="3" custScaleY="142649">
        <dgm:presLayoutVars>
          <dgm:bulletEnabled val="1"/>
        </dgm:presLayoutVars>
      </dgm:prSet>
      <dgm:spPr/>
    </dgm:pt>
    <dgm:pt modelId="{98FD2209-3E51-4EA0-AE35-EF1379DBE8B3}" type="pres">
      <dgm:prSet presAssocID="{1477C48A-9412-47FE-98D5-502CF5CC54AF}" presName="sibTrans" presStyleCnt="0"/>
      <dgm:spPr/>
    </dgm:pt>
    <dgm:pt modelId="{0B308407-163B-48AF-9894-20FB007F983B}" type="pres">
      <dgm:prSet presAssocID="{40B1D7E8-E5AE-4798-ABC8-0881404BEBD5}" presName="node" presStyleLbl="node1" presStyleIdx="1" presStyleCnt="3">
        <dgm:presLayoutVars>
          <dgm:bulletEnabled val="1"/>
        </dgm:presLayoutVars>
      </dgm:prSet>
      <dgm:spPr/>
    </dgm:pt>
    <dgm:pt modelId="{61FDD4AD-ECE4-4E87-A73B-E4239E14CCE1}" type="pres">
      <dgm:prSet presAssocID="{2F611E34-4170-4A47-8054-6C50EFC18F95}" presName="sibTrans" presStyleCnt="0"/>
      <dgm:spPr/>
    </dgm:pt>
    <dgm:pt modelId="{1BD6CE58-4553-4EB8-A884-C9E22A0D6F5C}" type="pres">
      <dgm:prSet presAssocID="{34C940AE-4E8D-413E-961A-A4169AADCD1B}" presName="node" presStyleLbl="node1" presStyleIdx="2" presStyleCnt="3">
        <dgm:presLayoutVars>
          <dgm:bulletEnabled val="1"/>
        </dgm:presLayoutVars>
      </dgm:prSet>
      <dgm:spPr/>
    </dgm:pt>
  </dgm:ptLst>
  <dgm:cxnLst>
    <dgm:cxn modelId="{E32FD611-15A9-4E78-8824-2017F696A43F}" srcId="{071A6889-5128-4D4E-B98B-694D9A9C9D5E}" destId="{40B1D7E8-E5AE-4798-ABC8-0881404BEBD5}" srcOrd="1" destOrd="0" parTransId="{C14C7665-2C67-437C-8427-B551B81EA149}" sibTransId="{2F611E34-4170-4A47-8054-6C50EFC18F95}"/>
    <dgm:cxn modelId="{5352A67F-8A62-43FD-8A62-F5097841C0A4}" type="presOf" srcId="{071A6889-5128-4D4E-B98B-694D9A9C9D5E}" destId="{B5A79BF2-6CC7-4D92-8ABC-8D82F243E25C}" srcOrd="0" destOrd="0" presId="urn:microsoft.com/office/officeart/2005/8/layout/default"/>
    <dgm:cxn modelId="{9E316C92-9264-4FD8-834F-87C6FEB32084}" type="presOf" srcId="{C159E7A1-6712-45FB-B074-850D081B5B4D}" destId="{0624913C-5518-4672-AFE9-169D6E845ACD}" srcOrd="0" destOrd="0" presId="urn:microsoft.com/office/officeart/2005/8/layout/default"/>
    <dgm:cxn modelId="{30E22895-8EA7-4901-AE4D-443ED1231D5F}" srcId="{071A6889-5128-4D4E-B98B-694D9A9C9D5E}" destId="{34C940AE-4E8D-413E-961A-A4169AADCD1B}" srcOrd="2" destOrd="0" parTransId="{3542D0CD-6504-4AD2-84BF-D32C0BF89D40}" sibTransId="{CEA4B073-761A-4CBB-862F-E058426D776D}"/>
    <dgm:cxn modelId="{72B5D0A0-2232-480E-A156-6D530D0FFD66}" srcId="{071A6889-5128-4D4E-B98B-694D9A9C9D5E}" destId="{C159E7A1-6712-45FB-B074-850D081B5B4D}" srcOrd="0" destOrd="0" parTransId="{9F93085E-B03B-43C0-B65D-FC734C4AAAF2}" sibTransId="{1477C48A-9412-47FE-98D5-502CF5CC54AF}"/>
    <dgm:cxn modelId="{16DCEDEB-28F0-4507-8ED6-661F0EDBCE13}" type="presOf" srcId="{34C940AE-4E8D-413E-961A-A4169AADCD1B}" destId="{1BD6CE58-4553-4EB8-A884-C9E22A0D6F5C}" srcOrd="0" destOrd="0" presId="urn:microsoft.com/office/officeart/2005/8/layout/default"/>
    <dgm:cxn modelId="{BD7C9AF3-161D-45BC-A3C1-07A14975824D}" type="presOf" srcId="{40B1D7E8-E5AE-4798-ABC8-0881404BEBD5}" destId="{0B308407-163B-48AF-9894-20FB007F983B}" srcOrd="0" destOrd="0" presId="urn:microsoft.com/office/officeart/2005/8/layout/default"/>
    <dgm:cxn modelId="{995E5FF8-1B97-4155-AF40-AF16C3924FCB}" type="presParOf" srcId="{B5A79BF2-6CC7-4D92-8ABC-8D82F243E25C}" destId="{0624913C-5518-4672-AFE9-169D6E845ACD}" srcOrd="0" destOrd="0" presId="urn:microsoft.com/office/officeart/2005/8/layout/default"/>
    <dgm:cxn modelId="{5C23D90E-3C1B-48BC-B1C2-8C7E9A99209B}" type="presParOf" srcId="{B5A79BF2-6CC7-4D92-8ABC-8D82F243E25C}" destId="{98FD2209-3E51-4EA0-AE35-EF1379DBE8B3}" srcOrd="1" destOrd="0" presId="urn:microsoft.com/office/officeart/2005/8/layout/default"/>
    <dgm:cxn modelId="{2866277E-5A9B-453C-A0FB-FCE9C42E0EFB}" type="presParOf" srcId="{B5A79BF2-6CC7-4D92-8ABC-8D82F243E25C}" destId="{0B308407-163B-48AF-9894-20FB007F983B}" srcOrd="2" destOrd="0" presId="urn:microsoft.com/office/officeart/2005/8/layout/default"/>
    <dgm:cxn modelId="{EECBC2F4-17F1-4800-9B1F-CEDE3C3A0495}" type="presParOf" srcId="{B5A79BF2-6CC7-4D92-8ABC-8D82F243E25C}" destId="{61FDD4AD-ECE4-4E87-A73B-E4239E14CCE1}" srcOrd="3" destOrd="0" presId="urn:microsoft.com/office/officeart/2005/8/layout/default"/>
    <dgm:cxn modelId="{BB3A5BA7-EFBA-49D2-BE89-5A3D47740DD6}" type="presParOf" srcId="{B5A79BF2-6CC7-4D92-8ABC-8D82F243E25C}" destId="{1BD6CE58-4553-4EB8-A884-C9E22A0D6F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AC07DA-42BE-4DCC-BECB-8D86A57CE9FB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5AD2704-024F-4835-B822-DD48F6AEEA6E}">
      <dgm:prSet/>
      <dgm:spPr/>
      <dgm:t>
        <a:bodyPr/>
        <a:lstStyle/>
        <a:p>
          <a:r>
            <a:rPr lang="cs-CZ" baseline="0" dirty="0"/>
            <a:t>- Politika sociálního zabezpečení </a:t>
          </a:r>
          <a:endParaRPr lang="en-US" dirty="0"/>
        </a:p>
      </dgm:t>
    </dgm:pt>
    <dgm:pt modelId="{338FDF36-4FED-4312-AD2A-4CEEB76AEC24}" type="parTrans" cxnId="{0CA15CFE-9BB8-42BD-ADC9-2C423412A313}">
      <dgm:prSet/>
      <dgm:spPr/>
      <dgm:t>
        <a:bodyPr/>
        <a:lstStyle/>
        <a:p>
          <a:endParaRPr lang="en-US"/>
        </a:p>
      </dgm:t>
    </dgm:pt>
    <dgm:pt modelId="{8789A268-D9C0-4A4B-8C6B-614DDD012C03}" type="sibTrans" cxnId="{0CA15CFE-9BB8-42BD-ADC9-2C423412A313}">
      <dgm:prSet/>
      <dgm:spPr/>
      <dgm:t>
        <a:bodyPr/>
        <a:lstStyle/>
        <a:p>
          <a:endParaRPr lang="en-US"/>
        </a:p>
      </dgm:t>
    </dgm:pt>
    <dgm:pt modelId="{BD2FF799-AEA3-4CB0-8F3A-C927DA38F51B}">
      <dgm:prSet/>
      <dgm:spPr/>
      <dgm:t>
        <a:bodyPr/>
        <a:lstStyle/>
        <a:p>
          <a:r>
            <a:rPr lang="cs-CZ" baseline="0" dirty="0"/>
            <a:t>- Politika zaměstnanosti </a:t>
          </a:r>
          <a:endParaRPr lang="en-US" dirty="0"/>
        </a:p>
      </dgm:t>
    </dgm:pt>
    <dgm:pt modelId="{FB631BC5-CA72-4BCE-BBEE-14359EC51E96}" type="parTrans" cxnId="{0F923EA5-FD21-46A6-A3DE-1DF357302A4F}">
      <dgm:prSet/>
      <dgm:spPr/>
      <dgm:t>
        <a:bodyPr/>
        <a:lstStyle/>
        <a:p>
          <a:endParaRPr lang="en-US"/>
        </a:p>
      </dgm:t>
    </dgm:pt>
    <dgm:pt modelId="{CF063ADF-1B47-4926-B822-583C2B19B8C9}" type="sibTrans" cxnId="{0F923EA5-FD21-46A6-A3DE-1DF357302A4F}">
      <dgm:prSet/>
      <dgm:spPr/>
      <dgm:t>
        <a:bodyPr/>
        <a:lstStyle/>
        <a:p>
          <a:endParaRPr lang="en-US"/>
        </a:p>
      </dgm:t>
    </dgm:pt>
    <dgm:pt modelId="{E985EE4A-CD19-4DCB-9E14-7A98CF39F247}">
      <dgm:prSet/>
      <dgm:spPr/>
      <dgm:t>
        <a:bodyPr/>
        <a:lstStyle/>
        <a:p>
          <a:r>
            <a:rPr lang="cs-CZ" baseline="0"/>
            <a:t>- Zdravotní politika</a:t>
          </a:r>
          <a:endParaRPr lang="en-US"/>
        </a:p>
      </dgm:t>
    </dgm:pt>
    <dgm:pt modelId="{A470D5CF-B63C-408F-A32D-5DF87B7C242E}" type="parTrans" cxnId="{7C0EFF9B-8EE4-477D-BC9B-972C51BFA62D}">
      <dgm:prSet/>
      <dgm:spPr/>
      <dgm:t>
        <a:bodyPr/>
        <a:lstStyle/>
        <a:p>
          <a:endParaRPr lang="en-US"/>
        </a:p>
      </dgm:t>
    </dgm:pt>
    <dgm:pt modelId="{ECD0E672-80A1-454E-8B8A-8486CEE4BFA3}" type="sibTrans" cxnId="{7C0EFF9B-8EE4-477D-BC9B-972C51BFA62D}">
      <dgm:prSet/>
      <dgm:spPr/>
      <dgm:t>
        <a:bodyPr/>
        <a:lstStyle/>
        <a:p>
          <a:endParaRPr lang="en-US"/>
        </a:p>
      </dgm:t>
    </dgm:pt>
    <dgm:pt modelId="{7D81CB45-D96C-4296-A7CA-D8AFF7F95CEB}">
      <dgm:prSet/>
      <dgm:spPr/>
      <dgm:t>
        <a:bodyPr/>
        <a:lstStyle/>
        <a:p>
          <a:r>
            <a:rPr lang="cs-CZ" baseline="0"/>
            <a:t>- Vzdělávací politika </a:t>
          </a:r>
          <a:endParaRPr lang="en-US"/>
        </a:p>
      </dgm:t>
    </dgm:pt>
    <dgm:pt modelId="{CBD5A624-1917-4F36-90A7-DF6D1930DECD}" type="parTrans" cxnId="{5563B009-E62A-47E4-B9DD-10D33C525FE9}">
      <dgm:prSet/>
      <dgm:spPr/>
      <dgm:t>
        <a:bodyPr/>
        <a:lstStyle/>
        <a:p>
          <a:endParaRPr lang="en-US"/>
        </a:p>
      </dgm:t>
    </dgm:pt>
    <dgm:pt modelId="{9BDED432-E048-4AE4-937B-121F9948D8E5}" type="sibTrans" cxnId="{5563B009-E62A-47E4-B9DD-10D33C525FE9}">
      <dgm:prSet/>
      <dgm:spPr/>
      <dgm:t>
        <a:bodyPr/>
        <a:lstStyle/>
        <a:p>
          <a:endParaRPr lang="en-US"/>
        </a:p>
      </dgm:t>
    </dgm:pt>
    <dgm:pt modelId="{F0B0F7E6-AB1F-48FC-9BD7-FA87CE8D5E29}">
      <dgm:prSet/>
      <dgm:spPr/>
      <dgm:t>
        <a:bodyPr/>
        <a:lstStyle/>
        <a:p>
          <a:r>
            <a:rPr lang="cs-CZ" baseline="0"/>
            <a:t>- Rodinná politika </a:t>
          </a:r>
          <a:endParaRPr lang="en-US"/>
        </a:p>
      </dgm:t>
    </dgm:pt>
    <dgm:pt modelId="{45CC6E6F-553F-4AF8-98DE-EF4086E18805}" type="parTrans" cxnId="{356D882F-4DB6-4A6D-AEB6-91CDA6DDF0E0}">
      <dgm:prSet/>
      <dgm:spPr/>
      <dgm:t>
        <a:bodyPr/>
        <a:lstStyle/>
        <a:p>
          <a:endParaRPr lang="en-US"/>
        </a:p>
      </dgm:t>
    </dgm:pt>
    <dgm:pt modelId="{89AD9B97-A278-42F0-96BD-9020DE1A640A}" type="sibTrans" cxnId="{356D882F-4DB6-4A6D-AEB6-91CDA6DDF0E0}">
      <dgm:prSet/>
      <dgm:spPr/>
      <dgm:t>
        <a:bodyPr/>
        <a:lstStyle/>
        <a:p>
          <a:endParaRPr lang="en-US"/>
        </a:p>
      </dgm:t>
    </dgm:pt>
    <dgm:pt modelId="{70642FB7-2E90-47E3-8082-BAD16C4BC029}">
      <dgm:prSet/>
      <dgm:spPr/>
      <dgm:t>
        <a:bodyPr/>
        <a:lstStyle/>
        <a:p>
          <a:r>
            <a:rPr lang="cs-CZ" baseline="0"/>
            <a:t>- Bytová politika</a:t>
          </a:r>
          <a:endParaRPr lang="en-US"/>
        </a:p>
      </dgm:t>
    </dgm:pt>
    <dgm:pt modelId="{30D89C2C-28BA-41D8-84C4-F2EB11CDE121}" type="parTrans" cxnId="{C0E7ED53-7A27-4DA6-9EF3-07D5E9C720C9}">
      <dgm:prSet/>
      <dgm:spPr/>
      <dgm:t>
        <a:bodyPr/>
        <a:lstStyle/>
        <a:p>
          <a:endParaRPr lang="en-US"/>
        </a:p>
      </dgm:t>
    </dgm:pt>
    <dgm:pt modelId="{705A3F14-0579-47CE-B220-D64EEE5B2B8D}" type="sibTrans" cxnId="{C0E7ED53-7A27-4DA6-9EF3-07D5E9C720C9}">
      <dgm:prSet/>
      <dgm:spPr/>
      <dgm:t>
        <a:bodyPr/>
        <a:lstStyle/>
        <a:p>
          <a:endParaRPr lang="en-US"/>
        </a:p>
      </dgm:t>
    </dgm:pt>
    <dgm:pt modelId="{48F2F94A-315F-44D3-B0DF-921A7D1292CA}" type="pres">
      <dgm:prSet presAssocID="{B6AC07DA-42BE-4DCC-BECB-8D86A57CE9FB}" presName="diagram" presStyleCnt="0">
        <dgm:presLayoutVars>
          <dgm:dir/>
          <dgm:resizeHandles val="exact"/>
        </dgm:presLayoutVars>
      </dgm:prSet>
      <dgm:spPr/>
    </dgm:pt>
    <dgm:pt modelId="{D61E3460-A12F-4A04-B78E-F1FB7995C751}" type="pres">
      <dgm:prSet presAssocID="{85AD2704-024F-4835-B822-DD48F6AEEA6E}" presName="node" presStyleLbl="node1" presStyleIdx="0" presStyleCnt="6">
        <dgm:presLayoutVars>
          <dgm:bulletEnabled val="1"/>
        </dgm:presLayoutVars>
      </dgm:prSet>
      <dgm:spPr/>
    </dgm:pt>
    <dgm:pt modelId="{82614C9B-244A-4678-9713-7B8841689534}" type="pres">
      <dgm:prSet presAssocID="{8789A268-D9C0-4A4B-8C6B-614DDD012C03}" presName="sibTrans" presStyleCnt="0"/>
      <dgm:spPr/>
    </dgm:pt>
    <dgm:pt modelId="{BE427294-B6BD-4F8B-831B-93FDE8306420}" type="pres">
      <dgm:prSet presAssocID="{BD2FF799-AEA3-4CB0-8F3A-C927DA38F51B}" presName="node" presStyleLbl="node1" presStyleIdx="1" presStyleCnt="6">
        <dgm:presLayoutVars>
          <dgm:bulletEnabled val="1"/>
        </dgm:presLayoutVars>
      </dgm:prSet>
      <dgm:spPr/>
    </dgm:pt>
    <dgm:pt modelId="{B6C7FE8C-F827-49EE-8E9A-19DBE3BD2E81}" type="pres">
      <dgm:prSet presAssocID="{CF063ADF-1B47-4926-B822-583C2B19B8C9}" presName="sibTrans" presStyleCnt="0"/>
      <dgm:spPr/>
    </dgm:pt>
    <dgm:pt modelId="{A077D404-E273-4664-9EA1-37853519556C}" type="pres">
      <dgm:prSet presAssocID="{E985EE4A-CD19-4DCB-9E14-7A98CF39F247}" presName="node" presStyleLbl="node1" presStyleIdx="2" presStyleCnt="6">
        <dgm:presLayoutVars>
          <dgm:bulletEnabled val="1"/>
        </dgm:presLayoutVars>
      </dgm:prSet>
      <dgm:spPr/>
    </dgm:pt>
    <dgm:pt modelId="{86464C4D-DDF8-4F43-B2E4-6DA8E2CA39D3}" type="pres">
      <dgm:prSet presAssocID="{ECD0E672-80A1-454E-8B8A-8486CEE4BFA3}" presName="sibTrans" presStyleCnt="0"/>
      <dgm:spPr/>
    </dgm:pt>
    <dgm:pt modelId="{2B6E1973-E244-4336-8BEE-7EDE2B32A549}" type="pres">
      <dgm:prSet presAssocID="{7D81CB45-D96C-4296-A7CA-D8AFF7F95CEB}" presName="node" presStyleLbl="node1" presStyleIdx="3" presStyleCnt="6">
        <dgm:presLayoutVars>
          <dgm:bulletEnabled val="1"/>
        </dgm:presLayoutVars>
      </dgm:prSet>
      <dgm:spPr/>
    </dgm:pt>
    <dgm:pt modelId="{6AF8AD14-F9FF-4303-8D4F-D5B10511B6F9}" type="pres">
      <dgm:prSet presAssocID="{9BDED432-E048-4AE4-937B-121F9948D8E5}" presName="sibTrans" presStyleCnt="0"/>
      <dgm:spPr/>
    </dgm:pt>
    <dgm:pt modelId="{3AF7A912-8E46-4FE9-8430-95B784B146FD}" type="pres">
      <dgm:prSet presAssocID="{F0B0F7E6-AB1F-48FC-9BD7-FA87CE8D5E29}" presName="node" presStyleLbl="node1" presStyleIdx="4" presStyleCnt="6">
        <dgm:presLayoutVars>
          <dgm:bulletEnabled val="1"/>
        </dgm:presLayoutVars>
      </dgm:prSet>
      <dgm:spPr/>
    </dgm:pt>
    <dgm:pt modelId="{08BCF8FC-D0CF-4C2E-BD86-6D93812A0590}" type="pres">
      <dgm:prSet presAssocID="{89AD9B97-A278-42F0-96BD-9020DE1A640A}" presName="sibTrans" presStyleCnt="0"/>
      <dgm:spPr/>
    </dgm:pt>
    <dgm:pt modelId="{EA7CA393-2221-4D6A-80AC-86B4DE1826DD}" type="pres">
      <dgm:prSet presAssocID="{70642FB7-2E90-47E3-8082-BAD16C4BC029}" presName="node" presStyleLbl="node1" presStyleIdx="5" presStyleCnt="6">
        <dgm:presLayoutVars>
          <dgm:bulletEnabled val="1"/>
        </dgm:presLayoutVars>
      </dgm:prSet>
      <dgm:spPr/>
    </dgm:pt>
  </dgm:ptLst>
  <dgm:cxnLst>
    <dgm:cxn modelId="{5563B009-E62A-47E4-B9DD-10D33C525FE9}" srcId="{B6AC07DA-42BE-4DCC-BECB-8D86A57CE9FB}" destId="{7D81CB45-D96C-4296-A7CA-D8AFF7F95CEB}" srcOrd="3" destOrd="0" parTransId="{CBD5A624-1917-4F36-90A7-DF6D1930DECD}" sibTransId="{9BDED432-E048-4AE4-937B-121F9948D8E5}"/>
    <dgm:cxn modelId="{5AA75F0E-BE13-41A3-95F3-BBD64F7A9EBC}" type="presOf" srcId="{85AD2704-024F-4835-B822-DD48F6AEEA6E}" destId="{D61E3460-A12F-4A04-B78E-F1FB7995C751}" srcOrd="0" destOrd="0" presId="urn:microsoft.com/office/officeart/2005/8/layout/default"/>
    <dgm:cxn modelId="{356D882F-4DB6-4A6D-AEB6-91CDA6DDF0E0}" srcId="{B6AC07DA-42BE-4DCC-BECB-8D86A57CE9FB}" destId="{F0B0F7E6-AB1F-48FC-9BD7-FA87CE8D5E29}" srcOrd="4" destOrd="0" parTransId="{45CC6E6F-553F-4AF8-98DE-EF4086E18805}" sibTransId="{89AD9B97-A278-42F0-96BD-9020DE1A640A}"/>
    <dgm:cxn modelId="{F0BD6D46-4D01-4631-9C10-8E1509A8DF97}" type="presOf" srcId="{B6AC07DA-42BE-4DCC-BECB-8D86A57CE9FB}" destId="{48F2F94A-315F-44D3-B0DF-921A7D1292CA}" srcOrd="0" destOrd="0" presId="urn:microsoft.com/office/officeart/2005/8/layout/default"/>
    <dgm:cxn modelId="{C0E7ED53-7A27-4DA6-9EF3-07D5E9C720C9}" srcId="{B6AC07DA-42BE-4DCC-BECB-8D86A57CE9FB}" destId="{70642FB7-2E90-47E3-8082-BAD16C4BC029}" srcOrd="5" destOrd="0" parTransId="{30D89C2C-28BA-41D8-84C4-F2EB11CDE121}" sibTransId="{705A3F14-0579-47CE-B220-D64EEE5B2B8D}"/>
    <dgm:cxn modelId="{F9F1C958-A90B-4DC0-A987-BBD21776D5AF}" type="presOf" srcId="{F0B0F7E6-AB1F-48FC-9BD7-FA87CE8D5E29}" destId="{3AF7A912-8E46-4FE9-8430-95B784B146FD}" srcOrd="0" destOrd="0" presId="urn:microsoft.com/office/officeart/2005/8/layout/default"/>
    <dgm:cxn modelId="{7C0EFF9B-8EE4-477D-BC9B-972C51BFA62D}" srcId="{B6AC07DA-42BE-4DCC-BECB-8D86A57CE9FB}" destId="{E985EE4A-CD19-4DCB-9E14-7A98CF39F247}" srcOrd="2" destOrd="0" parTransId="{A470D5CF-B63C-408F-A32D-5DF87B7C242E}" sibTransId="{ECD0E672-80A1-454E-8B8A-8486CEE4BFA3}"/>
    <dgm:cxn modelId="{0F923EA5-FD21-46A6-A3DE-1DF357302A4F}" srcId="{B6AC07DA-42BE-4DCC-BECB-8D86A57CE9FB}" destId="{BD2FF799-AEA3-4CB0-8F3A-C927DA38F51B}" srcOrd="1" destOrd="0" parTransId="{FB631BC5-CA72-4BCE-BBEE-14359EC51E96}" sibTransId="{CF063ADF-1B47-4926-B822-583C2B19B8C9}"/>
    <dgm:cxn modelId="{2DA1AFB5-CB67-4731-9A74-D9ECDFAF10FE}" type="presOf" srcId="{70642FB7-2E90-47E3-8082-BAD16C4BC029}" destId="{EA7CA393-2221-4D6A-80AC-86B4DE1826DD}" srcOrd="0" destOrd="0" presId="urn:microsoft.com/office/officeart/2005/8/layout/default"/>
    <dgm:cxn modelId="{AAC71FE4-748A-406B-A20E-9F7FDB77CAA5}" type="presOf" srcId="{7D81CB45-D96C-4296-A7CA-D8AFF7F95CEB}" destId="{2B6E1973-E244-4336-8BEE-7EDE2B32A549}" srcOrd="0" destOrd="0" presId="urn:microsoft.com/office/officeart/2005/8/layout/default"/>
    <dgm:cxn modelId="{732A1CE5-6418-4096-AF2C-125EF168DC9C}" type="presOf" srcId="{BD2FF799-AEA3-4CB0-8F3A-C927DA38F51B}" destId="{BE427294-B6BD-4F8B-831B-93FDE8306420}" srcOrd="0" destOrd="0" presId="urn:microsoft.com/office/officeart/2005/8/layout/default"/>
    <dgm:cxn modelId="{9414A1E8-B22D-44A6-9DCB-5699478E926D}" type="presOf" srcId="{E985EE4A-CD19-4DCB-9E14-7A98CF39F247}" destId="{A077D404-E273-4664-9EA1-37853519556C}" srcOrd="0" destOrd="0" presId="urn:microsoft.com/office/officeart/2005/8/layout/default"/>
    <dgm:cxn modelId="{0CA15CFE-9BB8-42BD-ADC9-2C423412A313}" srcId="{B6AC07DA-42BE-4DCC-BECB-8D86A57CE9FB}" destId="{85AD2704-024F-4835-B822-DD48F6AEEA6E}" srcOrd="0" destOrd="0" parTransId="{338FDF36-4FED-4312-AD2A-4CEEB76AEC24}" sibTransId="{8789A268-D9C0-4A4B-8C6B-614DDD012C03}"/>
    <dgm:cxn modelId="{33393F4C-3537-4F92-A852-C9766ADC554A}" type="presParOf" srcId="{48F2F94A-315F-44D3-B0DF-921A7D1292CA}" destId="{D61E3460-A12F-4A04-B78E-F1FB7995C751}" srcOrd="0" destOrd="0" presId="urn:microsoft.com/office/officeart/2005/8/layout/default"/>
    <dgm:cxn modelId="{5F88B504-3D6C-4E51-BF2D-2B9704612B86}" type="presParOf" srcId="{48F2F94A-315F-44D3-B0DF-921A7D1292CA}" destId="{82614C9B-244A-4678-9713-7B8841689534}" srcOrd="1" destOrd="0" presId="urn:microsoft.com/office/officeart/2005/8/layout/default"/>
    <dgm:cxn modelId="{2BB695AC-E435-48D2-9AD9-BE0EDB365296}" type="presParOf" srcId="{48F2F94A-315F-44D3-B0DF-921A7D1292CA}" destId="{BE427294-B6BD-4F8B-831B-93FDE8306420}" srcOrd="2" destOrd="0" presId="urn:microsoft.com/office/officeart/2005/8/layout/default"/>
    <dgm:cxn modelId="{F722BF95-B9D3-4318-942A-EAD83723DF8C}" type="presParOf" srcId="{48F2F94A-315F-44D3-B0DF-921A7D1292CA}" destId="{B6C7FE8C-F827-49EE-8E9A-19DBE3BD2E81}" srcOrd="3" destOrd="0" presId="urn:microsoft.com/office/officeart/2005/8/layout/default"/>
    <dgm:cxn modelId="{070AED9E-9191-43B3-B7AD-CA957D543619}" type="presParOf" srcId="{48F2F94A-315F-44D3-B0DF-921A7D1292CA}" destId="{A077D404-E273-4664-9EA1-37853519556C}" srcOrd="4" destOrd="0" presId="urn:microsoft.com/office/officeart/2005/8/layout/default"/>
    <dgm:cxn modelId="{1BB5D739-B679-4C60-A8C7-0186D6AC5A89}" type="presParOf" srcId="{48F2F94A-315F-44D3-B0DF-921A7D1292CA}" destId="{86464C4D-DDF8-4F43-B2E4-6DA8E2CA39D3}" srcOrd="5" destOrd="0" presId="urn:microsoft.com/office/officeart/2005/8/layout/default"/>
    <dgm:cxn modelId="{0F029FC5-8E8C-4F4D-BDF5-71F88FB2D17B}" type="presParOf" srcId="{48F2F94A-315F-44D3-B0DF-921A7D1292CA}" destId="{2B6E1973-E244-4336-8BEE-7EDE2B32A549}" srcOrd="6" destOrd="0" presId="urn:microsoft.com/office/officeart/2005/8/layout/default"/>
    <dgm:cxn modelId="{B9804108-EF5B-43A5-AF24-53C088300F87}" type="presParOf" srcId="{48F2F94A-315F-44D3-B0DF-921A7D1292CA}" destId="{6AF8AD14-F9FF-4303-8D4F-D5B10511B6F9}" srcOrd="7" destOrd="0" presId="urn:microsoft.com/office/officeart/2005/8/layout/default"/>
    <dgm:cxn modelId="{55C8751F-90ED-4C57-BD5E-8BE40B6F723F}" type="presParOf" srcId="{48F2F94A-315F-44D3-B0DF-921A7D1292CA}" destId="{3AF7A912-8E46-4FE9-8430-95B784B146FD}" srcOrd="8" destOrd="0" presId="urn:microsoft.com/office/officeart/2005/8/layout/default"/>
    <dgm:cxn modelId="{B27EE4E4-5C9F-4BBC-A8AE-D7B3CB58990D}" type="presParOf" srcId="{48F2F94A-315F-44D3-B0DF-921A7D1292CA}" destId="{08BCF8FC-D0CF-4C2E-BD86-6D93812A0590}" srcOrd="9" destOrd="0" presId="urn:microsoft.com/office/officeart/2005/8/layout/default"/>
    <dgm:cxn modelId="{F6DDF851-2121-415F-813A-6B778B64654D}" type="presParOf" srcId="{48F2F94A-315F-44D3-B0DF-921A7D1292CA}" destId="{EA7CA393-2221-4D6A-80AC-86B4DE1826D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DBE468-DFF3-4A46-994D-F696C934D9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6A13D3-CDEF-4FF1-8CB8-EFB49803F637}">
      <dgm:prSet/>
      <dgm:spPr/>
      <dgm:t>
        <a:bodyPr/>
        <a:lstStyle/>
        <a:p>
          <a:r>
            <a:rPr lang="cs-CZ"/>
            <a:t>právní řád dané země (především sociálně právní legislativa); </a:t>
          </a:r>
          <a:endParaRPr lang="en-US"/>
        </a:p>
      </dgm:t>
    </dgm:pt>
    <dgm:pt modelId="{EC94C388-B85E-4A8D-802C-2F92900A7420}" type="parTrans" cxnId="{D82EB092-4BE2-40F9-9513-EE84B8B83813}">
      <dgm:prSet/>
      <dgm:spPr/>
      <dgm:t>
        <a:bodyPr/>
        <a:lstStyle/>
        <a:p>
          <a:endParaRPr lang="en-US"/>
        </a:p>
      </dgm:t>
    </dgm:pt>
    <dgm:pt modelId="{A29D0E33-A583-499A-88AF-1E73452E0DBF}" type="sibTrans" cxnId="{D82EB092-4BE2-40F9-9513-EE84B8B83813}">
      <dgm:prSet/>
      <dgm:spPr/>
      <dgm:t>
        <a:bodyPr/>
        <a:lstStyle/>
        <a:p>
          <a:endParaRPr lang="en-US"/>
        </a:p>
      </dgm:t>
    </dgm:pt>
    <dgm:pt modelId="{9BC27676-D84F-444E-B3AB-05B851122F0F}">
      <dgm:prSet/>
      <dgm:spPr/>
      <dgm:t>
        <a:bodyPr/>
        <a:lstStyle/>
        <a:p>
          <a:r>
            <a:rPr lang="cs-CZ"/>
            <a:t>systém daní a transferových plateb (finance); </a:t>
          </a:r>
          <a:endParaRPr lang="en-US"/>
        </a:p>
      </dgm:t>
    </dgm:pt>
    <dgm:pt modelId="{F884AB64-4CF4-4B1D-B782-8143176DD346}" type="parTrans" cxnId="{BD22200A-F8A4-412E-9A9F-400ADA023501}">
      <dgm:prSet/>
      <dgm:spPr/>
      <dgm:t>
        <a:bodyPr/>
        <a:lstStyle/>
        <a:p>
          <a:endParaRPr lang="en-US"/>
        </a:p>
      </dgm:t>
    </dgm:pt>
    <dgm:pt modelId="{69AC3F89-576E-4D76-A9CA-7CEFDE2A3C96}" type="sibTrans" cxnId="{BD22200A-F8A4-412E-9A9F-400ADA023501}">
      <dgm:prSet/>
      <dgm:spPr/>
      <dgm:t>
        <a:bodyPr/>
        <a:lstStyle/>
        <a:p>
          <a:endParaRPr lang="en-US"/>
        </a:p>
      </dgm:t>
    </dgm:pt>
    <dgm:pt modelId="{681E6DDC-6D3E-49C4-936D-C89D1C2E7AED}">
      <dgm:prSet/>
      <dgm:spPr/>
      <dgm:t>
        <a:bodyPr/>
        <a:lstStyle/>
        <a:p>
          <a:r>
            <a:rPr lang="cs-CZ"/>
            <a:t>instituce a instituty sociální politiky (např.: sociální pojištění, sociální služby, věcné a peněžité dávky, účelové půjčky, úlevy, výhody apod.); </a:t>
          </a:r>
          <a:endParaRPr lang="en-US"/>
        </a:p>
      </dgm:t>
    </dgm:pt>
    <dgm:pt modelId="{6DE0B414-68CF-49C5-9B2D-30B6913EFDBE}" type="parTrans" cxnId="{A1363770-9584-4235-A867-098A9E7DFB89}">
      <dgm:prSet/>
      <dgm:spPr/>
      <dgm:t>
        <a:bodyPr/>
        <a:lstStyle/>
        <a:p>
          <a:endParaRPr lang="en-US"/>
        </a:p>
      </dgm:t>
    </dgm:pt>
    <dgm:pt modelId="{54C953C4-C439-470F-AA4E-FD777A4B6CE9}" type="sibTrans" cxnId="{A1363770-9584-4235-A867-098A9E7DFB89}">
      <dgm:prSet/>
      <dgm:spPr/>
      <dgm:t>
        <a:bodyPr/>
        <a:lstStyle/>
        <a:p>
          <a:endParaRPr lang="en-US"/>
        </a:p>
      </dgm:t>
    </dgm:pt>
    <dgm:pt modelId="{68D14D7F-588B-43C9-819B-9E9A5E56A8E6}">
      <dgm:prSet/>
      <dgm:spPr/>
      <dgm:t>
        <a:bodyPr/>
        <a:lstStyle/>
        <a:p>
          <a:r>
            <a:rPr lang="cs-CZ"/>
            <a:t>nadační, charitativní, církevní a dobročinné aktivity. </a:t>
          </a:r>
          <a:endParaRPr lang="en-US"/>
        </a:p>
      </dgm:t>
    </dgm:pt>
    <dgm:pt modelId="{4A8B0C31-2E30-4E9F-90FE-D7C46937E9E6}" type="parTrans" cxnId="{D30E2835-A14E-4EE1-BADB-13E75E830BF7}">
      <dgm:prSet/>
      <dgm:spPr/>
      <dgm:t>
        <a:bodyPr/>
        <a:lstStyle/>
        <a:p>
          <a:endParaRPr lang="en-US"/>
        </a:p>
      </dgm:t>
    </dgm:pt>
    <dgm:pt modelId="{E2459802-E284-4554-8B54-322D3EFE9A17}" type="sibTrans" cxnId="{D30E2835-A14E-4EE1-BADB-13E75E830BF7}">
      <dgm:prSet/>
      <dgm:spPr/>
      <dgm:t>
        <a:bodyPr/>
        <a:lstStyle/>
        <a:p>
          <a:endParaRPr lang="en-US"/>
        </a:p>
      </dgm:t>
    </dgm:pt>
    <dgm:pt modelId="{0A1269E6-B580-4C11-BB7E-DE2BBC92FB2E}">
      <dgm:prSet/>
      <dgm:spPr/>
      <dgm:t>
        <a:bodyPr/>
        <a:lstStyle/>
        <a:p>
          <a:r>
            <a:rPr lang="cs-CZ"/>
            <a:t>Nepřímými nástroji pak jsou: </a:t>
          </a:r>
          <a:endParaRPr lang="en-US"/>
        </a:p>
      </dgm:t>
    </dgm:pt>
    <dgm:pt modelId="{2C21D2CD-8100-4F70-9931-CE65B620FFDB}" type="parTrans" cxnId="{1C2B5395-19B4-43E5-939D-5A7E4E9DEF7A}">
      <dgm:prSet/>
      <dgm:spPr/>
      <dgm:t>
        <a:bodyPr/>
        <a:lstStyle/>
        <a:p>
          <a:endParaRPr lang="en-US"/>
        </a:p>
      </dgm:t>
    </dgm:pt>
    <dgm:pt modelId="{A92A2114-BD7B-41FA-8140-3716D30B8F88}" type="sibTrans" cxnId="{1C2B5395-19B4-43E5-939D-5A7E4E9DEF7A}">
      <dgm:prSet/>
      <dgm:spPr/>
      <dgm:t>
        <a:bodyPr/>
        <a:lstStyle/>
        <a:p>
          <a:endParaRPr lang="en-US"/>
        </a:p>
      </dgm:t>
    </dgm:pt>
    <dgm:pt modelId="{2F2A89BA-A086-4841-B86B-5FBC6DB80A66}">
      <dgm:prSet/>
      <dgm:spPr/>
      <dgm:t>
        <a:bodyPr/>
        <a:lstStyle/>
        <a:p>
          <a:r>
            <a:rPr lang="cs-CZ"/>
            <a:t>Masmédia, vzdělávání, poradenství</a:t>
          </a:r>
          <a:endParaRPr lang="en-US"/>
        </a:p>
      </dgm:t>
    </dgm:pt>
    <dgm:pt modelId="{5EF0EDD6-4622-48D8-82B9-566865EF9031}" type="parTrans" cxnId="{6E17C123-85F5-4EE3-94B6-B7BD9E3DEE3C}">
      <dgm:prSet/>
      <dgm:spPr/>
      <dgm:t>
        <a:bodyPr/>
        <a:lstStyle/>
        <a:p>
          <a:endParaRPr lang="en-US"/>
        </a:p>
      </dgm:t>
    </dgm:pt>
    <dgm:pt modelId="{AA24821C-B412-4C35-8DF6-267BF0AE81AF}" type="sibTrans" cxnId="{6E17C123-85F5-4EE3-94B6-B7BD9E3DEE3C}">
      <dgm:prSet/>
      <dgm:spPr/>
      <dgm:t>
        <a:bodyPr/>
        <a:lstStyle/>
        <a:p>
          <a:endParaRPr lang="en-US"/>
        </a:p>
      </dgm:t>
    </dgm:pt>
    <dgm:pt modelId="{221E3322-98CF-4E0E-8FD3-A9DB62715A03}" type="pres">
      <dgm:prSet presAssocID="{39DBE468-DFF3-4A46-994D-F696C934D93C}" presName="diagram" presStyleCnt="0">
        <dgm:presLayoutVars>
          <dgm:dir/>
          <dgm:resizeHandles val="exact"/>
        </dgm:presLayoutVars>
      </dgm:prSet>
      <dgm:spPr/>
    </dgm:pt>
    <dgm:pt modelId="{643062B2-A74A-49B7-88CD-CE4A32D60B7E}" type="pres">
      <dgm:prSet presAssocID="{926A13D3-CDEF-4FF1-8CB8-EFB49803F637}" presName="node" presStyleLbl="node1" presStyleIdx="0" presStyleCnt="6">
        <dgm:presLayoutVars>
          <dgm:bulletEnabled val="1"/>
        </dgm:presLayoutVars>
      </dgm:prSet>
      <dgm:spPr/>
    </dgm:pt>
    <dgm:pt modelId="{07916788-5BD0-48C0-A6B2-9E021F6AE024}" type="pres">
      <dgm:prSet presAssocID="{A29D0E33-A583-499A-88AF-1E73452E0DBF}" presName="sibTrans" presStyleCnt="0"/>
      <dgm:spPr/>
    </dgm:pt>
    <dgm:pt modelId="{BE5F68C3-3740-430D-B3AA-044D7D9FBA7A}" type="pres">
      <dgm:prSet presAssocID="{9BC27676-D84F-444E-B3AB-05B851122F0F}" presName="node" presStyleLbl="node1" presStyleIdx="1" presStyleCnt="6">
        <dgm:presLayoutVars>
          <dgm:bulletEnabled val="1"/>
        </dgm:presLayoutVars>
      </dgm:prSet>
      <dgm:spPr/>
    </dgm:pt>
    <dgm:pt modelId="{7E99754F-3D38-4424-994B-D69D24C52E5C}" type="pres">
      <dgm:prSet presAssocID="{69AC3F89-576E-4D76-A9CA-7CEFDE2A3C96}" presName="sibTrans" presStyleCnt="0"/>
      <dgm:spPr/>
    </dgm:pt>
    <dgm:pt modelId="{571C1A84-3DCA-4E68-9B1E-7D378ABF1055}" type="pres">
      <dgm:prSet presAssocID="{681E6DDC-6D3E-49C4-936D-C89D1C2E7AED}" presName="node" presStyleLbl="node1" presStyleIdx="2" presStyleCnt="6">
        <dgm:presLayoutVars>
          <dgm:bulletEnabled val="1"/>
        </dgm:presLayoutVars>
      </dgm:prSet>
      <dgm:spPr/>
    </dgm:pt>
    <dgm:pt modelId="{29A47691-E6DD-4A44-9077-61C4525928C5}" type="pres">
      <dgm:prSet presAssocID="{54C953C4-C439-470F-AA4E-FD777A4B6CE9}" presName="sibTrans" presStyleCnt="0"/>
      <dgm:spPr/>
    </dgm:pt>
    <dgm:pt modelId="{D190DE71-DA13-42A8-BF4F-090765834FF7}" type="pres">
      <dgm:prSet presAssocID="{68D14D7F-588B-43C9-819B-9E9A5E56A8E6}" presName="node" presStyleLbl="node1" presStyleIdx="3" presStyleCnt="6">
        <dgm:presLayoutVars>
          <dgm:bulletEnabled val="1"/>
        </dgm:presLayoutVars>
      </dgm:prSet>
      <dgm:spPr/>
    </dgm:pt>
    <dgm:pt modelId="{CB4C8E26-847B-497C-B01A-5C3CFB43F556}" type="pres">
      <dgm:prSet presAssocID="{E2459802-E284-4554-8B54-322D3EFE9A17}" presName="sibTrans" presStyleCnt="0"/>
      <dgm:spPr/>
    </dgm:pt>
    <dgm:pt modelId="{9E6911C3-F909-40AA-8003-BE62947C5FEE}" type="pres">
      <dgm:prSet presAssocID="{0A1269E6-B580-4C11-BB7E-DE2BBC92FB2E}" presName="node" presStyleLbl="node1" presStyleIdx="4" presStyleCnt="6">
        <dgm:presLayoutVars>
          <dgm:bulletEnabled val="1"/>
        </dgm:presLayoutVars>
      </dgm:prSet>
      <dgm:spPr/>
    </dgm:pt>
    <dgm:pt modelId="{3FA86244-254E-4E3B-A770-EE221748ED05}" type="pres">
      <dgm:prSet presAssocID="{A92A2114-BD7B-41FA-8140-3716D30B8F88}" presName="sibTrans" presStyleCnt="0"/>
      <dgm:spPr/>
    </dgm:pt>
    <dgm:pt modelId="{AED3918C-E79D-49E1-A2D5-53EC9DFDB745}" type="pres">
      <dgm:prSet presAssocID="{2F2A89BA-A086-4841-B86B-5FBC6DB80A66}" presName="node" presStyleLbl="node1" presStyleIdx="5" presStyleCnt="6">
        <dgm:presLayoutVars>
          <dgm:bulletEnabled val="1"/>
        </dgm:presLayoutVars>
      </dgm:prSet>
      <dgm:spPr/>
    </dgm:pt>
  </dgm:ptLst>
  <dgm:cxnLst>
    <dgm:cxn modelId="{AE3B0306-671B-47E6-B62B-462DA7B1ADF4}" type="presOf" srcId="{681E6DDC-6D3E-49C4-936D-C89D1C2E7AED}" destId="{571C1A84-3DCA-4E68-9B1E-7D378ABF1055}" srcOrd="0" destOrd="0" presId="urn:microsoft.com/office/officeart/2005/8/layout/default"/>
    <dgm:cxn modelId="{BD22200A-F8A4-412E-9A9F-400ADA023501}" srcId="{39DBE468-DFF3-4A46-994D-F696C934D93C}" destId="{9BC27676-D84F-444E-B3AB-05B851122F0F}" srcOrd="1" destOrd="0" parTransId="{F884AB64-4CF4-4B1D-B782-8143176DD346}" sibTransId="{69AC3F89-576E-4D76-A9CA-7CEFDE2A3C96}"/>
    <dgm:cxn modelId="{2DF93B20-C43A-43ED-A721-90D72844673B}" type="presOf" srcId="{68D14D7F-588B-43C9-819B-9E9A5E56A8E6}" destId="{D190DE71-DA13-42A8-BF4F-090765834FF7}" srcOrd="0" destOrd="0" presId="urn:microsoft.com/office/officeart/2005/8/layout/default"/>
    <dgm:cxn modelId="{6E17C123-85F5-4EE3-94B6-B7BD9E3DEE3C}" srcId="{39DBE468-DFF3-4A46-994D-F696C934D93C}" destId="{2F2A89BA-A086-4841-B86B-5FBC6DB80A66}" srcOrd="5" destOrd="0" parTransId="{5EF0EDD6-4622-48D8-82B9-566865EF9031}" sibTransId="{AA24821C-B412-4C35-8DF6-267BF0AE81AF}"/>
    <dgm:cxn modelId="{D30E2835-A14E-4EE1-BADB-13E75E830BF7}" srcId="{39DBE468-DFF3-4A46-994D-F696C934D93C}" destId="{68D14D7F-588B-43C9-819B-9E9A5E56A8E6}" srcOrd="3" destOrd="0" parTransId="{4A8B0C31-2E30-4E9F-90FE-D7C46937E9E6}" sibTransId="{E2459802-E284-4554-8B54-322D3EFE9A17}"/>
    <dgm:cxn modelId="{18112061-C93D-4451-B1EE-2D626A1172F5}" type="presOf" srcId="{9BC27676-D84F-444E-B3AB-05B851122F0F}" destId="{BE5F68C3-3740-430D-B3AA-044D7D9FBA7A}" srcOrd="0" destOrd="0" presId="urn:microsoft.com/office/officeart/2005/8/layout/default"/>
    <dgm:cxn modelId="{53850F48-B34D-402B-BC60-62F0836AF1FF}" type="presOf" srcId="{0A1269E6-B580-4C11-BB7E-DE2BBC92FB2E}" destId="{9E6911C3-F909-40AA-8003-BE62947C5FEE}" srcOrd="0" destOrd="0" presId="urn:microsoft.com/office/officeart/2005/8/layout/default"/>
    <dgm:cxn modelId="{A1363770-9584-4235-A867-098A9E7DFB89}" srcId="{39DBE468-DFF3-4A46-994D-F696C934D93C}" destId="{681E6DDC-6D3E-49C4-936D-C89D1C2E7AED}" srcOrd="2" destOrd="0" parTransId="{6DE0B414-68CF-49C5-9B2D-30B6913EFDBE}" sibTransId="{54C953C4-C439-470F-AA4E-FD777A4B6CE9}"/>
    <dgm:cxn modelId="{D69F2777-0FE9-4F12-AAE5-D1FF3EF15D47}" type="presOf" srcId="{926A13D3-CDEF-4FF1-8CB8-EFB49803F637}" destId="{643062B2-A74A-49B7-88CD-CE4A32D60B7E}" srcOrd="0" destOrd="0" presId="urn:microsoft.com/office/officeart/2005/8/layout/default"/>
    <dgm:cxn modelId="{6D489D88-A61A-4371-BAD9-3A9D00DB6D0F}" type="presOf" srcId="{2F2A89BA-A086-4841-B86B-5FBC6DB80A66}" destId="{AED3918C-E79D-49E1-A2D5-53EC9DFDB745}" srcOrd="0" destOrd="0" presId="urn:microsoft.com/office/officeart/2005/8/layout/default"/>
    <dgm:cxn modelId="{D82EB092-4BE2-40F9-9513-EE84B8B83813}" srcId="{39DBE468-DFF3-4A46-994D-F696C934D93C}" destId="{926A13D3-CDEF-4FF1-8CB8-EFB49803F637}" srcOrd="0" destOrd="0" parTransId="{EC94C388-B85E-4A8D-802C-2F92900A7420}" sibTransId="{A29D0E33-A583-499A-88AF-1E73452E0DBF}"/>
    <dgm:cxn modelId="{1C2B5395-19B4-43E5-939D-5A7E4E9DEF7A}" srcId="{39DBE468-DFF3-4A46-994D-F696C934D93C}" destId="{0A1269E6-B580-4C11-BB7E-DE2BBC92FB2E}" srcOrd="4" destOrd="0" parTransId="{2C21D2CD-8100-4F70-9931-CE65B620FFDB}" sibTransId="{A92A2114-BD7B-41FA-8140-3716D30B8F88}"/>
    <dgm:cxn modelId="{97EE6CAC-1839-4A78-AFA1-E255959D6B1B}" type="presOf" srcId="{39DBE468-DFF3-4A46-994D-F696C934D93C}" destId="{221E3322-98CF-4E0E-8FD3-A9DB62715A03}" srcOrd="0" destOrd="0" presId="urn:microsoft.com/office/officeart/2005/8/layout/default"/>
    <dgm:cxn modelId="{448576D2-B112-46A7-8DAE-57868558C4A0}" type="presParOf" srcId="{221E3322-98CF-4E0E-8FD3-A9DB62715A03}" destId="{643062B2-A74A-49B7-88CD-CE4A32D60B7E}" srcOrd="0" destOrd="0" presId="urn:microsoft.com/office/officeart/2005/8/layout/default"/>
    <dgm:cxn modelId="{7F95CC16-79F4-4F36-A3E2-F805A9CAB2D6}" type="presParOf" srcId="{221E3322-98CF-4E0E-8FD3-A9DB62715A03}" destId="{07916788-5BD0-48C0-A6B2-9E021F6AE024}" srcOrd="1" destOrd="0" presId="urn:microsoft.com/office/officeart/2005/8/layout/default"/>
    <dgm:cxn modelId="{ABC1BDAF-8EB8-4500-B2CC-AD2F8A522646}" type="presParOf" srcId="{221E3322-98CF-4E0E-8FD3-A9DB62715A03}" destId="{BE5F68C3-3740-430D-B3AA-044D7D9FBA7A}" srcOrd="2" destOrd="0" presId="urn:microsoft.com/office/officeart/2005/8/layout/default"/>
    <dgm:cxn modelId="{E754C470-826B-4B9B-A130-049DC9E1F4ED}" type="presParOf" srcId="{221E3322-98CF-4E0E-8FD3-A9DB62715A03}" destId="{7E99754F-3D38-4424-994B-D69D24C52E5C}" srcOrd="3" destOrd="0" presId="urn:microsoft.com/office/officeart/2005/8/layout/default"/>
    <dgm:cxn modelId="{04F6DF4B-90A2-45E1-907C-0635176378C6}" type="presParOf" srcId="{221E3322-98CF-4E0E-8FD3-A9DB62715A03}" destId="{571C1A84-3DCA-4E68-9B1E-7D378ABF1055}" srcOrd="4" destOrd="0" presId="urn:microsoft.com/office/officeart/2005/8/layout/default"/>
    <dgm:cxn modelId="{F26E2214-5757-4559-85ED-2933F13FE1C5}" type="presParOf" srcId="{221E3322-98CF-4E0E-8FD3-A9DB62715A03}" destId="{29A47691-E6DD-4A44-9077-61C4525928C5}" srcOrd="5" destOrd="0" presId="urn:microsoft.com/office/officeart/2005/8/layout/default"/>
    <dgm:cxn modelId="{93196B8F-44FA-4D08-953A-B9F93A887938}" type="presParOf" srcId="{221E3322-98CF-4E0E-8FD3-A9DB62715A03}" destId="{D190DE71-DA13-42A8-BF4F-090765834FF7}" srcOrd="6" destOrd="0" presId="urn:microsoft.com/office/officeart/2005/8/layout/default"/>
    <dgm:cxn modelId="{54603AC7-B737-4587-955F-6BEEFF7B7B85}" type="presParOf" srcId="{221E3322-98CF-4E0E-8FD3-A9DB62715A03}" destId="{CB4C8E26-847B-497C-B01A-5C3CFB43F556}" srcOrd="7" destOrd="0" presId="urn:microsoft.com/office/officeart/2005/8/layout/default"/>
    <dgm:cxn modelId="{16E249DF-8247-4EE6-94C3-03D6AD0C07A5}" type="presParOf" srcId="{221E3322-98CF-4E0E-8FD3-A9DB62715A03}" destId="{9E6911C3-F909-40AA-8003-BE62947C5FEE}" srcOrd="8" destOrd="0" presId="urn:microsoft.com/office/officeart/2005/8/layout/default"/>
    <dgm:cxn modelId="{8E06B702-0A3C-4E7F-B273-1302345AF74C}" type="presParOf" srcId="{221E3322-98CF-4E0E-8FD3-A9DB62715A03}" destId="{3FA86244-254E-4E3B-A770-EE221748ED05}" srcOrd="9" destOrd="0" presId="urn:microsoft.com/office/officeart/2005/8/layout/default"/>
    <dgm:cxn modelId="{5CF990D5-44E0-4730-9F92-BC8CE50FE053}" type="presParOf" srcId="{221E3322-98CF-4E0E-8FD3-A9DB62715A03}" destId="{AED3918C-E79D-49E1-A2D5-53EC9DFDB7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103E6-98F3-43AE-B977-9273C86D6D38}">
      <dsp:nvSpPr>
        <dsp:cNvPr id="0" name=""/>
        <dsp:cNvSpPr/>
      </dsp:nvSpPr>
      <dsp:spPr>
        <a:xfrm>
          <a:off x="0" y="5009"/>
          <a:ext cx="4991962" cy="12706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Praktická činnost </a:t>
          </a:r>
          <a:r>
            <a:rPr lang="cs-CZ" sz="2000" kern="1200" dirty="0"/>
            <a:t>– každý je nějak účasten dění ve společnosti a ve státě a tím pádem sociální politiku i sám spoluutváří.  </a:t>
          </a:r>
          <a:endParaRPr lang="en-US" sz="2000" kern="1200" dirty="0"/>
        </a:p>
      </dsp:txBody>
      <dsp:txXfrm>
        <a:off x="62029" y="67038"/>
        <a:ext cx="4867904" cy="1146617"/>
      </dsp:txXfrm>
    </dsp:sp>
    <dsp:sp modelId="{031A421A-8929-4909-A4F3-FC916AC134F2}">
      <dsp:nvSpPr>
        <dsp:cNvPr id="0" name=""/>
        <dsp:cNvSpPr/>
      </dsp:nvSpPr>
      <dsp:spPr>
        <a:xfrm>
          <a:off x="0" y="1289902"/>
          <a:ext cx="4991962" cy="1270675"/>
        </a:xfrm>
        <a:prstGeom prst="roundRect">
          <a:avLst/>
        </a:prstGeom>
        <a:gradFill rotWithShape="0">
          <a:gsLst>
            <a:gs pos="0">
              <a:schemeClr val="accent5">
                <a:hueOff val="490387"/>
                <a:satOff val="-372"/>
                <a:lumOff val="-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90387"/>
                <a:satOff val="-372"/>
                <a:lumOff val="-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90387"/>
                <a:satOff val="-372"/>
                <a:lumOff val="-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Vědní obor </a:t>
          </a:r>
          <a:r>
            <a:rPr lang="cs-CZ" sz="1600" kern="1200" dirty="0"/>
            <a:t>– zabývá se zkoumáním procesů tvorby a realizace jednotlivých politik, které se pak dotýkají života občanů (nepůjde však jen o politiku státní, ale i o politiky občanských sdružení, profesních sdružení, sociálních skupin apod.) </a:t>
          </a:r>
          <a:endParaRPr lang="en-US" sz="1600" kern="1200" dirty="0"/>
        </a:p>
      </dsp:txBody>
      <dsp:txXfrm>
        <a:off x="62029" y="1351931"/>
        <a:ext cx="4867904" cy="1146617"/>
      </dsp:txXfrm>
    </dsp:sp>
    <dsp:sp modelId="{14DC0BCC-115B-4EAB-9CE6-1795F823D862}">
      <dsp:nvSpPr>
        <dsp:cNvPr id="0" name=""/>
        <dsp:cNvSpPr/>
      </dsp:nvSpPr>
      <dsp:spPr>
        <a:xfrm>
          <a:off x="0" y="2567687"/>
          <a:ext cx="4991962" cy="1270675"/>
        </a:xfrm>
        <a:prstGeom prst="roundRect">
          <a:avLst/>
        </a:prstGeom>
        <a:gradFill rotWithShape="0">
          <a:gsLst>
            <a:gs pos="0">
              <a:schemeClr val="accent5">
                <a:hueOff val="980773"/>
                <a:satOff val="-743"/>
                <a:lumOff val="-36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80773"/>
                <a:satOff val="-743"/>
                <a:lumOff val="-36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80773"/>
                <a:satOff val="-743"/>
                <a:lumOff val="-36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Aktivní sociální politika </a:t>
          </a:r>
          <a:r>
            <a:rPr lang="cs-CZ" sz="2400" kern="1200" dirty="0"/>
            <a:t>– politika preventivního charakteru, usiluje o předcházení vzniku sociálních problémů. </a:t>
          </a:r>
          <a:endParaRPr lang="en-US" sz="2400" kern="1200" dirty="0"/>
        </a:p>
      </dsp:txBody>
      <dsp:txXfrm>
        <a:off x="62029" y="2629716"/>
        <a:ext cx="4867904" cy="1146617"/>
      </dsp:txXfrm>
    </dsp:sp>
    <dsp:sp modelId="{60D360B5-8ABE-40E7-9527-7E8A20748D9F}">
      <dsp:nvSpPr>
        <dsp:cNvPr id="0" name=""/>
        <dsp:cNvSpPr/>
      </dsp:nvSpPr>
      <dsp:spPr>
        <a:xfrm>
          <a:off x="0" y="3859688"/>
          <a:ext cx="4991962" cy="1270675"/>
        </a:xfrm>
        <a:prstGeom prst="roundRect">
          <a:avLst/>
        </a:prstGeom>
        <a:gradFill rotWithShape="0">
          <a:gsLst>
            <a:gs pos="0">
              <a:schemeClr val="accent5">
                <a:hueOff val="1471160"/>
                <a:satOff val="-1115"/>
                <a:lumOff val="-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71160"/>
                <a:satOff val="-1115"/>
                <a:lumOff val="-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71160"/>
                <a:satOff val="-1115"/>
                <a:lumOff val="-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Pasivní </a:t>
          </a:r>
          <a:r>
            <a:rPr lang="cs-CZ" sz="2400" kern="1200" dirty="0"/>
            <a:t>(retrospektivní) sociální politika – řeší vzniklé problémy. </a:t>
          </a:r>
          <a:endParaRPr lang="en-US" sz="2400" kern="1200" dirty="0"/>
        </a:p>
      </dsp:txBody>
      <dsp:txXfrm>
        <a:off x="62029" y="3921717"/>
        <a:ext cx="4867904" cy="1146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7F84-4B66-4AC9-958C-F08AD4A02199}">
      <dsp:nvSpPr>
        <dsp:cNvPr id="0" name=""/>
        <dsp:cNvSpPr/>
      </dsp:nvSpPr>
      <dsp:spPr>
        <a:xfrm>
          <a:off x="521621" y="1019"/>
          <a:ext cx="3948719" cy="23692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(1) zlepšení základních podmínek života obyvatel</a:t>
          </a:r>
          <a:endParaRPr lang="en-US" sz="2600" kern="1200"/>
        </a:p>
      </dsp:txBody>
      <dsp:txXfrm>
        <a:off x="521621" y="1019"/>
        <a:ext cx="3948719" cy="2369231"/>
      </dsp:txXfrm>
    </dsp:sp>
    <dsp:sp modelId="{8E26DAF1-A4DE-4F4E-B508-36889B8D4C79}">
      <dsp:nvSpPr>
        <dsp:cNvPr id="0" name=""/>
        <dsp:cNvSpPr/>
      </dsp:nvSpPr>
      <dsp:spPr>
        <a:xfrm>
          <a:off x="521621" y="2765122"/>
          <a:ext cx="3948719" cy="23692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(2) zabezpečení sociální suverenity a sociálního bezpečí v rámci hospodářských a politických možností země. </a:t>
          </a:r>
          <a:endParaRPr lang="en-US" sz="2600" kern="1200"/>
        </a:p>
      </dsp:txBody>
      <dsp:txXfrm>
        <a:off x="521621" y="2765122"/>
        <a:ext cx="3948719" cy="2369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2E535-4AFE-4E24-9B2F-CA4D43A0E911}">
      <dsp:nvSpPr>
        <dsp:cNvPr id="0" name=""/>
        <dsp:cNvSpPr/>
      </dsp:nvSpPr>
      <dsp:spPr>
        <a:xfrm>
          <a:off x="955491" y="2852"/>
          <a:ext cx="2755419" cy="1653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Hlavní subjekt sociální politiky je stát, který určuje pojetí, obsah, cíle a úkoly sociální politiky. </a:t>
          </a:r>
          <a:endParaRPr lang="en-US" sz="1800" kern="1200"/>
        </a:p>
      </dsp:txBody>
      <dsp:txXfrm>
        <a:off x="955491" y="2852"/>
        <a:ext cx="2755419" cy="1653251"/>
      </dsp:txXfrm>
    </dsp:sp>
    <dsp:sp modelId="{F82FA24A-7CC5-4E10-94CD-901A3B377ACF}">
      <dsp:nvSpPr>
        <dsp:cNvPr id="0" name=""/>
        <dsp:cNvSpPr/>
      </dsp:nvSpPr>
      <dsp:spPr>
        <a:xfrm>
          <a:off x="3986452" y="2852"/>
          <a:ext cx="2755419" cy="16532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Stát je vybaven zvláštními prostředky k uskutečnění (realizaci) svých sociálně-politických cílů (peníze, instituce).</a:t>
          </a:r>
          <a:endParaRPr lang="en-US" sz="1800" kern="1200"/>
        </a:p>
      </dsp:txBody>
      <dsp:txXfrm>
        <a:off x="3986452" y="2852"/>
        <a:ext cx="2755419" cy="1653251"/>
      </dsp:txXfrm>
    </dsp:sp>
    <dsp:sp modelId="{FD88216B-08A1-4BD5-A2AC-E0B99AB3DDC6}">
      <dsp:nvSpPr>
        <dsp:cNvPr id="0" name=""/>
        <dsp:cNvSpPr/>
      </dsp:nvSpPr>
      <dsp:spPr>
        <a:xfrm>
          <a:off x="7017414" y="2852"/>
          <a:ext cx="2755419" cy="16532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Sociální politiku má nejen stát, ale každý subjekt v něm působící. </a:t>
          </a:r>
          <a:endParaRPr lang="en-US" sz="1800" kern="1200"/>
        </a:p>
      </dsp:txBody>
      <dsp:txXfrm>
        <a:off x="7017414" y="2852"/>
        <a:ext cx="2755419" cy="1653251"/>
      </dsp:txXfrm>
    </dsp:sp>
    <dsp:sp modelId="{DC50BEEC-0179-445A-B146-65D0F6D80DE8}">
      <dsp:nvSpPr>
        <dsp:cNvPr id="0" name=""/>
        <dsp:cNvSpPr/>
      </dsp:nvSpPr>
      <dsp:spPr>
        <a:xfrm>
          <a:off x="955491" y="1931645"/>
          <a:ext cx="2755419" cy="16532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Sociální politika politických stran, odborů, zájmových a jiných nestátních organizací.</a:t>
          </a:r>
          <a:endParaRPr lang="en-US" sz="1800" kern="1200"/>
        </a:p>
      </dsp:txBody>
      <dsp:txXfrm>
        <a:off x="955491" y="1931645"/>
        <a:ext cx="2755419" cy="1653251"/>
      </dsp:txXfrm>
    </dsp:sp>
    <dsp:sp modelId="{D6E5B7C1-84E0-44E2-AC45-FF1A6C6E69BC}">
      <dsp:nvSpPr>
        <dsp:cNvPr id="0" name=""/>
        <dsp:cNvSpPr/>
      </dsp:nvSpPr>
      <dsp:spPr>
        <a:xfrm>
          <a:off x="3986452" y="1931645"/>
          <a:ext cx="2755419" cy="16532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Sociální zájmy nestátních subjektů se mohou se státem ztotožňovat nebo rozcházet či soupeřit. </a:t>
          </a:r>
          <a:endParaRPr lang="en-US" sz="1800" kern="1200"/>
        </a:p>
      </dsp:txBody>
      <dsp:txXfrm>
        <a:off x="3986452" y="1931645"/>
        <a:ext cx="2755419" cy="1653251"/>
      </dsp:txXfrm>
    </dsp:sp>
    <dsp:sp modelId="{299DC7F4-057D-42A8-8B64-9B1E0076F6D9}">
      <dsp:nvSpPr>
        <dsp:cNvPr id="0" name=""/>
        <dsp:cNvSpPr/>
      </dsp:nvSpPr>
      <dsp:spPr>
        <a:xfrm>
          <a:off x="7017414" y="1931645"/>
          <a:ext cx="2755419" cy="1653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Mohou si sociální politiku hradit ze svých vlastních zdrojů nezávisle na státu. </a:t>
          </a:r>
          <a:endParaRPr lang="en-US" sz="1800" kern="1200"/>
        </a:p>
      </dsp:txBody>
      <dsp:txXfrm>
        <a:off x="7017414" y="1931645"/>
        <a:ext cx="2755419" cy="1653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262A-0A48-46F0-8B4C-590881E62CF3}">
      <dsp:nvSpPr>
        <dsp:cNvPr id="0" name=""/>
        <dsp:cNvSpPr/>
      </dsp:nvSpPr>
      <dsp:spPr>
        <a:xfrm>
          <a:off x="301734" y="333738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1) zaměstnavatele a firmy;</a:t>
          </a:r>
          <a:endParaRPr lang="en-US" sz="1600" kern="1200"/>
        </a:p>
      </dsp:txBody>
      <dsp:txXfrm>
        <a:off x="301734" y="333738"/>
        <a:ext cx="3164017" cy="1898410"/>
      </dsp:txXfrm>
    </dsp:sp>
    <dsp:sp modelId="{AB0A4FF2-5CC2-48FD-87B9-3E009A5B8510}">
      <dsp:nvSpPr>
        <dsp:cNvPr id="0" name=""/>
        <dsp:cNvSpPr/>
      </dsp:nvSpPr>
      <dsp:spPr>
        <a:xfrm>
          <a:off x="3782153" y="333738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367790"/>
                <a:satOff val="-279"/>
                <a:lumOff val="-1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67790"/>
                <a:satOff val="-279"/>
                <a:lumOff val="-1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67790"/>
                <a:satOff val="-279"/>
                <a:lumOff val="-1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2) zaměstnavatelské, zaměstnanecké a odborové orgány; </a:t>
          </a:r>
          <a:endParaRPr lang="en-US" sz="1600" kern="1200"/>
        </a:p>
      </dsp:txBody>
      <dsp:txXfrm>
        <a:off x="3782153" y="333738"/>
        <a:ext cx="3164017" cy="1898410"/>
      </dsp:txXfrm>
    </dsp:sp>
    <dsp:sp modelId="{C5DE8003-B78C-4EF7-A7DB-DE5EFC236801}">
      <dsp:nvSpPr>
        <dsp:cNvPr id="0" name=""/>
        <dsp:cNvSpPr/>
      </dsp:nvSpPr>
      <dsp:spPr>
        <a:xfrm>
          <a:off x="7262573" y="333738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735580"/>
                <a:satOff val="-558"/>
                <a:lumOff val="-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35580"/>
                <a:satOff val="-558"/>
                <a:lumOff val="-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35580"/>
                <a:satOff val="-558"/>
                <a:lumOff val="-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3) regiony, místní komunity, obce, jejich orgány a instituce, občanské organizace a iniciativy, zájmové organizace, dobročinné organizace, charitativní instituce, nadace, církve; </a:t>
          </a:r>
          <a:endParaRPr lang="en-US" sz="1600" kern="1200"/>
        </a:p>
      </dsp:txBody>
      <dsp:txXfrm>
        <a:off x="7262573" y="333738"/>
        <a:ext cx="3164017" cy="1898410"/>
      </dsp:txXfrm>
    </dsp:sp>
    <dsp:sp modelId="{957F4FE8-1CFA-4B19-8637-8475BF9806EC}">
      <dsp:nvSpPr>
        <dsp:cNvPr id="0" name=""/>
        <dsp:cNvSpPr/>
      </dsp:nvSpPr>
      <dsp:spPr>
        <a:xfrm>
          <a:off x="1421" y="2548550"/>
          <a:ext cx="3164017" cy="1898410"/>
        </a:xfrm>
        <a:prstGeom prst="rect">
          <a:avLst/>
        </a:prstGeom>
        <a:gradFill rotWithShape="0">
          <a:gsLst>
            <a:gs pos="0">
              <a:schemeClr val="accent5">
                <a:hueOff val="1103370"/>
                <a:satOff val="-836"/>
                <a:lumOff val="-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03370"/>
                <a:satOff val="-836"/>
                <a:lumOff val="-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03370"/>
                <a:satOff val="-836"/>
                <a:lumOff val="-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4) občany, rodiny, domácnosti, svépomocná sdružení, např. rodin postižených dětí.</a:t>
          </a:r>
          <a:endParaRPr lang="en-US" sz="1600" kern="1200"/>
        </a:p>
      </dsp:txBody>
      <dsp:txXfrm>
        <a:off x="1421" y="2548550"/>
        <a:ext cx="3164017" cy="1898410"/>
      </dsp:txXfrm>
    </dsp:sp>
    <dsp:sp modelId="{397E0B88-0F77-4742-98FB-E132F73C425C}">
      <dsp:nvSpPr>
        <dsp:cNvPr id="0" name=""/>
        <dsp:cNvSpPr/>
      </dsp:nvSpPr>
      <dsp:spPr>
        <a:xfrm>
          <a:off x="3481840" y="2548550"/>
          <a:ext cx="7245062" cy="1898410"/>
        </a:xfrm>
        <a:prstGeom prst="rect">
          <a:avLst/>
        </a:prstGeom>
        <a:gradFill rotWithShape="0">
          <a:gsLst>
            <a:gs pos="0">
              <a:schemeClr val="accent5">
                <a:hueOff val="1471160"/>
                <a:satOff val="-1115"/>
                <a:lumOff val="-5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471160"/>
                <a:satOff val="-1115"/>
                <a:lumOff val="-5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471160"/>
                <a:satOff val="-1115"/>
                <a:lumOff val="-5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 výše uvedeného rámcového seznamu možných subjektů sociální politiky vyplývá, že soudobá sociální politika je ve vyspělých zemích založena na pluralitě subjektů.</a:t>
          </a:r>
          <a:endParaRPr lang="en-US" sz="1600" kern="1200" dirty="0"/>
        </a:p>
      </dsp:txBody>
      <dsp:txXfrm>
        <a:off x="3481840" y="2548550"/>
        <a:ext cx="7245062" cy="1898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913C-5518-4672-AFE9-169D6E845ACD}">
      <dsp:nvSpPr>
        <dsp:cNvPr id="0" name=""/>
        <dsp:cNvSpPr/>
      </dsp:nvSpPr>
      <dsp:spPr>
        <a:xfrm>
          <a:off x="842" y="43198"/>
          <a:ext cx="3284977" cy="28115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Všichni obyvatele dané země.</a:t>
          </a:r>
          <a:endParaRPr lang="en-US" sz="3600" kern="1200" dirty="0"/>
        </a:p>
      </dsp:txBody>
      <dsp:txXfrm>
        <a:off x="842" y="43198"/>
        <a:ext cx="3284977" cy="2811592"/>
      </dsp:txXfrm>
    </dsp:sp>
    <dsp:sp modelId="{0B308407-163B-48AF-9894-20FB007F983B}">
      <dsp:nvSpPr>
        <dsp:cNvPr id="0" name=""/>
        <dsp:cNvSpPr/>
      </dsp:nvSpPr>
      <dsp:spPr>
        <a:xfrm>
          <a:off x="3614317" y="463501"/>
          <a:ext cx="3284977" cy="1970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Jednotlivci nebo skupiny (spojené interakcí)</a:t>
          </a:r>
          <a:endParaRPr lang="en-US" sz="2400" kern="1200" dirty="0"/>
        </a:p>
      </dsp:txBody>
      <dsp:txXfrm>
        <a:off x="3614317" y="463501"/>
        <a:ext cx="3284977" cy="1970986"/>
      </dsp:txXfrm>
    </dsp:sp>
    <dsp:sp modelId="{1BD6CE58-4553-4EB8-A884-C9E22A0D6F5C}">
      <dsp:nvSpPr>
        <dsp:cNvPr id="0" name=""/>
        <dsp:cNvSpPr/>
      </dsp:nvSpPr>
      <dsp:spPr>
        <a:xfrm>
          <a:off x="1807579" y="3183288"/>
          <a:ext cx="3284977" cy="1970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Objekty je možné a nutné různě strukturovat, např.: - podle věku, - podle pohlaví, - podle vzdělání, - podle příjmu, - ekonomické aktivity, - počtu dětí atd.</a:t>
          </a:r>
          <a:endParaRPr lang="en-US" sz="1900" kern="1200"/>
        </a:p>
      </dsp:txBody>
      <dsp:txXfrm>
        <a:off x="1807579" y="3183288"/>
        <a:ext cx="3284977" cy="1970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E3460-A12F-4A04-B78E-F1FB7995C751}">
      <dsp:nvSpPr>
        <dsp:cNvPr id="0" name=""/>
        <dsp:cNvSpPr/>
      </dsp:nvSpPr>
      <dsp:spPr>
        <a:xfrm>
          <a:off x="809365" y="183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 dirty="0"/>
            <a:t>- Politika sociálního zabezpečení </a:t>
          </a:r>
          <a:endParaRPr lang="en-US" sz="1700" kern="1200" dirty="0"/>
        </a:p>
      </dsp:txBody>
      <dsp:txXfrm>
        <a:off x="809365" y="1836"/>
        <a:ext cx="1606300" cy="963780"/>
      </dsp:txXfrm>
    </dsp:sp>
    <dsp:sp modelId="{BE427294-B6BD-4F8B-831B-93FDE8306420}">
      <dsp:nvSpPr>
        <dsp:cNvPr id="0" name=""/>
        <dsp:cNvSpPr/>
      </dsp:nvSpPr>
      <dsp:spPr>
        <a:xfrm>
          <a:off x="2576296" y="183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 dirty="0"/>
            <a:t>- Politika zaměstnanosti </a:t>
          </a:r>
          <a:endParaRPr lang="en-US" sz="1700" kern="1200" dirty="0"/>
        </a:p>
      </dsp:txBody>
      <dsp:txXfrm>
        <a:off x="2576296" y="1836"/>
        <a:ext cx="1606300" cy="963780"/>
      </dsp:txXfrm>
    </dsp:sp>
    <dsp:sp modelId="{A077D404-E273-4664-9EA1-37853519556C}">
      <dsp:nvSpPr>
        <dsp:cNvPr id="0" name=""/>
        <dsp:cNvSpPr/>
      </dsp:nvSpPr>
      <dsp:spPr>
        <a:xfrm>
          <a:off x="809365" y="112624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Zdravotní politika</a:t>
          </a:r>
          <a:endParaRPr lang="en-US" sz="1700" kern="1200"/>
        </a:p>
      </dsp:txBody>
      <dsp:txXfrm>
        <a:off x="809365" y="1126246"/>
        <a:ext cx="1606300" cy="963780"/>
      </dsp:txXfrm>
    </dsp:sp>
    <dsp:sp modelId="{2B6E1973-E244-4336-8BEE-7EDE2B32A549}">
      <dsp:nvSpPr>
        <dsp:cNvPr id="0" name=""/>
        <dsp:cNvSpPr/>
      </dsp:nvSpPr>
      <dsp:spPr>
        <a:xfrm>
          <a:off x="2576296" y="112624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Vzdělávací politika </a:t>
          </a:r>
          <a:endParaRPr lang="en-US" sz="1700" kern="1200"/>
        </a:p>
      </dsp:txBody>
      <dsp:txXfrm>
        <a:off x="2576296" y="1126246"/>
        <a:ext cx="1606300" cy="963780"/>
      </dsp:txXfrm>
    </dsp:sp>
    <dsp:sp modelId="{3AF7A912-8E46-4FE9-8430-95B784B146FD}">
      <dsp:nvSpPr>
        <dsp:cNvPr id="0" name=""/>
        <dsp:cNvSpPr/>
      </dsp:nvSpPr>
      <dsp:spPr>
        <a:xfrm>
          <a:off x="809365" y="225065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Rodinná politika </a:t>
          </a:r>
          <a:endParaRPr lang="en-US" sz="1700" kern="1200"/>
        </a:p>
      </dsp:txBody>
      <dsp:txXfrm>
        <a:off x="809365" y="2250656"/>
        <a:ext cx="1606300" cy="963780"/>
      </dsp:txXfrm>
    </dsp:sp>
    <dsp:sp modelId="{EA7CA393-2221-4D6A-80AC-86B4DE1826DD}">
      <dsp:nvSpPr>
        <dsp:cNvPr id="0" name=""/>
        <dsp:cNvSpPr/>
      </dsp:nvSpPr>
      <dsp:spPr>
        <a:xfrm>
          <a:off x="2576296" y="2250656"/>
          <a:ext cx="1606300" cy="96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baseline="0"/>
            <a:t>- Bytová politika</a:t>
          </a:r>
          <a:endParaRPr lang="en-US" sz="1700" kern="1200"/>
        </a:p>
      </dsp:txBody>
      <dsp:txXfrm>
        <a:off x="2576296" y="2250656"/>
        <a:ext cx="1606300" cy="963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62B2-A74A-49B7-88CD-CE4A32D60B7E}">
      <dsp:nvSpPr>
        <dsp:cNvPr id="0" name=""/>
        <dsp:cNvSpPr/>
      </dsp:nvSpPr>
      <dsp:spPr>
        <a:xfrm>
          <a:off x="722526" y="1078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právní řád dané země (především sociálně právní legislativa); </a:t>
          </a:r>
          <a:endParaRPr lang="en-US" sz="1600" kern="1200"/>
        </a:p>
      </dsp:txBody>
      <dsp:txXfrm>
        <a:off x="722526" y="1078"/>
        <a:ext cx="2597658" cy="1558595"/>
      </dsp:txXfrm>
    </dsp:sp>
    <dsp:sp modelId="{BE5F68C3-3740-430D-B3AA-044D7D9FBA7A}">
      <dsp:nvSpPr>
        <dsp:cNvPr id="0" name=""/>
        <dsp:cNvSpPr/>
      </dsp:nvSpPr>
      <dsp:spPr>
        <a:xfrm>
          <a:off x="3579951" y="1078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systém daní a transferových plateb (finance); </a:t>
          </a:r>
          <a:endParaRPr lang="en-US" sz="1600" kern="1200"/>
        </a:p>
      </dsp:txBody>
      <dsp:txXfrm>
        <a:off x="3579951" y="1078"/>
        <a:ext cx="2597658" cy="1558595"/>
      </dsp:txXfrm>
    </dsp:sp>
    <dsp:sp modelId="{571C1A84-3DCA-4E68-9B1E-7D378ABF1055}">
      <dsp:nvSpPr>
        <dsp:cNvPr id="0" name=""/>
        <dsp:cNvSpPr/>
      </dsp:nvSpPr>
      <dsp:spPr>
        <a:xfrm>
          <a:off x="722526" y="1819439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instituce a instituty sociální politiky (např.: sociální pojištění, sociální služby, věcné a peněžité dávky, účelové půjčky, úlevy, výhody apod.); </a:t>
          </a:r>
          <a:endParaRPr lang="en-US" sz="1600" kern="1200"/>
        </a:p>
      </dsp:txBody>
      <dsp:txXfrm>
        <a:off x="722526" y="1819439"/>
        <a:ext cx="2597658" cy="1558595"/>
      </dsp:txXfrm>
    </dsp:sp>
    <dsp:sp modelId="{D190DE71-DA13-42A8-BF4F-090765834FF7}">
      <dsp:nvSpPr>
        <dsp:cNvPr id="0" name=""/>
        <dsp:cNvSpPr/>
      </dsp:nvSpPr>
      <dsp:spPr>
        <a:xfrm>
          <a:off x="3579951" y="1819439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nadační, charitativní, církevní a dobročinné aktivity. </a:t>
          </a:r>
          <a:endParaRPr lang="en-US" sz="1600" kern="1200"/>
        </a:p>
      </dsp:txBody>
      <dsp:txXfrm>
        <a:off x="3579951" y="1819439"/>
        <a:ext cx="2597658" cy="1558595"/>
      </dsp:txXfrm>
    </dsp:sp>
    <dsp:sp modelId="{9E6911C3-F909-40AA-8003-BE62947C5FEE}">
      <dsp:nvSpPr>
        <dsp:cNvPr id="0" name=""/>
        <dsp:cNvSpPr/>
      </dsp:nvSpPr>
      <dsp:spPr>
        <a:xfrm>
          <a:off x="722526" y="3637800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Nepřímými nástroji pak jsou: </a:t>
          </a:r>
          <a:endParaRPr lang="en-US" sz="1600" kern="1200"/>
        </a:p>
      </dsp:txBody>
      <dsp:txXfrm>
        <a:off x="722526" y="3637800"/>
        <a:ext cx="2597658" cy="1558595"/>
      </dsp:txXfrm>
    </dsp:sp>
    <dsp:sp modelId="{AED3918C-E79D-49E1-A2D5-53EC9DFDB745}">
      <dsp:nvSpPr>
        <dsp:cNvPr id="0" name=""/>
        <dsp:cNvSpPr/>
      </dsp:nvSpPr>
      <dsp:spPr>
        <a:xfrm>
          <a:off x="3579951" y="3637800"/>
          <a:ext cx="2597658" cy="1558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Masmédia, vzdělávání, poradenství</a:t>
          </a:r>
          <a:endParaRPr lang="en-US" sz="1600" kern="1200"/>
        </a:p>
      </dsp:txBody>
      <dsp:txXfrm>
        <a:off x="3579951" y="3637800"/>
        <a:ext cx="2597658" cy="1558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April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April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0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April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April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0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1D1466-856C-47F0-AADB-6A6FB3F49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cs-CZ" dirty="0"/>
              <a:t>Sociální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02ADAD-C885-4345-9F54-AE85F14A8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cs-CZ" dirty="0"/>
              <a:t>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FFD0C-BBA0-4A9E-8930-DFADF871A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37"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81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9FE95-9025-4095-9AC1-D4F45A09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Princip solidarity</a:t>
            </a:r>
          </a:p>
        </p:txBody>
      </p:sp>
      <p:pic>
        <p:nvPicPr>
          <p:cNvPr id="7170" name="Picture 2" descr="Solidarita 20. 12. Mezinárodní den LIDSKÉ SOLIDARITY">
            <a:extLst>
              <a:ext uri="{FF2B5EF4-FFF2-40B4-BE49-F238E27FC236}">
                <a16:creationId xmlns:a16="http://schemas.microsoft.com/office/drawing/2014/main" id="{DE7C3ABC-67D5-49B1-AA1F-818D6A8E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113948"/>
            <a:ext cx="3095625" cy="2182415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65E14-5E30-455E-8839-429C6688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5999"/>
            <a:ext cx="6900137" cy="569417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/>
              <a:t>Sociální solidarita (vzájemná podpora, sounáležitost) souvisí především s utvářením a rozdělováním životních podmínek a prostředků jedinců a sociálních skupin (zejména rodin) v zájmu naplňování ideje sociální spravedlnosti.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Solidarita mezinárodní, - solidaritu regionální, - solidaritu jednotlivců a </a:t>
            </a:r>
            <a:r>
              <a:rPr lang="cs-CZ" sz="1600" dirty="0" err="1"/>
              <a:t>vnitrorodinnou</a:t>
            </a:r>
            <a:r>
              <a:rPr lang="cs-CZ" sz="1600" dirty="0"/>
              <a:t> solidaritu, - solidaritu mezigenerační atd.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 V soudobých moderních společnostech se, podle Krebse (2002,), solidarita ve značné míře realizuje (naplňuje) především pomocí redistribuční a transferové politiky státu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 „Významná je však i solidarita jedinců, spolků, sdružení apod., často založená na filantropii a uskutečňující se zpravidla mimo státní </a:t>
            </a:r>
            <a:r>
              <a:rPr lang="cs-CZ" sz="1600" dirty="0" err="1"/>
              <a:t>redistributivní</a:t>
            </a:r>
            <a:r>
              <a:rPr lang="cs-CZ" sz="1600" dirty="0"/>
              <a:t> mechanismus nebo jen s jeho částečným využitím.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Význam takovéto dobrovolné solidarity v sociální politice je značný a se změněnou rolí státu v sociální politice v současné době roste.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Z tohoto úhlu pohledu tedy rozlišme mezi: a) solidaritou dobrovolnou (altruismus, filantropie) a b) solidaritou vynucenou (povinná redistribuce příjmů – daně, odvody do pojišťovacích schémat).</a:t>
            </a:r>
          </a:p>
        </p:txBody>
      </p:sp>
    </p:spTree>
    <p:extLst>
      <p:ext uri="{BB962C8B-B14F-4D97-AF65-F5344CB8AC3E}">
        <p14:creationId xmlns:p14="http://schemas.microsoft.com/office/powerpoint/2010/main" val="272140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63195A-B496-441B-9431-19D1F9D1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Princip subsidiarity</a:t>
            </a:r>
          </a:p>
        </p:txBody>
      </p:sp>
      <p:pic>
        <p:nvPicPr>
          <p:cNvPr id="8194" name="Picture 2" descr="Princip subsidiarity">
            <a:extLst>
              <a:ext uri="{FF2B5EF4-FFF2-40B4-BE49-F238E27FC236}">
                <a16:creationId xmlns:a16="http://schemas.microsoft.com/office/drawing/2014/main" id="{86A6A961-C8FF-4A08-A63D-815F597F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83" y="3175861"/>
            <a:ext cx="3430843" cy="2281510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14C6A-A139-42B1-B3D5-AA7FB862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600" dirty="0"/>
              <a:t>Nejprve sám sobě, pokud to nejde, 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nastupuje rodina.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Rodina sobě, pokud to nejde obrací se na místní organizace a spolky. Pokud to nejde,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obrací se se na stát.</a:t>
            </a:r>
          </a:p>
          <a:p>
            <a:pPr algn="just">
              <a:lnSpc>
                <a:spcPct val="110000"/>
              </a:lnSpc>
            </a:pPr>
            <a:r>
              <a:rPr lang="cs-CZ" sz="2600" dirty="0"/>
              <a:t> „</a:t>
            </a:r>
            <a:r>
              <a:rPr lang="cs-CZ" sz="2600" i="1" dirty="0"/>
              <a:t>Jeho povinností je primárně pečovat o vytvoření podmínek, aby si každý mohl pomoci vlastním přičiněním a sám pomáhá až na posledním místě, jsou </a:t>
            </a:r>
            <a:r>
              <a:rPr lang="cs-CZ" sz="2600" i="1" dirty="0" err="1"/>
              <a:t>li</a:t>
            </a:r>
            <a:r>
              <a:rPr lang="cs-CZ" sz="2600" i="1" dirty="0"/>
              <a:t> ostatní možnosti pomoci vyčerpány</a:t>
            </a:r>
            <a:r>
              <a:rPr lang="cs-CZ" sz="2600" dirty="0"/>
              <a:t>“ (Krebs 2002).</a:t>
            </a:r>
          </a:p>
        </p:txBody>
      </p:sp>
    </p:spTree>
    <p:extLst>
      <p:ext uri="{BB962C8B-B14F-4D97-AF65-F5344CB8AC3E}">
        <p14:creationId xmlns:p14="http://schemas.microsoft.com/office/powerpoint/2010/main" val="208040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4718E-34A5-449E-9F0C-7DE49512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Principy participace </a:t>
            </a:r>
          </a:p>
        </p:txBody>
      </p:sp>
      <p:pic>
        <p:nvPicPr>
          <p:cNvPr id="9218" name="Picture 2" descr="Koordinátoři participativního plánování">
            <a:extLst>
              <a:ext uri="{FF2B5EF4-FFF2-40B4-BE49-F238E27FC236}">
                <a16:creationId xmlns:a16="http://schemas.microsoft.com/office/drawing/2014/main" id="{4B09DAA2-8D48-4098-B475-9A38AC9C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175861"/>
            <a:ext cx="3095625" cy="2058590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8464B-509B-4556-80E0-7CA40B45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900" dirty="0"/>
              <a:t>Lidé mají mít možnost se účastnit procesu tvorby a realizace opatření, která se pak týkají jich samotných. 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„...přechod od člověka, jako převážně objektu sociální politiky k člověku, jako plnoprávnému, odpovědnému a respektovanému subjektu.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 </a:t>
            </a:r>
            <a:r>
              <a:rPr lang="cs-CZ" sz="1900" i="1" dirty="0"/>
              <a:t>Člověk přestává být pasivním příjemcem sociálně-politických opatření (převážně státu), ale sám se na jejich tvorbě podílí a spolurozhoduje o jejich realizaci</a:t>
            </a:r>
            <a:r>
              <a:rPr lang="cs-CZ" sz="1900" dirty="0"/>
              <a:t>“ (Krebs 2002)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Bez ztotožnění se lidí s opatřeními, budou efekty opatření velmi omezené, nebo dojde k nárůstu zneužívání těchto opatření a podobně.</a:t>
            </a:r>
          </a:p>
          <a:p>
            <a:pPr algn="just">
              <a:lnSpc>
                <a:spcPct val="110000"/>
              </a:lnSpc>
            </a:pPr>
            <a:r>
              <a:rPr lang="cs-CZ" sz="1900" dirty="0"/>
              <a:t>Otázka racionality sociálně-politických opatření. </a:t>
            </a:r>
          </a:p>
        </p:txBody>
      </p:sp>
    </p:spTree>
    <p:extLst>
      <p:ext uri="{BB962C8B-B14F-4D97-AF65-F5344CB8AC3E}">
        <p14:creationId xmlns:p14="http://schemas.microsoft.com/office/powerpoint/2010/main" val="284023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12D2C2-145E-420C-952F-5F7612B3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sociální politiky </a:t>
            </a:r>
          </a:p>
        </p:txBody>
      </p:sp>
      <p:pic>
        <p:nvPicPr>
          <p:cNvPr id="11266" name="Picture 2" descr="Bez snížení sociální nerovnosti nelze zachraňovat demokracii">
            <a:extLst>
              <a:ext uri="{FF2B5EF4-FFF2-40B4-BE49-F238E27FC236}">
                <a16:creationId xmlns:a16="http://schemas.microsoft.com/office/drawing/2014/main" id="{93CED091-C838-4A14-9779-0AAB8658E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26974" b="-3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754A-2ED7-4B68-90F8-C71BBF33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300" dirty="0"/>
              <a:t>1) Funkce ochranná, jež bývá považována za historicky nejstarší</a:t>
            </a:r>
          </a:p>
          <a:p>
            <a:pPr algn="just">
              <a:lnSpc>
                <a:spcPct val="110000"/>
              </a:lnSpc>
            </a:pPr>
            <a:r>
              <a:rPr lang="cs-CZ" sz="2300" dirty="0"/>
              <a:t>2) Funkce přerozdělovací, jež se snaží zmírňovat sociální nerovnosti ve společnosti, řeší co, jak, komu, podle jakých kritérií rozdělovat. </a:t>
            </a:r>
          </a:p>
          <a:p>
            <a:pPr algn="just">
              <a:lnSpc>
                <a:spcPct val="110000"/>
              </a:lnSpc>
            </a:pPr>
            <a:endParaRPr lang="cs-CZ" sz="2300" dirty="0"/>
          </a:p>
          <a:p>
            <a:pPr algn="just">
              <a:lnSpc>
                <a:spcPct val="110000"/>
              </a:lnSpc>
            </a:pPr>
            <a:r>
              <a:rPr lang="cs-CZ" sz="2300" dirty="0"/>
              <a:t>Hlavním garantem přerozdělování je stát (který vybírá daně a příspěvky do pojišťovacích fondů). Prvotní rozdělení se děje na trhu, sekundární přerozdělení pak představuje stát a sociální politika (daně, přerozdělení prostředků potřebným).</a:t>
            </a:r>
          </a:p>
        </p:txBody>
      </p:sp>
    </p:spTree>
    <p:extLst>
      <p:ext uri="{BB962C8B-B14F-4D97-AF65-F5344CB8AC3E}">
        <p14:creationId xmlns:p14="http://schemas.microsoft.com/office/powerpoint/2010/main" val="16220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5C24DB-A899-4072-94CD-F3AC1822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Funkce přerozdělovací</a:t>
            </a: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242" name="Picture 2" descr="peníze – MŠ Ovčí Hájek">
            <a:extLst>
              <a:ext uri="{FF2B5EF4-FFF2-40B4-BE49-F238E27FC236}">
                <a16:creationId xmlns:a16="http://schemas.microsoft.com/office/drawing/2014/main" id="{9241A452-3D57-4CF6-8ED7-BF7D1B1D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662874"/>
            <a:ext cx="4284000" cy="352359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5DF8A-FF67-45DC-A1C4-6395AC61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096528"/>
            <a:ext cx="4991962" cy="3661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Redistribuce se vždy pohybuje mezi dvěma mantinely: </a:t>
            </a:r>
          </a:p>
          <a:p>
            <a:r>
              <a:rPr lang="cs-CZ" dirty="0"/>
              <a:t>1. Příliš vysoká míra přerozdělování oslabuje podněty k práci a podnikání. </a:t>
            </a:r>
          </a:p>
          <a:p>
            <a:r>
              <a:rPr lang="cs-CZ" dirty="0"/>
              <a:t>2. Příliš nízká míra přerozdělování může oslabit stabilitu a rozvojové možnosti společnosti</a:t>
            </a:r>
          </a:p>
        </p:txBody>
      </p:sp>
    </p:spTree>
    <p:extLst>
      <p:ext uri="{BB962C8B-B14F-4D97-AF65-F5344CB8AC3E}">
        <p14:creationId xmlns:p14="http://schemas.microsoft.com/office/powerpoint/2010/main" val="145742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10EAFC-F6D4-43BB-BFDC-00FF73C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homogenizační</a:t>
            </a:r>
          </a:p>
        </p:txBody>
      </p:sp>
      <p:pic>
        <p:nvPicPr>
          <p:cNvPr id="12290" name="Picture 2" descr="Inkluze je dvakrát dražší, než se čekalo. – TICHÉ ZPRÁVY">
            <a:extLst>
              <a:ext uri="{FF2B5EF4-FFF2-40B4-BE49-F238E27FC236}">
                <a16:creationId xmlns:a16="http://schemas.microsoft.com/office/drawing/2014/main" id="{DD71CA6D-64B1-4AFC-81CC-1C205D9C7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r="719" b="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C5559-8081-4873-B7C0-2C9E92DF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3000" dirty="0"/>
              <a:t>Spočívá ve snaze poskytovat obyvatelstvu stejné šance (nikoli nivelizovat podmínky života). 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Spočívá tedy v poskytování stejných šancí vzdělávat se, pracovat, pečovat o své zdraví. Snaží se tedy, aby nebyly rozdíly v šancích v přístupu k těmto statkům.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Rovina inkluze</a:t>
            </a:r>
          </a:p>
        </p:txBody>
      </p:sp>
    </p:spTree>
    <p:extLst>
      <p:ext uri="{BB962C8B-B14F-4D97-AF65-F5344CB8AC3E}">
        <p14:creationId xmlns:p14="http://schemas.microsoft.com/office/powerpoint/2010/main" val="320728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205DA7-C37D-4A7D-A98B-1DC9FE0A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stimulační</a:t>
            </a:r>
          </a:p>
        </p:txBody>
      </p:sp>
      <p:pic>
        <p:nvPicPr>
          <p:cNvPr id="13314" name="Picture 2" descr="Aktivizací se rozumí podněcování, stimulace k činnosti.">
            <a:extLst>
              <a:ext uri="{FF2B5EF4-FFF2-40B4-BE49-F238E27FC236}">
                <a16:creationId xmlns:a16="http://schemas.microsoft.com/office/drawing/2014/main" id="{198AD6F1-6E52-4E8A-9603-1AB45F833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9" r="33313" b="-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C277F-93FD-4B1F-B645-16861D48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3000" dirty="0"/>
              <a:t>Aktivizovat člověka, aby se sám postaral o sebe a eventuálně pomáhal druhým. </a:t>
            </a:r>
          </a:p>
          <a:p>
            <a:pPr algn="just">
              <a:lnSpc>
                <a:spcPct val="110000"/>
              </a:lnSpc>
            </a:pPr>
            <a:endParaRPr lang="cs-CZ" sz="3000" dirty="0"/>
          </a:p>
          <a:p>
            <a:pPr algn="just">
              <a:lnSpc>
                <a:spcPct val="110000"/>
              </a:lnSpc>
            </a:pPr>
            <a:r>
              <a:rPr lang="cs-CZ" sz="3000" dirty="0"/>
              <a:t>Obecně řečeno je jejím posláním podporovat, podněcovat, vyvolávat žádoucí sociální jednání jednotlivců a sociálních skupin jak v oblasti ekonomické, tak i mimo ni.</a:t>
            </a:r>
          </a:p>
        </p:txBody>
      </p:sp>
    </p:spTree>
    <p:extLst>
      <p:ext uri="{BB962C8B-B14F-4D97-AF65-F5344CB8AC3E}">
        <p14:creationId xmlns:p14="http://schemas.microsoft.com/office/powerpoint/2010/main" val="29466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A2FA74-E7E4-42D3-9D49-2DF850CF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Funkce preventivní</a:t>
            </a:r>
          </a:p>
        </p:txBody>
      </p:sp>
      <p:pic>
        <p:nvPicPr>
          <p:cNvPr id="14338" name="Picture 2" descr="Avizo ke konferenci Prevence se vyplatí! « Aktuality « Program prevence  kriminality « Sociální služby « Občané">
            <a:extLst>
              <a:ext uri="{FF2B5EF4-FFF2-40B4-BE49-F238E27FC236}">
                <a16:creationId xmlns:a16="http://schemas.microsoft.com/office/drawing/2014/main" id="{79F9A01E-0C98-4DE1-A79D-6C9DD8A3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462206"/>
            <a:ext cx="3095625" cy="1485900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86D7B-79A3-4595-BBDC-83CDBED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cs-CZ" sz="3700" dirty="0"/>
              <a:t>Ryzím ztělesněním aktivního přístupu k řešení sociální problematiky.</a:t>
            </a:r>
          </a:p>
          <a:p>
            <a:pPr algn="just">
              <a:lnSpc>
                <a:spcPct val="110000"/>
              </a:lnSpc>
            </a:pPr>
            <a:r>
              <a:rPr lang="cs-CZ" sz="3700" dirty="0"/>
              <a:t> </a:t>
            </a:r>
          </a:p>
          <a:p>
            <a:pPr algn="just">
              <a:lnSpc>
                <a:spcPct val="110000"/>
              </a:lnSpc>
            </a:pPr>
            <a:r>
              <a:rPr lang="cs-CZ" sz="3700" dirty="0"/>
              <a:t>Obecně je tedy snahou předcházet nepříznivým sociálním situacím, např. chudobě, rozvodovosti, nezaměstnanosti, kriminalitě...</a:t>
            </a:r>
          </a:p>
        </p:txBody>
      </p:sp>
    </p:spTree>
    <p:extLst>
      <p:ext uri="{BB962C8B-B14F-4D97-AF65-F5344CB8AC3E}">
        <p14:creationId xmlns:p14="http://schemas.microsoft.com/office/powerpoint/2010/main" val="196046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0A07F0-F2D7-4BBD-B705-F6BAF8BD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Nástroje sociální politiky</a:t>
            </a:r>
          </a:p>
        </p:txBody>
      </p:sp>
      <p:pic>
        <p:nvPicPr>
          <p:cNvPr id="15362" name="Picture 2" descr="nástroje sociální politiky | Univerzita-Online.cz">
            <a:extLst>
              <a:ext uri="{FF2B5EF4-FFF2-40B4-BE49-F238E27FC236}">
                <a16:creationId xmlns:a16="http://schemas.microsoft.com/office/drawing/2014/main" id="{C7DC2693-F607-44BB-AC35-D083D492E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9" r="21927" b="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64" name="Zástupný obsah 2">
            <a:extLst>
              <a:ext uri="{FF2B5EF4-FFF2-40B4-BE49-F238E27FC236}">
                <a16:creationId xmlns:a16="http://schemas.microsoft.com/office/drawing/2014/main" id="{827BD133-64D6-43F6-8768-1A43E05A0F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8188" y="576000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02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6C2B42-74E2-4C3F-89B2-2D48621C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>
            <a:normAutofit/>
          </a:bodyPr>
          <a:lstStyle/>
          <a:p>
            <a:r>
              <a:rPr lang="cs-CZ" dirty="0"/>
              <a:t>Financování sociální politiky</a:t>
            </a:r>
          </a:p>
        </p:txBody>
      </p:sp>
      <p:pic>
        <p:nvPicPr>
          <p:cNvPr id="16386" name="Picture 2" descr="Koronavirus a finance? Společně to zvládneme | BONITES">
            <a:extLst>
              <a:ext uri="{FF2B5EF4-FFF2-40B4-BE49-F238E27FC236}">
                <a16:creationId xmlns:a16="http://schemas.microsoft.com/office/drawing/2014/main" id="{FFD18D80-6EF1-46C4-898B-B3D180890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9701" b="-3"/>
          <a:stretch/>
        </p:blipFill>
        <p:spPr bwMode="auto"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D4DDF7-A00A-425F-A9B6-4555A7FB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a) rozpočtovou technikou (průběžně) - vybrané dávky se vyplácejí přímo v daném období, co nejpřesněji odhadovat příjmy a výdaje.</a:t>
            </a:r>
          </a:p>
          <a:p>
            <a:pPr algn="just"/>
            <a:r>
              <a:rPr lang="cs-CZ" dirty="0"/>
              <a:t> b) fondovou technikou (kapitalizací) - existuje fond do něhož přispíváme, kdy hlavním rizikem je inflace, fondový způsob předpokládá existenci určité kapitálové rezervy</a:t>
            </a:r>
          </a:p>
          <a:p>
            <a:pPr algn="just"/>
            <a:r>
              <a:rPr lang="cs-CZ" dirty="0"/>
              <a:t>c) jednorázově - např. darem, tento zdroj financování je vhodný spíše pro nadace, občanská sdružení atd., tedy opatření lokálního charakteru.</a:t>
            </a:r>
          </a:p>
        </p:txBody>
      </p:sp>
    </p:spTree>
    <p:extLst>
      <p:ext uri="{BB962C8B-B14F-4D97-AF65-F5344CB8AC3E}">
        <p14:creationId xmlns:p14="http://schemas.microsoft.com/office/powerpoint/2010/main" val="19230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B39165-1B11-4D51-964E-1EF758EF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Jednoznačná definice </a:t>
            </a:r>
            <a:br>
              <a:rPr lang="cs-CZ" dirty="0"/>
            </a:br>
            <a:r>
              <a:rPr lang="cs-CZ" dirty="0"/>
              <a:t>neexistuje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Sociální politika: Realizace, cíle a projevy | Politický slovník">
            <a:extLst>
              <a:ext uri="{FF2B5EF4-FFF2-40B4-BE49-F238E27FC236}">
                <a16:creationId xmlns:a16="http://schemas.microsoft.com/office/drawing/2014/main" id="{041F5BCF-625C-403B-9B3E-25A58DA4A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r="14498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7038C-1C19-49B6-91CA-CB031D65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1799772"/>
            <a:ext cx="4991962" cy="443902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V českém jazyce je často citováno, že sociální politika je: </a:t>
            </a:r>
          </a:p>
          <a:p>
            <a:pPr algn="just"/>
            <a:r>
              <a:rPr lang="cs-CZ" sz="2400" dirty="0"/>
              <a:t>„</a:t>
            </a:r>
            <a:r>
              <a:rPr lang="cs-CZ" sz="2400" b="1" dirty="0"/>
              <a:t>Soustavné, cílevědomé úsilí sociálních subjektů o změnu nebo udržení sociálního systému</a:t>
            </a:r>
            <a:r>
              <a:rPr lang="cs-CZ" sz="2400" dirty="0"/>
              <a:t>“ (Tomeš 1996:19). </a:t>
            </a:r>
          </a:p>
          <a:p>
            <a:pPr algn="just"/>
            <a:r>
              <a:rPr lang="cs-CZ" sz="2400" i="1" dirty="0"/>
              <a:t>Sociální politika musí mít svůj cíl a soustavně se přizpůsobovat měnícím se podmínkám.</a:t>
            </a:r>
          </a:p>
        </p:txBody>
      </p:sp>
    </p:spTree>
    <p:extLst>
      <p:ext uri="{BB962C8B-B14F-4D97-AF65-F5344CB8AC3E}">
        <p14:creationId xmlns:p14="http://schemas.microsoft.com/office/powerpoint/2010/main" val="167522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EFFF79-2F30-4150-AFE4-D0AF5AB8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/>
              <a:t>Welfare state </a:t>
            </a:r>
            <a:endParaRPr lang="cs-CZ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7566FD4-30A6-4F75-B1C4-6F528EC3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56229"/>
            <a:ext cx="4548187" cy="3478925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0AC16-0197-49D7-99D3-F8BAC598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r>
              <a:rPr lang="cs-CZ" sz="2400" dirty="0"/>
              <a:t>Pojem „</a:t>
            </a:r>
            <a:r>
              <a:rPr lang="cs-CZ" sz="2400" dirty="0" err="1"/>
              <a:t>welfare</a:t>
            </a:r>
            <a:r>
              <a:rPr lang="cs-CZ" sz="2400" dirty="0"/>
              <a:t>“ se překládá velmi obtížně, představuje v zásadě blahobyt nebo materiální a sociální podmínky pro blahobyt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stav slušného žití.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 Pojetí sociálního státu vychází z myšlenky, že podmínky života člověka jsou i věcí veřejnou, nikoli pouze soukromou. 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Výraz </a:t>
            </a:r>
            <a:r>
              <a:rPr lang="cs-CZ" sz="2400" dirty="0" err="1"/>
              <a:t>welfare</a:t>
            </a:r>
            <a:r>
              <a:rPr lang="cs-CZ" sz="2400" dirty="0"/>
              <a:t> </a:t>
            </a:r>
            <a:r>
              <a:rPr lang="cs-CZ" sz="2400" dirty="0" err="1"/>
              <a:t>state</a:t>
            </a:r>
            <a:r>
              <a:rPr lang="cs-CZ" sz="2400" dirty="0"/>
              <a:t> je spojen se jménem anglického lorda Williama Henry </a:t>
            </a:r>
            <a:r>
              <a:rPr lang="cs-CZ" sz="2400" dirty="0" err="1"/>
              <a:t>Beveridge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147768-3887-405A-A943-DAF5FACD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/>
              <a:t>V různých zemích různé pojetí welfare state</a:t>
            </a:r>
          </a:p>
        </p:txBody>
      </p:sp>
      <p:pic>
        <p:nvPicPr>
          <p:cNvPr id="18434" name="Picture 2" descr="Welfare State Index">
            <a:extLst>
              <a:ext uri="{FF2B5EF4-FFF2-40B4-BE49-F238E27FC236}">
                <a16:creationId xmlns:a16="http://schemas.microsoft.com/office/drawing/2014/main" id="{E31FDB5E-5F2D-4665-AB29-472DA726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10" y="3033487"/>
            <a:ext cx="3744375" cy="2148114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CA891-2A5C-495A-9B36-C0D456BE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3000" dirty="0"/>
              <a:t>Sociální stát však obecně znamená, že stát na sebe bere péči o sociální práva svých občanů. </a:t>
            </a:r>
          </a:p>
          <a:p>
            <a:pPr algn="just">
              <a:lnSpc>
                <a:spcPct val="110000"/>
              </a:lnSpc>
            </a:pPr>
            <a:endParaRPr lang="cs-CZ" sz="3000" dirty="0"/>
          </a:p>
          <a:p>
            <a:pPr algn="just">
              <a:lnSpc>
                <a:spcPct val="110000"/>
              </a:lnSpc>
            </a:pPr>
            <a:r>
              <a:rPr lang="cs-CZ" sz="3000" dirty="0"/>
              <a:t>Podle T. H. </a:t>
            </a:r>
            <a:r>
              <a:rPr lang="cs-CZ" sz="3000" dirty="0" err="1"/>
              <a:t>Marshalla</a:t>
            </a:r>
            <a:endParaRPr lang="cs-CZ" sz="3000" dirty="0"/>
          </a:p>
          <a:p>
            <a:pPr algn="just">
              <a:lnSpc>
                <a:spcPct val="110000"/>
              </a:lnSpc>
            </a:pPr>
            <a:r>
              <a:rPr lang="cs-CZ" sz="3000" dirty="0"/>
              <a:t>1) 18. století: občanská práva;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 2) 19. století: politická práva; </a:t>
            </a:r>
          </a:p>
          <a:p>
            <a:pPr algn="just">
              <a:lnSpc>
                <a:spcPct val="110000"/>
              </a:lnSpc>
            </a:pPr>
            <a:r>
              <a:rPr lang="cs-CZ" sz="3000" dirty="0"/>
              <a:t>3) 20. století: sociální práva. </a:t>
            </a:r>
          </a:p>
        </p:txBody>
      </p:sp>
    </p:spTree>
    <p:extLst>
      <p:ext uri="{BB962C8B-B14F-4D97-AF65-F5344CB8AC3E}">
        <p14:creationId xmlns:p14="http://schemas.microsoft.com/office/powerpoint/2010/main" val="201292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4AB293-D2CC-4990-BBF2-9BD9130F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Vznik sociálního státu – celospolečenské faktory</a:t>
            </a:r>
          </a:p>
        </p:txBody>
      </p:sp>
      <p:pic>
        <p:nvPicPr>
          <p:cNvPr id="19458" name="Picture 2" descr="TEST Jaký je to stát aneb Jak znáte světové vlajky? - Aktuálně.cz">
            <a:extLst>
              <a:ext uri="{FF2B5EF4-FFF2-40B4-BE49-F238E27FC236}">
                <a16:creationId xmlns:a16="http://schemas.microsoft.com/office/drawing/2014/main" id="{9B362B09-46A7-486B-8533-83873AD3E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r="3186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0D6DA-4625-4D7D-AF81-85D5003C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cs-CZ" dirty="0"/>
              <a:t>Podle </a:t>
            </a:r>
            <a:r>
              <a:rPr lang="cs-CZ" dirty="0" err="1"/>
              <a:t>Piersona</a:t>
            </a:r>
            <a:r>
              <a:rPr lang="cs-CZ" dirty="0"/>
              <a:t> (1991) shrnout takto: </a:t>
            </a:r>
          </a:p>
          <a:p>
            <a:r>
              <a:rPr lang="cs-CZ" dirty="0"/>
              <a:t>1. Proces industrializace, </a:t>
            </a:r>
          </a:p>
          <a:p>
            <a:r>
              <a:rPr lang="cs-CZ" dirty="0"/>
              <a:t>2. Růst obyvatelstva a jeho měnící se sociální struktura</a:t>
            </a:r>
          </a:p>
          <a:p>
            <a:r>
              <a:rPr lang="cs-CZ" dirty="0"/>
              <a:t>3. Nárůst významu národních států.</a:t>
            </a:r>
          </a:p>
          <a:p>
            <a:r>
              <a:rPr lang="cs-CZ" dirty="0"/>
              <a:t>4. Růst politické demokracie a politického občanství:</a:t>
            </a:r>
          </a:p>
        </p:txBody>
      </p:sp>
    </p:spTree>
    <p:extLst>
      <p:ext uri="{BB962C8B-B14F-4D97-AF65-F5344CB8AC3E}">
        <p14:creationId xmlns:p14="http://schemas.microsoft.com/office/powerpoint/2010/main" val="225509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DC5D48-1279-400F-8F7F-6825C736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/>
              <a:t>Společnost podle Marshalla sestává ze tří různých elementů</a:t>
            </a:r>
          </a:p>
        </p:txBody>
      </p:sp>
      <p:pic>
        <p:nvPicPr>
          <p:cNvPr id="4" name="Picture 2" descr="Sociální sítě ve firmách pomáhají sdílet informace | Computerworld.cz">
            <a:extLst>
              <a:ext uri="{FF2B5EF4-FFF2-40B4-BE49-F238E27FC236}">
                <a16:creationId xmlns:a16="http://schemas.microsoft.com/office/drawing/2014/main" id="{458B68C0-96BD-430B-B100-4AD548A92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r="28058" b="-1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561502-DE7D-495D-899E-C340705B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300" dirty="0"/>
              <a:t>1. Občanský element referuje o garantování osobní svobody a rovnosti před zákonem. Spočívá v prvé řadě v právních institucích. </a:t>
            </a:r>
          </a:p>
          <a:p>
            <a:pPr algn="just">
              <a:lnSpc>
                <a:spcPct val="110000"/>
              </a:lnSpc>
            </a:pPr>
            <a:r>
              <a:rPr lang="cs-CZ" sz="2300" dirty="0"/>
              <a:t>2. Politický element hovoří o přiznání politických volebních práv, právu volit a dovolat se úřadů. Spočívá v politických institucích. </a:t>
            </a:r>
          </a:p>
          <a:p>
            <a:pPr algn="just">
              <a:lnSpc>
                <a:spcPct val="110000"/>
              </a:lnSpc>
            </a:pPr>
            <a:r>
              <a:rPr lang="cs-CZ" sz="2300" dirty="0"/>
              <a:t>3. Sociální element pak - byť je o mnoho méně specifický než první dva – obsahuje poukaz na ekonomický </a:t>
            </a:r>
            <a:r>
              <a:rPr lang="cs-CZ" sz="2300" dirty="0" err="1"/>
              <a:t>welfare</a:t>
            </a:r>
            <a:r>
              <a:rPr lang="cs-CZ" sz="2300" dirty="0"/>
              <a:t> a zabezpečení a právo sdílet v plné míře sociální dědictví a život v civilizované společnosti, podle převažujících standardů v dané společnosti (</a:t>
            </a:r>
            <a:r>
              <a:rPr lang="cs-CZ" sz="2300" dirty="0" err="1"/>
              <a:t>Mishra</a:t>
            </a:r>
            <a:r>
              <a:rPr lang="cs-CZ" sz="2300" dirty="0"/>
              <a:t> 1981).</a:t>
            </a:r>
          </a:p>
        </p:txBody>
      </p:sp>
    </p:spTree>
    <p:extLst>
      <p:ext uri="{BB962C8B-B14F-4D97-AF65-F5344CB8AC3E}">
        <p14:creationId xmlns:p14="http://schemas.microsoft.com/office/powerpoint/2010/main" val="26248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D393A7-B2A6-475B-A85E-351774DD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Vývojové etapy sociálního státu</a:t>
            </a:r>
          </a:p>
        </p:txBody>
      </p:sp>
      <p:pic>
        <p:nvPicPr>
          <p:cNvPr id="21506" name="Picture 2" descr="2 Moderní stát | TOP 09">
            <a:extLst>
              <a:ext uri="{FF2B5EF4-FFF2-40B4-BE49-F238E27FC236}">
                <a16:creationId xmlns:a16="http://schemas.microsoft.com/office/drawing/2014/main" id="{7BA8B1E3-19FE-467E-B700-63B70A0E2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r="33643" b="-3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81198-7ED4-4BDA-972F-58111334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1900" dirty="0"/>
          </a:p>
          <a:p>
            <a:pPr>
              <a:lnSpc>
                <a:spcPct val="110000"/>
              </a:lnSpc>
            </a:pPr>
            <a:r>
              <a:rPr lang="cs-CZ" sz="1900" dirty="0"/>
              <a:t>a) od nahodilého jednání při řešení sociálních problémů případ od případu k cílevědomému úsilí, koncepčnímu jednání;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b) od individuálních a lokálních aktivit (obcí) postupně k aktivitám organizovaným a garantovaným státem (rozvoj univerzality pokrytí službami);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c) od národní, státní perspektivy k mezinárodní perspektivě, mezinárodní dojednávání a spolupráce při formulování základních opatření;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d) od jednotlivých opatření směrem k systémovým opatřením, k systematickému řešení sociálních problémů.</a:t>
            </a:r>
          </a:p>
        </p:txBody>
      </p:sp>
    </p:spTree>
    <p:extLst>
      <p:ext uri="{BB962C8B-B14F-4D97-AF65-F5344CB8AC3E}">
        <p14:creationId xmlns:p14="http://schemas.microsoft.com/office/powerpoint/2010/main" val="258710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The way we work is changing, but the welfare state hasn't kept pace with  the times">
            <a:extLst>
              <a:ext uri="{FF2B5EF4-FFF2-40B4-BE49-F238E27FC236}">
                <a16:creationId xmlns:a16="http://schemas.microsoft.com/office/drawing/2014/main" id="{E7DBC8EB-89BA-4A27-8699-25A70FFF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r="12206"/>
          <a:stretch/>
        </p:blipFill>
        <p:spPr bwMode="auto"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4E4D46-A074-444B-9030-1592C60D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Vývojové etapy sociálního státu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442A0-B724-4447-92E9-C85AC26B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86858"/>
            <a:ext cx="6923813" cy="38710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dirty="0"/>
              <a:t>1. Období experimentálních počátků (80. léta 19. století - 1930)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2. Období konsolidace (1930 - 2. světová válka)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3. Období sociální přestavby (1945 - 1962)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4. Období sociální expanze (1962 - 1973) – zlatý věk sociálního státu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5. Období stagnace (1973 - 1980) 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6. Krize sociálního státu, resp. </a:t>
            </a:r>
            <a:r>
              <a:rPr lang="cs-CZ" sz="1700" dirty="0" err="1"/>
              <a:t>rekonceptualizace</a:t>
            </a:r>
            <a:r>
              <a:rPr lang="cs-CZ" sz="1700" dirty="0"/>
              <a:t> sociálního státu, období pokusu o reformu </a:t>
            </a:r>
            <a:r>
              <a:rPr lang="cs-CZ" sz="1700" dirty="0" err="1"/>
              <a:t>welfare</a:t>
            </a:r>
            <a:r>
              <a:rPr lang="cs-CZ" sz="1700" dirty="0"/>
              <a:t> </a:t>
            </a:r>
            <a:r>
              <a:rPr lang="cs-CZ" sz="1700" dirty="0" err="1"/>
              <a:t>state</a:t>
            </a:r>
            <a:r>
              <a:rPr lang="cs-CZ" sz="1700" dirty="0"/>
              <a:t> (1980 - dosud)</a:t>
            </a:r>
          </a:p>
        </p:txBody>
      </p:sp>
    </p:spTree>
    <p:extLst>
      <p:ext uri="{BB962C8B-B14F-4D97-AF65-F5344CB8AC3E}">
        <p14:creationId xmlns:p14="http://schemas.microsoft.com/office/powerpoint/2010/main" val="211097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0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1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D16E8-BBA1-463B-B4EA-AFCFC23E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r>
              <a:rPr lang="cs-CZ" sz="3000"/>
              <a:t>Současnost – krize sociálního státu?</a:t>
            </a:r>
          </a:p>
        </p:txBody>
      </p:sp>
      <p:pic>
        <p:nvPicPr>
          <p:cNvPr id="24578" name="Picture 2" descr="Krize už se blíží a je potřeba na ni být připraven - InvestGuru.cz">
            <a:extLst>
              <a:ext uri="{FF2B5EF4-FFF2-40B4-BE49-F238E27FC236}">
                <a16:creationId xmlns:a16="http://schemas.microsoft.com/office/drawing/2014/main" id="{647F81D6-C0D2-4DB9-BCAF-1303368E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570553"/>
            <a:ext cx="3095625" cy="1269206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D18CD-DD5D-44AC-B00E-B623B05F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sz="1900" dirty="0"/>
          </a:p>
          <a:p>
            <a:pPr>
              <a:lnSpc>
                <a:spcPct val="110000"/>
              </a:lnSpc>
            </a:pPr>
            <a:r>
              <a:rPr lang="cs-CZ" dirty="0"/>
              <a:t>a) Příčiny krize sociálního státu tkví v ekonomické oblasti, HDP nepokrývá rostoucí náklady na provoz státu. </a:t>
            </a:r>
          </a:p>
          <a:p>
            <a:pPr>
              <a:lnSpc>
                <a:spcPct val="110000"/>
              </a:lnSpc>
            </a:pPr>
            <a:r>
              <a:rPr lang="cs-CZ" dirty="0"/>
              <a:t>b) Objevuje se také politický aspekt - hrozí riziko, že občané by mohli ztratit konsensus se sociálním státem, který trval od druhé světové války. </a:t>
            </a:r>
          </a:p>
          <a:p>
            <a:pPr>
              <a:lnSpc>
                <a:spcPct val="110000"/>
              </a:lnSpc>
            </a:pPr>
            <a:r>
              <a:rPr lang="cs-CZ" dirty="0"/>
              <a:t>c) Vytrácí se solidarita mezi lidmi, střední vrstvy nesou hlavní zátěž provozu sociálního státu, aniž by měly nárok na poměrnou část z toho, co vlastně státu zaplatí. </a:t>
            </a:r>
          </a:p>
          <a:p>
            <a:pPr>
              <a:lnSpc>
                <a:spcPct val="110000"/>
              </a:lnSpc>
            </a:pPr>
            <a:r>
              <a:rPr lang="cs-CZ" dirty="0"/>
              <a:t>d) Stejně tak se objevuje i krize demografická, ubývá ekonomicky aktivních obyvatel.</a:t>
            </a:r>
          </a:p>
        </p:txBody>
      </p:sp>
    </p:spTree>
    <p:extLst>
      <p:ext uri="{BB962C8B-B14F-4D97-AF65-F5344CB8AC3E}">
        <p14:creationId xmlns:p14="http://schemas.microsoft.com/office/powerpoint/2010/main" val="283140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96D4E-82DA-4529-B26F-7A20B31C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/>
              <a:t>Sociální zabezpečení a jeho charakteristika</a:t>
            </a:r>
          </a:p>
        </p:txBody>
      </p:sp>
      <p:pic>
        <p:nvPicPr>
          <p:cNvPr id="25602" name="Picture 2" descr="Způsoby zabezpečení dat před zneužitím | Bezpečný počítač">
            <a:extLst>
              <a:ext uri="{FF2B5EF4-FFF2-40B4-BE49-F238E27FC236}">
                <a16:creationId xmlns:a16="http://schemas.microsoft.com/office/drawing/2014/main" id="{CC93CBCF-20B0-4BEC-8146-6C59AEC5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1" y="3334511"/>
            <a:ext cx="3095625" cy="1741289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B8F01-032D-4174-98C4-6AD9718D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dirty="0"/>
              <a:t>Sociálním zabezpečením v širším slova smyslu se rozumí pomoc a podpora státu jeho občanům (</a:t>
            </a:r>
            <a:r>
              <a:rPr lang="cs-CZ" sz="1900" dirty="0" err="1"/>
              <a:t>Hutěčka</a:t>
            </a:r>
            <a:r>
              <a:rPr lang="cs-CZ" sz="1900" dirty="0"/>
              <a:t> 2008).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a) péči o zdraví (léčebná i preventivní péče);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b) zabezpečení při dočasné neschopnosti pro nemoc a úrazy;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c) zabezpečení matek v případě těhotenství a mateřství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d) pomoc při výchově dětí v rodině;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e) zabezpečení při invaliditě;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 f) zabezpečení ve stáří;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g) zabezpečení rodinných příslušníků a pozůstalých;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h) zabezpečení v nezaměstnanosti.</a:t>
            </a:r>
          </a:p>
        </p:txBody>
      </p:sp>
    </p:spTree>
    <p:extLst>
      <p:ext uri="{BB962C8B-B14F-4D97-AF65-F5344CB8AC3E}">
        <p14:creationId xmlns:p14="http://schemas.microsoft.com/office/powerpoint/2010/main" val="237021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B86B9B-F31C-40A2-88D0-BA66A3F02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77AC07-64BE-4EDD-AA45-2F7D928D9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8AF44-174B-4C33-A439-12E36B5A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6" y="1025601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Sociální pojištění</a:t>
            </a:r>
          </a:p>
        </p:txBody>
      </p:sp>
      <p:pic>
        <p:nvPicPr>
          <p:cNvPr id="26626" name="Picture 2" descr="Pojištění odpovědnosti: jaké vybrat? - Euro.cz">
            <a:extLst>
              <a:ext uri="{FF2B5EF4-FFF2-40B4-BE49-F238E27FC236}">
                <a16:creationId xmlns:a16="http://schemas.microsoft.com/office/drawing/2014/main" id="{C768EFEF-973A-42D8-A762-AE44D04F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87" y="3694477"/>
            <a:ext cx="3095625" cy="1834157"/>
          </a:xfrm>
          <a:custGeom>
            <a:avLst/>
            <a:gdLst/>
            <a:ahLst/>
            <a:cxnLst/>
            <a:rect l="l" t="t" r="r" b="b"/>
            <a:pathLst>
              <a:path w="3095625" h="3136636">
                <a:moveTo>
                  <a:pt x="0" y="0"/>
                </a:moveTo>
                <a:lnTo>
                  <a:pt x="3095625" y="0"/>
                </a:lnTo>
                <a:lnTo>
                  <a:pt x="3095625" y="3136636"/>
                </a:lnTo>
                <a:lnTo>
                  <a:pt x="0" y="31366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2C9EE-155C-4DF7-9421-460ADA60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800" u="sng" dirty="0"/>
              <a:t>Systém hrazení pojištění je založen na principu spravedlnosti – tzn. že kdo má </a:t>
            </a:r>
            <a:r>
              <a:rPr lang="cs-CZ" sz="1800" dirty="0"/>
              <a:t>pravidelný příjem ze zaměstnání, hradí si pojištění pro případ a dobu, kdy tento příjem z různých důvodů ztratí (</a:t>
            </a:r>
            <a:r>
              <a:rPr lang="cs-CZ" sz="1800" dirty="0" err="1"/>
              <a:t>Hutěčka</a:t>
            </a:r>
            <a:r>
              <a:rPr lang="cs-CZ" sz="1800" dirty="0"/>
              <a:t> 2008). </a:t>
            </a:r>
          </a:p>
          <a:p>
            <a:pPr algn="just">
              <a:lnSpc>
                <a:spcPct val="110000"/>
              </a:lnSpc>
            </a:pPr>
            <a:r>
              <a:rPr lang="cs-CZ" sz="1800" dirty="0"/>
              <a:t>Státní sociální , např. o narození dítěte, péči rodičů o ně, jeho výchovu po celou dobu přípravy na povolání atd. Sociální podpora se používá tam, kde rámec pojištění je úzký nebo z jiného důvodu nepoužitelný pro zajištění sociální stability a bezpečnosti občana. </a:t>
            </a:r>
          </a:p>
          <a:p>
            <a:pPr algn="just">
              <a:lnSpc>
                <a:spcPct val="110000"/>
              </a:lnSpc>
            </a:pPr>
            <a:r>
              <a:rPr lang="cs-CZ" sz="1800" dirty="0"/>
              <a:t>Sociální péče (pomoc) V rámci systému sociální pomoci se řeší obtížné sociální situace stavu hmotné a sociální nouze, tedy situace, které občan není, resp. nebude schopen řešit sám nebo s pomocí vlastní rodiny. Cílem je: a) navrátit takovému občanovi co nejrychleji sociální suverenitu; b) pomoci mu překonat přechodně stadium sociálně-ekonomických obtíží; c) řešit jeho trvalé sociálně svízelné postavení.</a:t>
            </a:r>
          </a:p>
        </p:txBody>
      </p:sp>
    </p:spTree>
    <p:extLst>
      <p:ext uri="{BB962C8B-B14F-4D97-AF65-F5344CB8AC3E}">
        <p14:creationId xmlns:p14="http://schemas.microsoft.com/office/powerpoint/2010/main" val="2663715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A340E-190A-4F9C-A80E-1887F285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AA12D-CB8E-4411-B669-5586BB5E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KREBS, V. a kol. Sociální politika. 2. vyd. Praha : ASPI, 2005</a:t>
            </a:r>
          </a:p>
          <a:p>
            <a:r>
              <a:rPr lang="cs-CZ" dirty="0"/>
              <a:t>POTŮČEK, M. Sociální politika. 1. vyd. Praha : SLON, 1995</a:t>
            </a:r>
          </a:p>
          <a:p>
            <a:r>
              <a:rPr lang="cs-CZ" dirty="0"/>
              <a:t>TOMEŠ, I. Sociální politika – teorie a mezinárodní zkušenost. 2. vyd. Praha : </a:t>
            </a:r>
            <a:r>
              <a:rPr lang="cs-CZ" dirty="0" err="1"/>
              <a:t>Socioklub</a:t>
            </a:r>
            <a:r>
              <a:rPr lang="cs-CZ" dirty="0"/>
              <a:t>, 2001</a:t>
            </a:r>
          </a:p>
          <a:p>
            <a:r>
              <a:rPr lang="cs-CZ" dirty="0"/>
              <a:t>VEČEŘA, M. Sociální stát – východiska a přístupy. 2. vyd. Praha : SLON, 1996.</a:t>
            </a:r>
          </a:p>
        </p:txBody>
      </p:sp>
    </p:spTree>
    <p:extLst>
      <p:ext uri="{BB962C8B-B14F-4D97-AF65-F5344CB8AC3E}">
        <p14:creationId xmlns:p14="http://schemas.microsoft.com/office/powerpoint/2010/main" val="29475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654075-6267-4289-A082-E07A016E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400" dirty="0"/>
              <a:t>Pojetí sociální politiky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pic>
        <p:nvPicPr>
          <p:cNvPr id="2050" name="Picture 2" descr="Sociální politika a sociální práce – fse.ujep.cz">
            <a:extLst>
              <a:ext uri="{FF2B5EF4-FFF2-40B4-BE49-F238E27FC236}">
                <a16:creationId xmlns:a16="http://schemas.microsoft.com/office/drawing/2014/main" id="{AE4F80D1-D5A8-4733-96A9-F4BE4402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711" y="2636839"/>
            <a:ext cx="4668216" cy="3501162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6583EC-C2A9-4AC1-B413-B5CF4ACE3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56534"/>
              </p:ext>
            </p:extLst>
          </p:nvPr>
        </p:nvGraphicFramePr>
        <p:xfrm>
          <a:off x="6455638" y="861311"/>
          <a:ext cx="4991962" cy="513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48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88C9D-B7F1-4A3A-BB4A-2AD37A44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Základní cíle sociální politiky</a:t>
            </a:r>
            <a:br>
              <a:rPr lang="cs-CZ" sz="1500" dirty="0"/>
            </a:br>
            <a:br>
              <a:rPr lang="cs-CZ" sz="1500" dirty="0"/>
            </a:br>
            <a:br>
              <a:rPr lang="cs-CZ" sz="1500" dirty="0"/>
            </a:br>
            <a:br>
              <a:rPr lang="cs-CZ" sz="1500" dirty="0"/>
            </a:br>
            <a:br>
              <a:rPr lang="cs-CZ" sz="1500" dirty="0"/>
            </a:br>
            <a:endParaRPr lang="cs-CZ" sz="1500" dirty="0"/>
          </a:p>
        </p:txBody>
      </p:sp>
      <p:pic>
        <p:nvPicPr>
          <p:cNvPr id="3074" name="Picture 2" descr="Unie otevírá diskusi o sociální dimenzi EU – EURACTIV.cz">
            <a:extLst>
              <a:ext uri="{FF2B5EF4-FFF2-40B4-BE49-F238E27FC236}">
                <a16:creationId xmlns:a16="http://schemas.microsoft.com/office/drawing/2014/main" id="{DC95D7DA-EDD2-40EC-A719-EF0A0ABF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2713450"/>
            <a:ext cx="5015639" cy="3347939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D39D85-6D44-48B4-872C-5CA724A92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411167"/>
              </p:ext>
            </p:extLst>
          </p:nvPr>
        </p:nvGraphicFramePr>
        <p:xfrm>
          <a:off x="6480000" y="633600"/>
          <a:ext cx="4991962" cy="513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66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C551AE-787E-445A-A928-C2668351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cs-CZ" dirty="0"/>
              <a:t>Subjekty a objekty sociální politiky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8AD1F7A-D06D-42AE-BC52-4B3A200ED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898031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605C9A-844C-4EFC-BA63-5774367C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cs-CZ" dirty="0"/>
              <a:t>Mezi další subjekty řadíme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9399820-6E3A-46D4-B01A-C557D27EF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05430"/>
              </p:ext>
            </p:extLst>
          </p:nvPr>
        </p:nvGraphicFramePr>
        <p:xfrm>
          <a:off x="720725" y="1300787"/>
          <a:ext cx="10728325" cy="478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1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51FAC-D2C9-453C-A6B9-0A176332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cs-CZ" dirty="0"/>
              <a:t>Objekty sociální politiky</a:t>
            </a:r>
          </a:p>
        </p:txBody>
      </p:sp>
      <p:pic>
        <p:nvPicPr>
          <p:cNvPr id="4098" name="Picture 2" descr="Jak a kdy může pomoci sociální pracovník na obci? - Alfabet">
            <a:extLst>
              <a:ext uri="{FF2B5EF4-FFF2-40B4-BE49-F238E27FC236}">
                <a16:creationId xmlns:a16="http://schemas.microsoft.com/office/drawing/2014/main" id="{8BF69214-05B8-4042-8D65-BF76EFE7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2" b="2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92235CF-140F-4128-BF81-C02B2B5C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713352"/>
              </p:ext>
            </p:extLst>
          </p:nvPr>
        </p:nvGraphicFramePr>
        <p:xfrm>
          <a:off x="4548188" y="576000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8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B3C485-FB36-4141-A9CC-76F2EC9E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74" y="619200"/>
            <a:ext cx="4400487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Oblasti sociální politiky</a:t>
            </a:r>
          </a:p>
        </p:txBody>
      </p:sp>
      <p:pic>
        <p:nvPicPr>
          <p:cNvPr id="5122" name="Picture 2" descr="Záznam z mezinárodní konference “Age-friendly cities: Města přátelská  každému věku” - Revue pro sociální politiku a výzkum ღ">
            <a:extLst>
              <a:ext uri="{FF2B5EF4-FFF2-40B4-BE49-F238E27FC236}">
                <a16:creationId xmlns:a16="http://schemas.microsoft.com/office/drawing/2014/main" id="{96163207-DE52-470A-BBA7-8BE55E4A3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14203"/>
          <a:stretch/>
        </p:blipFill>
        <p:spPr bwMode="auto">
          <a:xfrm>
            <a:off x="7200040" y="10"/>
            <a:ext cx="4991962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BC2C3B0-2CEA-4371-8E13-196D1D5A4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772284"/>
              </p:ext>
            </p:extLst>
          </p:nvPr>
        </p:nvGraphicFramePr>
        <p:xfrm>
          <a:off x="720000" y="2541600"/>
          <a:ext cx="4991962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17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053C6B-DDCE-4ADB-86A2-96FD5477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/>
          </a:bodyPr>
          <a:lstStyle/>
          <a:p>
            <a:r>
              <a:rPr lang="cs-CZ" dirty="0"/>
              <a:t>Princip sociální spravedlnosti</a:t>
            </a:r>
          </a:p>
        </p:txBody>
      </p:sp>
      <p:pic>
        <p:nvPicPr>
          <p:cNvPr id="6146" name="Picture 2" descr="Život v chudobě negativně ovlivňuje lidský mozek. nejvíce se projevuje na  dětech | EuroZprávy.cz">
            <a:extLst>
              <a:ext uri="{FF2B5EF4-FFF2-40B4-BE49-F238E27FC236}">
                <a16:creationId xmlns:a16="http://schemas.microsoft.com/office/drawing/2014/main" id="{B362BAFE-B580-4DCE-8F25-87775799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58" y="2976772"/>
            <a:ext cx="5003800" cy="2821296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66BA5-868B-4164-9C90-2DB0E91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769" y="633600"/>
            <a:ext cx="5299193" cy="513537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800" b="1" dirty="0"/>
              <a:t>klíčový princip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riziko ohrožení značné části populace chudobou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nutnost postarat se o ty, kteří se o sebe postarat sami nemohou, 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zdůrazňuje současně i princip potřebnosti. 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Model sociální spravedlnosti (typický pro vyspělé země s tržní ekonomikou) bývá označován jako model „pevného dna a otevřeného stropu“. (Krebs)</a:t>
            </a:r>
          </a:p>
          <a:p>
            <a:pPr algn="just">
              <a:lnSpc>
                <a:spcPct val="110000"/>
              </a:lnSpc>
            </a:pPr>
            <a:r>
              <a:rPr lang="cs-CZ" sz="1800" b="1" dirty="0"/>
              <a:t> „</a:t>
            </a:r>
            <a:r>
              <a:rPr lang="cs-CZ" sz="1800" b="1" i="1" dirty="0"/>
              <a:t>V duchu tohoto modelu je v současné době sociální spravedlnost vnímána tak, že primárně je spojována s usilováním jedince, který využívá svých sil k uskutečňování svých vlastních zájmů. Současně je však vnímána i jako vůle pomoci slabý</a:t>
            </a:r>
          </a:p>
        </p:txBody>
      </p:sp>
    </p:spTree>
    <p:extLst>
      <p:ext uri="{BB962C8B-B14F-4D97-AF65-F5344CB8AC3E}">
        <p14:creationId xmlns:p14="http://schemas.microsoft.com/office/powerpoint/2010/main" val="2811297441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243641"/>
      </a:dk2>
      <a:lt2>
        <a:srgbClr val="E8E5E2"/>
      </a:lt2>
      <a:accent1>
        <a:srgbClr val="7F9FBA"/>
      </a:accent1>
      <a:accent2>
        <a:srgbClr val="81A8AA"/>
      </a:accent2>
      <a:accent3>
        <a:srgbClr val="969CC6"/>
      </a:accent3>
      <a:accent4>
        <a:srgbClr val="BA8F7F"/>
      </a:accent4>
      <a:accent5>
        <a:srgbClr val="B1A281"/>
      </a:accent5>
      <a:accent6>
        <a:srgbClr val="A0A571"/>
      </a:accent6>
      <a:hlink>
        <a:srgbClr val="A17C5D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265</TotalTime>
  <Words>2131</Words>
  <Application>Microsoft Office PowerPoint</Application>
  <PresentationFormat>Širokoúhlá obrazovka</PresentationFormat>
  <Paragraphs>158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Avenir Next LT Pro</vt:lpstr>
      <vt:lpstr>Sagona Book</vt:lpstr>
      <vt:lpstr>The Hand Extrablack</vt:lpstr>
      <vt:lpstr>BlobVTI</vt:lpstr>
      <vt:lpstr>Sociální politika</vt:lpstr>
      <vt:lpstr>Jednoznačná definice  neexistuje </vt:lpstr>
      <vt:lpstr>Pojetí sociální politiky    </vt:lpstr>
      <vt:lpstr>Základní cíle sociální politiky     </vt:lpstr>
      <vt:lpstr>Subjekty a objekty sociální politiky</vt:lpstr>
      <vt:lpstr>Mezi další subjekty řadíme</vt:lpstr>
      <vt:lpstr>Objekty sociální politiky</vt:lpstr>
      <vt:lpstr>Oblasti sociální politiky</vt:lpstr>
      <vt:lpstr>Princip sociální spravedlnosti</vt:lpstr>
      <vt:lpstr>Princip solidarity</vt:lpstr>
      <vt:lpstr>Princip subsidiarity</vt:lpstr>
      <vt:lpstr>Principy participace </vt:lpstr>
      <vt:lpstr>Funkce sociální politiky </vt:lpstr>
      <vt:lpstr>Funkce přerozdělovací</vt:lpstr>
      <vt:lpstr>Funkce homogenizační</vt:lpstr>
      <vt:lpstr>Funkce stimulační</vt:lpstr>
      <vt:lpstr>Funkce preventivní</vt:lpstr>
      <vt:lpstr>Nástroje sociální politiky</vt:lpstr>
      <vt:lpstr>Financování sociální politiky</vt:lpstr>
      <vt:lpstr>Welfare state </vt:lpstr>
      <vt:lpstr>V různých zemích různé pojetí welfare state</vt:lpstr>
      <vt:lpstr>Vznik sociálního státu – celospolečenské faktory</vt:lpstr>
      <vt:lpstr>Společnost podle Marshalla sestává ze tří různých elementů</vt:lpstr>
      <vt:lpstr>Vývojové etapy sociálního státu</vt:lpstr>
      <vt:lpstr>Vývojové etapy sociálního státu</vt:lpstr>
      <vt:lpstr>Současnost – krize sociálního státu?</vt:lpstr>
      <vt:lpstr>Sociální zabezpečení a jeho charakteristika</vt:lpstr>
      <vt:lpstr>Sociální pojištění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politika</dc:title>
  <dc:creator>Lenka Gulová</dc:creator>
  <cp:lastModifiedBy>Lenka Gulová</cp:lastModifiedBy>
  <cp:revision>19</cp:revision>
  <dcterms:created xsi:type="dcterms:W3CDTF">2021-04-13T18:03:07Z</dcterms:created>
  <dcterms:modified xsi:type="dcterms:W3CDTF">2021-04-13T22:29:03Z</dcterms:modified>
</cp:coreProperties>
</file>