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488EA-7F92-4301-9220-C3B764A6B3B6}" type="datetimeFigureOut">
              <a:rPr lang="cs-CZ" smtClean="0"/>
              <a:t>19. 3. 2021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BBF41-2400-4199-98F1-DEDC1A27572E}" type="slidenum">
              <a:rPr lang="cs-CZ" smtClean="0"/>
              <a:t>‹#›</a:t>
            </a:fld>
            <a:endParaRPr lang="cs-CZ"/>
          </a:p>
        </p:txBody>
      </p:sp>
    </p:spTree>
    <p:extLst>
      <p:ext uri="{BB962C8B-B14F-4D97-AF65-F5344CB8AC3E}">
        <p14:creationId xmlns:p14="http://schemas.microsoft.com/office/powerpoint/2010/main" val="75539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381000" y="685800"/>
            <a:ext cx="6096000" cy="3429000"/>
          </a:xfrm>
          <a:ln/>
        </p:spPr>
      </p:sp>
      <p:sp>
        <p:nvSpPr>
          <p:cNvPr id="21507" name="Rectangle 3"/>
          <p:cNvSpPr>
            <a:spLocks noGrp="1" noChangeArrowheads="1"/>
          </p:cNvSpPr>
          <p:nvPr>
            <p:ph type="body" idx="1"/>
          </p:nvPr>
        </p:nvSpPr>
        <p:spPr>
          <a:noFill/>
          <a:ln/>
        </p:spPr>
        <p:txBody>
          <a:bodyPr/>
          <a:lstStyle/>
          <a:p>
            <a:endParaRPr lang="cs-CZ"/>
          </a:p>
        </p:txBody>
      </p:sp>
    </p:spTree>
    <p:extLst>
      <p:ext uri="{BB962C8B-B14F-4D97-AF65-F5344CB8AC3E}">
        <p14:creationId xmlns:p14="http://schemas.microsoft.com/office/powerpoint/2010/main" val="3604820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49F41DE0-5C63-4F3E-99F3-24A688827220}" type="datetimeFigureOut">
              <a:rPr lang="cs-CZ" smtClean="0"/>
              <a:t>19. 3. 2021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1935594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9F41DE0-5C63-4F3E-99F3-24A688827220}" type="datetimeFigureOut">
              <a:rPr lang="cs-CZ" smtClean="0"/>
              <a:t>19. 3. 2021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125374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9F41DE0-5C63-4F3E-99F3-24A688827220}" type="datetimeFigureOut">
              <a:rPr lang="cs-CZ" smtClean="0"/>
              <a:t>19. 3. 2021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256879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9F41DE0-5C63-4F3E-99F3-24A688827220}" type="datetimeFigureOut">
              <a:rPr lang="cs-CZ" smtClean="0"/>
              <a:t>19. 3. 2021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183596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9F41DE0-5C63-4F3E-99F3-24A688827220}" type="datetimeFigureOut">
              <a:rPr lang="cs-CZ" smtClean="0"/>
              <a:t>19. 3. 2021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497085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49F41DE0-5C63-4F3E-99F3-24A688827220}" type="datetimeFigureOut">
              <a:rPr lang="cs-CZ" smtClean="0"/>
              <a:t>19. 3. 2021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2042534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9F41DE0-5C63-4F3E-99F3-24A688827220}" type="datetimeFigureOut">
              <a:rPr lang="cs-CZ" smtClean="0"/>
              <a:t>19. 3. 2021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284659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49F41DE0-5C63-4F3E-99F3-24A688827220}" type="datetimeFigureOut">
              <a:rPr lang="cs-CZ" smtClean="0"/>
              <a:t>19. 3. 2021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583741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F41DE0-5C63-4F3E-99F3-24A688827220}" type="datetimeFigureOut">
              <a:rPr lang="cs-CZ" smtClean="0"/>
              <a:t>19. 3. 2021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1382161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9F41DE0-5C63-4F3E-99F3-24A688827220}" type="datetimeFigureOut">
              <a:rPr lang="cs-CZ" smtClean="0"/>
              <a:t>19. 3. 2021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179832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9F41DE0-5C63-4F3E-99F3-24A688827220}" type="datetimeFigureOut">
              <a:rPr lang="cs-CZ" smtClean="0"/>
              <a:t>19. 3. 2021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15C28FB-492F-4A01-A454-412396CB0D81}" type="slidenum">
              <a:rPr lang="cs-CZ" smtClean="0"/>
              <a:t>‹#›</a:t>
            </a:fld>
            <a:endParaRPr lang="cs-CZ"/>
          </a:p>
        </p:txBody>
      </p:sp>
    </p:spTree>
    <p:extLst>
      <p:ext uri="{BB962C8B-B14F-4D97-AF65-F5344CB8AC3E}">
        <p14:creationId xmlns:p14="http://schemas.microsoft.com/office/powerpoint/2010/main" val="355613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41DE0-5C63-4F3E-99F3-24A688827220}" type="datetimeFigureOut">
              <a:rPr lang="cs-CZ" smtClean="0"/>
              <a:t>19. 3. 2021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C28FB-492F-4A01-A454-412396CB0D81}" type="slidenum">
              <a:rPr lang="cs-CZ" smtClean="0"/>
              <a:t>‹#›</a:t>
            </a:fld>
            <a:endParaRPr lang="cs-CZ"/>
          </a:p>
        </p:txBody>
      </p:sp>
    </p:spTree>
    <p:extLst>
      <p:ext uri="{BB962C8B-B14F-4D97-AF65-F5344CB8AC3E}">
        <p14:creationId xmlns:p14="http://schemas.microsoft.com/office/powerpoint/2010/main" val="1095882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hyperlink" Target="http://www.biograf.org/clanek.html?clanek=6001"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980729"/>
            <a:ext cx="7772400" cy="2619722"/>
          </a:xfrm>
        </p:spPr>
        <p:txBody>
          <a:bodyPr>
            <a:normAutofit/>
          </a:bodyPr>
          <a:lstStyle/>
          <a:p>
            <a:pPr eaLnBrk="1" hangingPunct="1"/>
            <a:r>
              <a:rPr lang="cs-CZ" altLang="cs-CZ" sz="4000" dirty="0"/>
              <a:t>Metodologie </a:t>
            </a:r>
            <a:r>
              <a:rPr lang="cs-CZ" altLang="cs-CZ" sz="4000" dirty="0" smtClean="0"/>
              <a:t>2</a:t>
            </a:r>
            <a:r>
              <a:rPr lang="cs-CZ" altLang="cs-CZ" sz="4000" dirty="0"/>
              <a:t/>
            </a:r>
            <a:br>
              <a:rPr lang="cs-CZ" altLang="cs-CZ" sz="4000" dirty="0"/>
            </a:br>
            <a:r>
              <a:rPr lang="cs-CZ" altLang="cs-CZ" sz="3600" i="1" dirty="0"/>
              <a:t>KVALITATIVNÍ VÝZKUM </a:t>
            </a:r>
            <a:br>
              <a:rPr lang="cs-CZ" altLang="cs-CZ" sz="3600" i="1" dirty="0"/>
            </a:br>
            <a:r>
              <a:rPr lang="cs-CZ" altLang="cs-CZ" sz="3600" i="1" dirty="0" smtClean="0"/>
              <a:t>20. 3.  </a:t>
            </a:r>
            <a:r>
              <a:rPr lang="cs-CZ" altLang="cs-CZ" sz="3600" i="1" dirty="0"/>
              <a:t>2020</a:t>
            </a:r>
          </a:p>
        </p:txBody>
      </p:sp>
      <p:sp>
        <p:nvSpPr>
          <p:cNvPr id="2051" name="Rectangle 3"/>
          <p:cNvSpPr>
            <a:spLocks noGrp="1" noChangeArrowheads="1"/>
          </p:cNvSpPr>
          <p:nvPr>
            <p:ph type="subTitle" idx="1"/>
          </p:nvPr>
        </p:nvSpPr>
        <p:spPr/>
        <p:txBody>
          <a:bodyPr/>
          <a:lstStyle/>
          <a:p>
            <a:pPr eaLnBrk="1" hangingPunct="1"/>
            <a:r>
              <a:rPr lang="cs-CZ" altLang="cs-CZ"/>
              <a:t>Lenka Slepičková</a:t>
            </a:r>
          </a:p>
        </p:txBody>
      </p:sp>
    </p:spTree>
    <p:extLst>
      <p:ext uri="{BB962C8B-B14F-4D97-AF65-F5344CB8AC3E}">
        <p14:creationId xmlns:p14="http://schemas.microsoft.com/office/powerpoint/2010/main" val="1440496663"/>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wipe(left)">
                                      <p:cBhvr>
                                        <p:cTn id="12"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778098"/>
          </a:xfrm>
        </p:spPr>
        <p:txBody>
          <a:bodyPr>
            <a:normAutofit fontScale="90000"/>
          </a:bodyPr>
          <a:lstStyle/>
          <a:p>
            <a:r>
              <a:rPr lang="cs-CZ" dirty="0"/>
              <a:t>Příklad scénáře rozhovoru (1. část rozhovoru)</a:t>
            </a:r>
            <a:endParaRPr lang="en-US" dirty="0"/>
          </a:p>
        </p:txBody>
      </p:sp>
      <p:pic>
        <p:nvPicPr>
          <p:cNvPr id="5" name="Zástupný symbol pro obsah 4"/>
          <p:cNvPicPr>
            <a:picLocks noGrp="1" noChangeAspect="1"/>
          </p:cNvPicPr>
          <p:nvPr>
            <p:ph idx="1"/>
          </p:nvPr>
        </p:nvPicPr>
        <p:blipFill rotWithShape="1">
          <a:blip r:embed="rId4"/>
          <a:srcRect l="19803" t="18438" r="39407" b="4720"/>
          <a:stretch/>
        </p:blipFill>
        <p:spPr>
          <a:xfrm>
            <a:off x="4511825" y="1391630"/>
            <a:ext cx="4409416" cy="5191733"/>
          </a:xfrm>
          <a:prstGeom prst="rect">
            <a:avLst/>
          </a:prstGeom>
        </p:spPr>
      </p:pic>
      <p:pic>
        <p:nvPicPr>
          <p:cNvPr id="3" name="Nahraný zvuk">
            <a:hlinkClick r:id="" action="ppaction://media"/>
            <a:extLst>
              <a:ext uri="{FF2B5EF4-FFF2-40B4-BE49-F238E27FC236}">
                <a16:creationId xmlns="" xmlns:a16="http://schemas.microsoft.com/office/drawing/2014/main" id="{4376517B-AC57-4C99-84E6-78717BB484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317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Průběh rozhovoru (příklad)</a:t>
            </a:r>
            <a:endParaRPr lang="en-US"/>
          </a:p>
        </p:txBody>
      </p:sp>
      <p:pic>
        <p:nvPicPr>
          <p:cNvPr id="7" name="Zástupný symbol pro obsah 6"/>
          <p:cNvPicPr>
            <a:picLocks noGrp="1" noChangeAspect="1"/>
          </p:cNvPicPr>
          <p:nvPr>
            <p:ph idx="1"/>
          </p:nvPr>
        </p:nvPicPr>
        <p:blipFill rotWithShape="1">
          <a:blip r:embed="rId4"/>
          <a:srcRect l="6654" t="12612" r="5517" b="5808"/>
          <a:stretch/>
        </p:blipFill>
        <p:spPr>
          <a:xfrm>
            <a:off x="2221792" y="1482892"/>
            <a:ext cx="8229600" cy="5239883"/>
          </a:xfrm>
          <a:prstGeom prst="rect">
            <a:avLst/>
          </a:prstGeom>
        </p:spPr>
      </p:pic>
      <p:pic>
        <p:nvPicPr>
          <p:cNvPr id="3" name="Nahraný zvuk">
            <a:hlinkClick r:id="" action="ppaction://media"/>
            <a:extLst>
              <a:ext uri="{FF2B5EF4-FFF2-40B4-BE49-F238E27FC236}">
                <a16:creationId xmlns="" xmlns:a16="http://schemas.microsoft.com/office/drawing/2014/main" id="{DFE9FCC6-E18C-4F42-A398-C3F92CF92F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4431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r>
              <a:rPr lang="cs-CZ"/>
              <a:t>Sondování</a:t>
            </a:r>
          </a:p>
        </p:txBody>
      </p:sp>
      <p:sp>
        <p:nvSpPr>
          <p:cNvPr id="3" name="Zástupný symbol pro obsah 2"/>
          <p:cNvSpPr>
            <a:spLocks noGrp="1"/>
          </p:cNvSpPr>
          <p:nvPr>
            <p:ph idx="1"/>
          </p:nvPr>
        </p:nvSpPr>
        <p:spPr/>
        <p:txBody>
          <a:bodyPr>
            <a:normAutofit fontScale="92500" lnSpcReduction="20000"/>
          </a:bodyPr>
          <a:lstStyle/>
          <a:p>
            <a:pPr>
              <a:defRPr/>
            </a:pPr>
            <a:r>
              <a:rPr lang="cs-CZ" dirty="0"/>
              <a:t>Ticho. „Mhm“. Zopakování výpovědi účastníka.</a:t>
            </a:r>
          </a:p>
          <a:p>
            <a:pPr>
              <a:defRPr/>
            </a:pPr>
            <a:r>
              <a:rPr lang="it-IT" dirty="0"/>
              <a:t>„Proč ne?“, „Proč si to myslíte?“</a:t>
            </a:r>
            <a:endParaRPr lang="cs-CZ" dirty="0"/>
          </a:p>
          <a:p>
            <a:pPr>
              <a:defRPr/>
            </a:pPr>
            <a:r>
              <a:rPr lang="cs-CZ" dirty="0"/>
              <a:t>„Zmínil jste, že raději pracujete s tvořivými žáky, co to pro vás znamená, tvořivý žák“?</a:t>
            </a:r>
          </a:p>
          <a:p>
            <a:pPr>
              <a:defRPr/>
            </a:pPr>
            <a:r>
              <a:rPr lang="cs-CZ" dirty="0"/>
              <a:t>„Můžete to rozvést?“, „Tomu nerozumím, co jste tím chtěl </a:t>
            </a:r>
            <a:r>
              <a:rPr lang="cs-CZ" dirty="0" err="1"/>
              <a:t>říct?“„Rozuměl</a:t>
            </a:r>
            <a:r>
              <a:rPr lang="cs-CZ" dirty="0"/>
              <a:t> jsem tedy správně, že...?“</a:t>
            </a:r>
            <a:endParaRPr lang="it-IT" dirty="0"/>
          </a:p>
          <a:p>
            <a:pPr>
              <a:defRPr/>
            </a:pPr>
            <a:r>
              <a:rPr lang="cs-CZ" dirty="0"/>
              <a:t>„Říkal jste, že jste přišel o zaměstnání, co bylo dál?“</a:t>
            </a:r>
          </a:p>
          <a:p>
            <a:pPr>
              <a:defRPr/>
            </a:pPr>
            <a:r>
              <a:rPr lang="cs-CZ" dirty="0"/>
              <a:t>„Lidé v podobné situaci jako vy zažijí ledacos, například se ocitnou ve vězení, máte tu zkušenost?“</a:t>
            </a:r>
          </a:p>
          <a:p>
            <a:pPr>
              <a:defRPr/>
            </a:pPr>
            <a:r>
              <a:rPr lang="cs-CZ" dirty="0"/>
              <a:t>„To co jste řekl je zajímavé, ale většina lidí by s tím nesouhlasila, </a:t>
            </a:r>
            <a:r>
              <a:rPr lang="pl-PL" dirty="0"/>
              <a:t>nemyslíte?“, či „To je pravda, tak by to asi mělo být, ale skutečnost </a:t>
            </a:r>
            <a:r>
              <a:rPr lang="cs-CZ" dirty="0"/>
              <a:t>je jiná, ne?“ (konfrontace)</a:t>
            </a:r>
          </a:p>
          <a:p>
            <a:pPr>
              <a:defRPr/>
            </a:pPr>
            <a:endParaRPr lang="cs-CZ" dirty="0"/>
          </a:p>
          <a:p>
            <a:pPr>
              <a:defRPr/>
            </a:pPr>
            <a:endParaRPr lang="cs-CZ" dirty="0"/>
          </a:p>
        </p:txBody>
      </p:sp>
      <p:pic>
        <p:nvPicPr>
          <p:cNvPr id="2" name="Nahraný zvuk">
            <a:hlinkClick r:id="" action="ppaction://media"/>
            <a:extLst>
              <a:ext uri="{FF2B5EF4-FFF2-40B4-BE49-F238E27FC236}">
                <a16:creationId xmlns="" xmlns:a16="http://schemas.microsoft.com/office/drawing/2014/main" id="{692D7C5A-6048-47FB-B600-1B28CB90DE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368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08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8D8F53E2-39B9-4D29-8875-4F83FB09AFE1}"/>
              </a:ext>
            </a:extLst>
          </p:cNvPr>
          <p:cNvSpPr>
            <a:spLocks noGrp="1"/>
          </p:cNvSpPr>
          <p:nvPr>
            <p:ph idx="1"/>
          </p:nvPr>
        </p:nvSpPr>
        <p:spPr/>
        <p:txBody>
          <a:bodyPr>
            <a:normAutofit fontScale="55000" lnSpcReduction="20000"/>
          </a:bodyPr>
          <a:lstStyle/>
          <a:p>
            <a:pPr marL="0" indent="0">
              <a:buNone/>
            </a:pPr>
            <a:r>
              <a:rPr lang="cs-CZ" dirty="0"/>
              <a:t>A </a:t>
            </a:r>
            <a:r>
              <a:rPr lang="cs-CZ" dirty="0" err="1"/>
              <a:t>teraz</a:t>
            </a:r>
            <a:r>
              <a:rPr lang="cs-CZ" dirty="0"/>
              <a:t> už </a:t>
            </a:r>
            <a:r>
              <a:rPr lang="cs-CZ" dirty="0" err="1"/>
              <a:t>keď</a:t>
            </a:r>
            <a:r>
              <a:rPr lang="cs-CZ" dirty="0"/>
              <a:t> </a:t>
            </a:r>
            <a:r>
              <a:rPr lang="cs-CZ" dirty="0" err="1"/>
              <a:t>ste</a:t>
            </a:r>
            <a:r>
              <a:rPr lang="cs-CZ" dirty="0"/>
              <a:t>…</a:t>
            </a:r>
            <a:r>
              <a:rPr lang="cs-CZ" dirty="0" err="1"/>
              <a:t>čo</a:t>
            </a:r>
            <a:r>
              <a:rPr lang="cs-CZ" dirty="0"/>
              <a:t> by </a:t>
            </a:r>
            <a:r>
              <a:rPr lang="cs-CZ" dirty="0" err="1"/>
              <a:t>ste</a:t>
            </a:r>
            <a:r>
              <a:rPr lang="cs-CZ" dirty="0"/>
              <a:t> </a:t>
            </a:r>
            <a:r>
              <a:rPr lang="cs-CZ" dirty="0" err="1"/>
              <a:t>najviac</a:t>
            </a:r>
            <a:r>
              <a:rPr lang="cs-CZ" dirty="0"/>
              <a:t> </a:t>
            </a:r>
            <a:r>
              <a:rPr lang="cs-CZ" dirty="0" err="1"/>
              <a:t>potrebovali</a:t>
            </a:r>
            <a:r>
              <a:rPr lang="cs-CZ" dirty="0"/>
              <a:t> , vy, už </a:t>
            </a:r>
            <a:r>
              <a:rPr lang="cs-CZ" dirty="0" err="1"/>
              <a:t>keď</a:t>
            </a:r>
            <a:r>
              <a:rPr lang="cs-CZ" dirty="0"/>
              <a:t>  </a:t>
            </a:r>
            <a:r>
              <a:rPr lang="cs-CZ" dirty="0" err="1"/>
              <a:t>teraz</a:t>
            </a:r>
            <a:r>
              <a:rPr lang="cs-CZ" dirty="0"/>
              <a:t>  v tom </a:t>
            </a:r>
            <a:r>
              <a:rPr lang="cs-CZ" dirty="0" err="1"/>
              <a:t>štádiu</a:t>
            </a:r>
            <a:r>
              <a:rPr lang="cs-CZ" dirty="0"/>
              <a:t> </a:t>
            </a:r>
            <a:r>
              <a:rPr lang="cs-CZ" dirty="0" err="1"/>
              <a:t>ste</a:t>
            </a:r>
            <a:r>
              <a:rPr lang="cs-CZ" dirty="0"/>
              <a:t>?</a:t>
            </a:r>
          </a:p>
          <a:p>
            <a:pPr marL="0" indent="0">
              <a:buNone/>
            </a:pPr>
            <a:endParaRPr lang="cs-CZ" dirty="0"/>
          </a:p>
          <a:p>
            <a:pPr marL="0" indent="0">
              <a:buNone/>
            </a:pPr>
            <a:r>
              <a:rPr lang="cs-CZ" i="1" dirty="0"/>
              <a:t>Co bych nejvíc potřeboval? Nevím. Přemýšlel bych nad eutanazií.</a:t>
            </a:r>
          </a:p>
          <a:p>
            <a:pPr marL="0" indent="0">
              <a:buNone/>
            </a:pPr>
            <a:endParaRPr lang="cs-CZ" dirty="0"/>
          </a:p>
          <a:p>
            <a:pPr marL="0" indent="0">
              <a:buNone/>
            </a:pPr>
            <a:r>
              <a:rPr lang="cs-CZ" dirty="0"/>
              <a:t>Nad </a:t>
            </a:r>
            <a:r>
              <a:rPr lang="cs-CZ" dirty="0" err="1"/>
              <a:t>eutanáziou</a:t>
            </a:r>
            <a:r>
              <a:rPr lang="cs-CZ" dirty="0"/>
              <a:t>?</a:t>
            </a:r>
          </a:p>
          <a:p>
            <a:pPr marL="0" indent="0">
              <a:buNone/>
            </a:pPr>
            <a:endParaRPr lang="cs-CZ" dirty="0"/>
          </a:p>
          <a:p>
            <a:pPr marL="0" indent="0">
              <a:buNone/>
            </a:pPr>
            <a:r>
              <a:rPr lang="cs-CZ" dirty="0"/>
              <a:t>(přikývnutí)</a:t>
            </a:r>
          </a:p>
          <a:p>
            <a:pPr marL="0" indent="0">
              <a:buNone/>
            </a:pPr>
            <a:endParaRPr lang="cs-CZ" dirty="0"/>
          </a:p>
          <a:p>
            <a:pPr marL="0" indent="0">
              <a:buNone/>
            </a:pPr>
            <a:r>
              <a:rPr lang="cs-CZ" dirty="0"/>
              <a:t>Či by </a:t>
            </a:r>
            <a:r>
              <a:rPr lang="cs-CZ" dirty="0" err="1"/>
              <a:t>ste</a:t>
            </a:r>
            <a:r>
              <a:rPr lang="cs-CZ" dirty="0"/>
              <a:t> to </a:t>
            </a:r>
            <a:r>
              <a:rPr lang="cs-CZ" dirty="0" err="1"/>
              <a:t>ako</a:t>
            </a:r>
            <a:r>
              <a:rPr lang="cs-CZ" dirty="0"/>
              <a:t> </a:t>
            </a:r>
            <a:r>
              <a:rPr lang="cs-CZ" dirty="0" err="1"/>
              <a:t>keby</a:t>
            </a:r>
            <a:r>
              <a:rPr lang="cs-CZ" dirty="0"/>
              <a:t> </a:t>
            </a:r>
            <a:r>
              <a:rPr lang="cs-CZ" dirty="0" err="1"/>
              <a:t>zobral</a:t>
            </a:r>
            <a:r>
              <a:rPr lang="cs-CZ" dirty="0"/>
              <a:t> do </a:t>
            </a:r>
            <a:r>
              <a:rPr lang="cs-CZ" dirty="0" err="1"/>
              <a:t>svojich</a:t>
            </a:r>
            <a:r>
              <a:rPr lang="cs-CZ" dirty="0"/>
              <a:t> </a:t>
            </a:r>
            <a:r>
              <a:rPr lang="cs-CZ" dirty="0" err="1"/>
              <a:t>rúk</a:t>
            </a:r>
            <a:r>
              <a:rPr lang="cs-CZ" dirty="0"/>
              <a:t>?</a:t>
            </a:r>
          </a:p>
          <a:p>
            <a:pPr marL="0" indent="0">
              <a:buNone/>
            </a:pPr>
            <a:endParaRPr lang="cs-CZ" dirty="0"/>
          </a:p>
          <a:p>
            <a:pPr marL="0" indent="0">
              <a:buNone/>
            </a:pPr>
            <a:r>
              <a:rPr lang="cs-CZ" i="1" dirty="0"/>
              <a:t>Tak. Kdyby ta možnost byla. Člověk by měl mít možnost volby. Prostě když je v takovém stadiu. Lepší už to nikdy nebude. A bude to jenom horší, samozřejmě. No, a proč potom tu bydlet, stejně nemůžete nic dělat, jenom se dívat… To je zbytečné už. Si myslím já. Jestli si to někdo zvolí, anebo ne, to už je jeho věc. Ale ta možnost by měla být, podle mě. To by tak bylo asi všechno.</a:t>
            </a:r>
          </a:p>
          <a:p>
            <a:pPr marL="0" indent="0">
              <a:buNone/>
            </a:pPr>
            <a:endParaRPr lang="cs-CZ" dirty="0"/>
          </a:p>
          <a:p>
            <a:pPr marL="0" indent="0">
              <a:buNone/>
            </a:pPr>
            <a:r>
              <a:rPr lang="cs-CZ" dirty="0"/>
              <a:t>					Hovoryozdravi.cz (Paliativní péče)</a:t>
            </a:r>
          </a:p>
        </p:txBody>
      </p:sp>
      <p:pic>
        <p:nvPicPr>
          <p:cNvPr id="2" name="Nahraný zvuk">
            <a:hlinkClick r:id="" action="ppaction://media"/>
            <a:extLst>
              <a:ext uri="{FF2B5EF4-FFF2-40B4-BE49-F238E27FC236}">
                <a16:creationId xmlns="" xmlns:a16="http://schemas.microsoft.com/office/drawing/2014/main" id="{6868B3B8-4418-43AC-B383-DAD07332A0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91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3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BFDA8426-69C7-4208-9F67-196E2A738118}"/>
              </a:ext>
            </a:extLst>
          </p:cNvPr>
          <p:cNvSpPr>
            <a:spLocks noGrp="1"/>
          </p:cNvSpPr>
          <p:nvPr>
            <p:ph idx="1"/>
          </p:nvPr>
        </p:nvSpPr>
        <p:spPr>
          <a:xfrm>
            <a:off x="1981200" y="2132857"/>
            <a:ext cx="8229600" cy="3993307"/>
          </a:xfrm>
        </p:spPr>
        <p:txBody>
          <a:bodyPr/>
          <a:lstStyle/>
          <a:p>
            <a:pPr marL="0" indent="0">
              <a:buNone/>
            </a:pPr>
            <a:r>
              <a:rPr lang="cs-CZ" dirty="0"/>
              <a:t>Co si počít s daty, která nasbíráme v kvalitativním výzkumu?</a:t>
            </a:r>
          </a:p>
        </p:txBody>
      </p:sp>
    </p:spTree>
    <p:extLst>
      <p:ext uri="{BB962C8B-B14F-4D97-AF65-F5344CB8AC3E}">
        <p14:creationId xmlns:p14="http://schemas.microsoft.com/office/powerpoint/2010/main" val="3416924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cs-CZ"/>
              <a:t>Analýza dat</a:t>
            </a:r>
          </a:p>
        </p:txBody>
      </p:sp>
      <p:sp>
        <p:nvSpPr>
          <p:cNvPr id="64515" name="Rectangle 3"/>
          <p:cNvSpPr>
            <a:spLocks noGrp="1" noChangeArrowheads="1"/>
          </p:cNvSpPr>
          <p:nvPr>
            <p:ph type="body" idx="1"/>
          </p:nvPr>
        </p:nvSpPr>
        <p:spPr/>
        <p:txBody>
          <a:bodyPr/>
          <a:lstStyle/>
          <a:p>
            <a:pPr>
              <a:lnSpc>
                <a:spcPct val="90000"/>
              </a:lnSpc>
              <a:buFontTx/>
              <a:buNone/>
            </a:pPr>
            <a:r>
              <a:rPr lang="cs-CZ" sz="2700" dirty="0"/>
              <a:t>„</a:t>
            </a:r>
            <a:r>
              <a:rPr lang="cs-CZ" sz="2700" b="1" u="sng" dirty="0"/>
              <a:t>Nezačíná se s teorií, která se dokazuje.</a:t>
            </a:r>
            <a:r>
              <a:rPr lang="cs-CZ" sz="2700" dirty="0"/>
              <a:t> Spíše se začíná s oblastí studia a zkoumá se vše, co se v této oblasti </a:t>
            </a:r>
            <a:r>
              <a:rPr lang="cs-CZ" sz="2700" b="1" u="sng" dirty="0"/>
              <a:t>vynořuje</a:t>
            </a:r>
            <a:r>
              <a:rPr lang="cs-CZ" sz="2700" dirty="0"/>
              <a:t>.“ </a:t>
            </a:r>
          </a:p>
          <a:p>
            <a:pPr>
              <a:lnSpc>
                <a:spcPct val="90000"/>
              </a:lnSpc>
              <a:buFontTx/>
              <a:buNone/>
            </a:pPr>
            <a:r>
              <a:rPr lang="cs-CZ" sz="2100" dirty="0"/>
              <a:t>					(Glaser, Strauss: </a:t>
            </a:r>
            <a:r>
              <a:rPr lang="cs-CZ" sz="2100" dirty="0" err="1"/>
              <a:t>Grounded</a:t>
            </a:r>
            <a:r>
              <a:rPr lang="cs-CZ" sz="2100" dirty="0"/>
              <a:t> </a:t>
            </a:r>
            <a:r>
              <a:rPr lang="cs-CZ" sz="2100" dirty="0" err="1"/>
              <a:t>theory</a:t>
            </a:r>
            <a:r>
              <a:rPr lang="cs-CZ" sz="2100" dirty="0"/>
              <a:t>) </a:t>
            </a:r>
          </a:p>
        </p:txBody>
      </p:sp>
      <p:pic>
        <p:nvPicPr>
          <p:cNvPr id="2" name="Nahraný zvuk">
            <a:hlinkClick r:id="" action="ppaction://media"/>
            <a:extLst>
              <a:ext uri="{FF2B5EF4-FFF2-40B4-BE49-F238E27FC236}">
                <a16:creationId xmlns="" xmlns:a16="http://schemas.microsoft.com/office/drawing/2014/main" id="{D65CD242-3EBA-499B-AF84-DF3C2BF586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415185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20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515">
                                            <p:txEl>
                                              <p:pRg st="0" end="0"/>
                                            </p:txEl>
                                          </p:spTgt>
                                        </p:tgtEl>
                                        <p:attrNameLst>
                                          <p:attrName>style.visibility</p:attrName>
                                        </p:attrNameLst>
                                      </p:cBhvr>
                                      <p:to>
                                        <p:strVal val="visible"/>
                                      </p:to>
                                    </p:set>
                                    <p:animEffect transition="in" filter="wipe(left)">
                                      <p:cBhvr>
                                        <p:cTn id="12" dur="500"/>
                                        <p:tgtEl>
                                          <p:spTgt spid="645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515">
                                            <p:txEl>
                                              <p:pRg st="1" end="1"/>
                                            </p:txEl>
                                          </p:spTgt>
                                        </p:tgtEl>
                                        <p:attrNameLst>
                                          <p:attrName>style.visibility</p:attrName>
                                        </p:attrNameLst>
                                      </p:cBhvr>
                                      <p:to>
                                        <p:strVal val="visible"/>
                                      </p:to>
                                    </p:set>
                                    <p:animEffect transition="in" filter="wipe(left)">
                                      <p:cBhvr>
                                        <p:cTn id="17" dur="500"/>
                                        <p:tgtEl>
                                          <p:spTgt spid="645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3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64514" grpId="0"/>
      <p:bldP spid="645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Analýza rozhovorů</a:t>
            </a:r>
            <a:endParaRPr lang="en-US"/>
          </a:p>
        </p:txBody>
      </p:sp>
      <p:sp>
        <p:nvSpPr>
          <p:cNvPr id="3" name="Zástupný symbol pro obsah 2"/>
          <p:cNvSpPr>
            <a:spLocks noGrp="1"/>
          </p:cNvSpPr>
          <p:nvPr>
            <p:ph idx="1"/>
          </p:nvPr>
        </p:nvSpPr>
        <p:spPr>
          <a:xfrm>
            <a:off x="2423593" y="1505331"/>
            <a:ext cx="7386491" cy="3840480"/>
          </a:xfrm>
        </p:spPr>
        <p:txBody>
          <a:bodyPr>
            <a:normAutofit lnSpcReduction="10000"/>
          </a:bodyPr>
          <a:lstStyle/>
          <a:p>
            <a:pPr marL="0" indent="0">
              <a:buNone/>
            </a:pPr>
            <a:r>
              <a:rPr lang="cs-CZ" dirty="0"/>
              <a:t>Jak probíhá analýza rozhovorů – tematická analýza</a:t>
            </a:r>
          </a:p>
          <a:p>
            <a:pPr marL="0" indent="0">
              <a:buNone/>
            </a:pPr>
            <a:r>
              <a:rPr lang="cs-CZ" dirty="0"/>
              <a:t>„A </a:t>
            </a:r>
            <a:r>
              <a:rPr lang="cs-CZ" dirty="0" err="1"/>
              <a:t>method</a:t>
            </a:r>
            <a:r>
              <a:rPr lang="cs-CZ" dirty="0"/>
              <a:t> </a:t>
            </a:r>
            <a:r>
              <a:rPr lang="cs-CZ" dirty="0" err="1"/>
              <a:t>for</a:t>
            </a:r>
            <a:r>
              <a:rPr lang="cs-CZ" dirty="0"/>
              <a:t> </a:t>
            </a:r>
            <a:r>
              <a:rPr lang="cs-CZ" dirty="0" err="1"/>
              <a:t>identifying</a:t>
            </a:r>
            <a:r>
              <a:rPr lang="cs-CZ" dirty="0"/>
              <a:t>, </a:t>
            </a:r>
            <a:r>
              <a:rPr lang="cs-CZ" dirty="0" err="1"/>
              <a:t>analysing</a:t>
            </a:r>
            <a:r>
              <a:rPr lang="cs-CZ" dirty="0"/>
              <a:t> and reporting </a:t>
            </a:r>
            <a:r>
              <a:rPr lang="cs-CZ" dirty="0" err="1"/>
              <a:t>patterns</a:t>
            </a:r>
            <a:r>
              <a:rPr lang="cs-CZ" dirty="0"/>
              <a:t> </a:t>
            </a:r>
            <a:r>
              <a:rPr lang="cs-CZ" dirty="0" err="1"/>
              <a:t>within</a:t>
            </a:r>
            <a:r>
              <a:rPr lang="cs-CZ" dirty="0"/>
              <a:t> data“ (Braun, </a:t>
            </a:r>
            <a:r>
              <a:rPr lang="cs-CZ" dirty="0" err="1"/>
              <a:t>Clarke</a:t>
            </a:r>
            <a:r>
              <a:rPr lang="cs-CZ" dirty="0"/>
              <a:t> 2006: 79).</a:t>
            </a:r>
          </a:p>
          <a:p>
            <a:pPr marL="0" indent="0">
              <a:buNone/>
            </a:pPr>
            <a:endParaRPr lang="cs-CZ" dirty="0"/>
          </a:p>
          <a:p>
            <a:pPr marL="0" indent="0">
              <a:buNone/>
            </a:pPr>
            <a:r>
              <a:rPr lang="cs-CZ" dirty="0"/>
              <a:t>Popisný charakter</a:t>
            </a:r>
          </a:p>
          <a:p>
            <a:pPr marL="0" indent="0">
              <a:buNone/>
            </a:pPr>
            <a:r>
              <a:rPr lang="cs-CZ" dirty="0"/>
              <a:t>2 fáze – třídění dat a interpretace</a:t>
            </a:r>
          </a:p>
          <a:p>
            <a:pPr marL="0" indent="0">
              <a:buNone/>
            </a:pPr>
            <a:r>
              <a:rPr lang="cs-CZ" dirty="0"/>
              <a:t>Tematická shrnutí</a:t>
            </a:r>
          </a:p>
        </p:txBody>
      </p:sp>
      <p:pic>
        <p:nvPicPr>
          <p:cNvPr id="5" name="Picture 10" descr="http://abovethelaw.com/wp-content/uploads/2013/01/file-cabinet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738" y="4015540"/>
            <a:ext cx="2231858" cy="1901372"/>
          </a:xfrm>
          <a:prstGeom prst="rect">
            <a:avLst/>
          </a:prstGeom>
          <a:noFill/>
          <a:extLst>
            <a:ext uri="{909E8E84-426E-40DD-AFC4-6F175D3DCCD1}">
              <a14:hiddenFill xmlns:a14="http://schemas.microsoft.com/office/drawing/2010/main">
                <a:solidFill>
                  <a:srgbClr val="FFFFFF"/>
                </a:solidFill>
              </a14:hiddenFill>
            </a:ext>
          </a:extLst>
        </p:spPr>
      </p:pic>
      <p:pic>
        <p:nvPicPr>
          <p:cNvPr id="4" name="Nahraný zvuk">
            <a:hlinkClick r:id="" action="ppaction://media"/>
            <a:extLst>
              <a:ext uri="{FF2B5EF4-FFF2-40B4-BE49-F238E27FC236}">
                <a16:creationId xmlns="" xmlns:a16="http://schemas.microsoft.com/office/drawing/2014/main" id="{20CA9237-2A0B-49F0-8B8C-8AF1632F7D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886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4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1524000" y="857250"/>
            <a:ext cx="6172200" cy="844154"/>
          </a:xfrm>
        </p:spPr>
        <p:txBody>
          <a:bodyPr>
            <a:normAutofit/>
          </a:bodyPr>
          <a:lstStyle/>
          <a:p>
            <a:r>
              <a:rPr lang="cs-CZ" sz="2400"/>
              <a:t>Tématická analýza: Příklad </a:t>
            </a:r>
            <a:r>
              <a:rPr lang="cs-CZ" sz="2400" dirty="0"/>
              <a:t>kódovacího schématu</a:t>
            </a:r>
            <a:br>
              <a:rPr lang="cs-CZ" sz="2400" dirty="0"/>
            </a:br>
            <a:r>
              <a:rPr lang="cs-CZ" sz="2400" dirty="0"/>
              <a:t>Projekt o zkušenostech lidí s osteoporózou</a:t>
            </a:r>
          </a:p>
        </p:txBody>
      </p:sp>
      <p:graphicFrame>
        <p:nvGraphicFramePr>
          <p:cNvPr id="5" name="Zástupný symbol pro obsah 4"/>
          <p:cNvGraphicFramePr>
            <a:graphicFrameLocks noGrp="1"/>
          </p:cNvGraphicFramePr>
          <p:nvPr>
            <p:ph idx="4294967295"/>
          </p:nvPr>
        </p:nvGraphicFramePr>
        <p:xfrm>
          <a:off x="1776663" y="1808560"/>
          <a:ext cx="7609979" cy="3843278"/>
        </p:xfrm>
        <a:graphic>
          <a:graphicData uri="http://schemas.openxmlformats.org/drawingml/2006/table">
            <a:tbl>
              <a:tblPr firstRow="1" bandRow="1">
                <a:tableStyleId>{5C22544A-7EE6-4342-B048-85BDC9FD1C3A}</a:tableStyleId>
              </a:tblPr>
              <a:tblGrid>
                <a:gridCol w="1268330">
                  <a:extLst>
                    <a:ext uri="{9D8B030D-6E8A-4147-A177-3AD203B41FA5}">
                      <a16:colId xmlns="" xmlns:a16="http://schemas.microsoft.com/office/drawing/2014/main" val="20000"/>
                    </a:ext>
                  </a:extLst>
                </a:gridCol>
                <a:gridCol w="1071759">
                  <a:extLst>
                    <a:ext uri="{9D8B030D-6E8A-4147-A177-3AD203B41FA5}">
                      <a16:colId xmlns="" xmlns:a16="http://schemas.microsoft.com/office/drawing/2014/main" val="20001"/>
                    </a:ext>
                  </a:extLst>
                </a:gridCol>
                <a:gridCol w="1464900">
                  <a:extLst>
                    <a:ext uri="{9D8B030D-6E8A-4147-A177-3AD203B41FA5}">
                      <a16:colId xmlns="" xmlns:a16="http://schemas.microsoft.com/office/drawing/2014/main" val="20002"/>
                    </a:ext>
                  </a:extLst>
                </a:gridCol>
                <a:gridCol w="1268330">
                  <a:extLst>
                    <a:ext uri="{9D8B030D-6E8A-4147-A177-3AD203B41FA5}">
                      <a16:colId xmlns="" xmlns:a16="http://schemas.microsoft.com/office/drawing/2014/main" val="20003"/>
                    </a:ext>
                  </a:extLst>
                </a:gridCol>
                <a:gridCol w="1268330">
                  <a:extLst>
                    <a:ext uri="{9D8B030D-6E8A-4147-A177-3AD203B41FA5}">
                      <a16:colId xmlns="" xmlns:a16="http://schemas.microsoft.com/office/drawing/2014/main" val="20004"/>
                    </a:ext>
                  </a:extLst>
                </a:gridCol>
                <a:gridCol w="1268330">
                  <a:extLst>
                    <a:ext uri="{9D8B030D-6E8A-4147-A177-3AD203B41FA5}">
                      <a16:colId xmlns="" xmlns:a16="http://schemas.microsoft.com/office/drawing/2014/main" val="20005"/>
                    </a:ext>
                  </a:extLst>
                </a:gridCol>
              </a:tblGrid>
              <a:tr h="711718">
                <a:tc>
                  <a:txBody>
                    <a:bodyPr/>
                    <a:lstStyle/>
                    <a:p>
                      <a:r>
                        <a:rPr lang="cs-CZ" sz="1400" dirty="0"/>
                        <a:t>1. Diagnóza</a:t>
                      </a:r>
                    </a:p>
                  </a:txBody>
                  <a:tcPr marL="68580" marR="68580" marT="34290" marB="34290"/>
                </a:tc>
                <a:tc>
                  <a:txBody>
                    <a:bodyPr/>
                    <a:lstStyle/>
                    <a:p>
                      <a:r>
                        <a:rPr lang="cs-CZ" sz="1400" dirty="0"/>
                        <a:t>2.</a:t>
                      </a:r>
                      <a:r>
                        <a:rPr lang="cs-CZ" sz="1400" baseline="0" dirty="0"/>
                        <a:t> Léčba</a:t>
                      </a:r>
                      <a:endParaRPr lang="cs-CZ" sz="1400" dirty="0"/>
                    </a:p>
                  </a:txBody>
                  <a:tcPr marL="68580" marR="68580" marT="34290" marB="34290"/>
                </a:tc>
                <a:tc>
                  <a:txBody>
                    <a:bodyPr/>
                    <a:lstStyle/>
                    <a:p>
                      <a:r>
                        <a:rPr lang="cs-CZ" sz="1400" dirty="0"/>
                        <a:t>3. Zvládání</a:t>
                      </a:r>
                    </a:p>
                  </a:txBody>
                  <a:tcPr marL="68580" marR="68580" marT="34290" marB="34290"/>
                </a:tc>
                <a:tc>
                  <a:txBody>
                    <a:bodyPr/>
                    <a:lstStyle/>
                    <a:p>
                      <a:r>
                        <a:rPr lang="cs-CZ" sz="1400" dirty="0"/>
                        <a:t>4. Informace a podpora</a:t>
                      </a:r>
                    </a:p>
                  </a:txBody>
                  <a:tcPr marL="68580" marR="68580" marT="34290" marB="34290"/>
                </a:tc>
                <a:tc>
                  <a:txBody>
                    <a:bodyPr/>
                    <a:lstStyle/>
                    <a:p>
                      <a:r>
                        <a:rPr lang="cs-CZ" sz="1400" dirty="0"/>
                        <a:t>5. Komunikace s lékaři</a:t>
                      </a:r>
                    </a:p>
                  </a:txBody>
                  <a:tcPr marL="68580" marR="68580" marT="34290" marB="34290"/>
                </a:tc>
                <a:tc>
                  <a:txBody>
                    <a:bodyPr/>
                    <a:lstStyle/>
                    <a:p>
                      <a:r>
                        <a:rPr lang="cs-CZ" sz="1400" dirty="0"/>
                        <a:t>6. Každodenní</a:t>
                      </a:r>
                      <a:r>
                        <a:rPr lang="cs-CZ" sz="1400" baseline="0" dirty="0"/>
                        <a:t> život</a:t>
                      </a:r>
                      <a:endParaRPr lang="cs-CZ" sz="1400" dirty="0"/>
                    </a:p>
                  </a:txBody>
                  <a:tcPr marL="68580" marR="68580" marT="34290" marB="34290"/>
                </a:tc>
                <a:extLst>
                  <a:ext uri="{0D108BD9-81ED-4DB2-BD59-A6C34878D82A}">
                    <a16:rowId xmlns="" xmlns:a16="http://schemas.microsoft.com/office/drawing/2014/main" val="10000"/>
                  </a:ext>
                </a:extLst>
              </a:tr>
              <a:tr h="711718">
                <a:tc>
                  <a:txBody>
                    <a:bodyPr/>
                    <a:lstStyle/>
                    <a:p>
                      <a:r>
                        <a:rPr lang="cs-CZ" sz="1400" dirty="0"/>
                        <a:t>První příznaky</a:t>
                      </a:r>
                    </a:p>
                  </a:txBody>
                  <a:tcPr marL="68580" marR="68580" marT="34290" marB="34290"/>
                </a:tc>
                <a:tc>
                  <a:txBody>
                    <a:bodyPr/>
                    <a:lstStyle/>
                    <a:p>
                      <a:r>
                        <a:rPr lang="cs-CZ" sz="1400" dirty="0"/>
                        <a:t>Léky</a:t>
                      </a:r>
                    </a:p>
                  </a:txBody>
                  <a:tcPr marL="68580" marR="68580" marT="34290" marB="34290"/>
                </a:tc>
                <a:tc>
                  <a:txBody>
                    <a:bodyPr/>
                    <a:lstStyle/>
                    <a:p>
                      <a:r>
                        <a:rPr lang="cs-CZ" sz="1400" dirty="0"/>
                        <a:t>Léčba bolesti</a:t>
                      </a:r>
                    </a:p>
                  </a:txBody>
                  <a:tcPr marL="68580" marR="68580" marT="34290" marB="34290"/>
                </a:tc>
                <a:tc>
                  <a:txBody>
                    <a:bodyPr/>
                    <a:lstStyle/>
                    <a:p>
                      <a:r>
                        <a:rPr lang="cs-CZ" sz="1400" dirty="0"/>
                        <a:t>Zdroje informací</a:t>
                      </a:r>
                    </a:p>
                  </a:txBody>
                  <a:tcPr marL="68580" marR="68580" marT="34290" marB="34290"/>
                </a:tc>
                <a:tc>
                  <a:txBody>
                    <a:bodyPr/>
                    <a:lstStyle/>
                    <a:p>
                      <a:r>
                        <a:rPr lang="cs-CZ" sz="1400" dirty="0"/>
                        <a:t>Komunikace</a:t>
                      </a:r>
                      <a:r>
                        <a:rPr lang="cs-CZ" sz="1400" baseline="0" dirty="0"/>
                        <a:t> v průběhu diagnózy</a:t>
                      </a:r>
                      <a:endParaRPr lang="cs-CZ" sz="1400" dirty="0"/>
                    </a:p>
                  </a:txBody>
                  <a:tcPr marL="68580" marR="68580" marT="34290" marB="34290"/>
                </a:tc>
                <a:tc>
                  <a:txBody>
                    <a:bodyPr/>
                    <a:lstStyle/>
                    <a:p>
                      <a:r>
                        <a:rPr lang="cs-CZ" sz="1400" dirty="0"/>
                        <a:t>Problémy</a:t>
                      </a:r>
                      <a:r>
                        <a:rPr lang="cs-CZ" sz="1400" baseline="0" dirty="0"/>
                        <a:t> s mobilitou</a:t>
                      </a:r>
                      <a:endParaRPr lang="cs-CZ" sz="1400" dirty="0"/>
                    </a:p>
                  </a:txBody>
                  <a:tcPr marL="68580" marR="68580" marT="34290" marB="34290"/>
                </a:tc>
                <a:extLst>
                  <a:ext uri="{0D108BD9-81ED-4DB2-BD59-A6C34878D82A}">
                    <a16:rowId xmlns="" xmlns:a16="http://schemas.microsoft.com/office/drawing/2014/main" val="10001"/>
                  </a:ext>
                </a:extLst>
              </a:tr>
              <a:tr h="711718">
                <a:tc>
                  <a:txBody>
                    <a:bodyPr/>
                    <a:lstStyle/>
                    <a:p>
                      <a:r>
                        <a:rPr lang="cs-CZ" sz="1400" dirty="0"/>
                        <a:t>Diagnostická vyšetření</a:t>
                      </a:r>
                    </a:p>
                  </a:txBody>
                  <a:tcPr marL="68580" marR="68580" marT="34290" marB="34290"/>
                </a:tc>
                <a:tc>
                  <a:txBody>
                    <a:bodyPr/>
                    <a:lstStyle/>
                    <a:p>
                      <a:r>
                        <a:rPr lang="cs-CZ" sz="1400" dirty="0"/>
                        <a:t>Chirurgická</a:t>
                      </a:r>
                      <a:r>
                        <a:rPr lang="cs-CZ" sz="1400" baseline="0" dirty="0"/>
                        <a:t> řešení</a:t>
                      </a:r>
                      <a:endParaRPr lang="cs-CZ" sz="1400" dirty="0"/>
                    </a:p>
                  </a:txBody>
                  <a:tcPr marL="68580" marR="68580" marT="34290" marB="34290"/>
                </a:tc>
                <a:tc>
                  <a:txBody>
                    <a:bodyPr/>
                    <a:lstStyle/>
                    <a:p>
                      <a:r>
                        <a:rPr lang="cs-CZ" sz="1400" dirty="0"/>
                        <a:t>Cvičení</a:t>
                      </a:r>
                    </a:p>
                  </a:txBody>
                  <a:tcPr marL="68580" marR="68580" marT="34290" marB="34290"/>
                </a:tc>
                <a:tc>
                  <a:txBody>
                    <a:bodyPr/>
                    <a:lstStyle/>
                    <a:p>
                      <a:r>
                        <a:rPr lang="cs-CZ" sz="1400" dirty="0"/>
                        <a:t>Zdroje</a:t>
                      </a:r>
                      <a:r>
                        <a:rPr lang="cs-CZ" sz="1400" baseline="0" dirty="0"/>
                        <a:t> podpory</a:t>
                      </a:r>
                      <a:endParaRPr lang="cs-CZ" sz="1400" dirty="0"/>
                    </a:p>
                  </a:txBody>
                  <a:tcPr marL="68580" marR="68580" marT="34290" marB="34290"/>
                </a:tc>
                <a:tc>
                  <a:txBody>
                    <a:bodyPr/>
                    <a:lstStyle/>
                    <a:p>
                      <a:r>
                        <a:rPr lang="cs-CZ" sz="1400" dirty="0"/>
                        <a:t>Komunikace v průběhu léčby</a:t>
                      </a:r>
                    </a:p>
                  </a:txBody>
                  <a:tcPr marL="68580" marR="68580" marT="34290" marB="34290"/>
                </a:tc>
                <a:tc>
                  <a:txBody>
                    <a:bodyPr/>
                    <a:lstStyle/>
                    <a:p>
                      <a:r>
                        <a:rPr lang="cs-CZ" sz="1400" dirty="0"/>
                        <a:t>Doprava</a:t>
                      </a:r>
                    </a:p>
                  </a:txBody>
                  <a:tcPr marL="68580" marR="68580" marT="34290" marB="34290"/>
                </a:tc>
                <a:extLst>
                  <a:ext uri="{0D108BD9-81ED-4DB2-BD59-A6C34878D82A}">
                    <a16:rowId xmlns="" xmlns:a16="http://schemas.microsoft.com/office/drawing/2014/main" val="10002"/>
                  </a:ext>
                </a:extLst>
              </a:tr>
              <a:tr h="498203">
                <a:tc>
                  <a:txBody>
                    <a:bodyPr/>
                    <a:lstStyle/>
                    <a:p>
                      <a:r>
                        <a:rPr lang="cs-CZ" sz="1400" dirty="0"/>
                        <a:t>Reakce na diagnózu</a:t>
                      </a:r>
                    </a:p>
                  </a:txBody>
                  <a:tcPr marL="68580" marR="68580" marT="34290" marB="34290"/>
                </a:tc>
                <a:tc>
                  <a:txBody>
                    <a:bodyPr/>
                    <a:lstStyle/>
                    <a:p>
                      <a:r>
                        <a:rPr lang="cs-CZ" sz="1400" dirty="0"/>
                        <a:t>Rehabilitace</a:t>
                      </a:r>
                    </a:p>
                  </a:txBody>
                  <a:tcPr marL="68580" marR="68580" marT="34290" marB="34290"/>
                </a:tc>
                <a:tc>
                  <a:txBody>
                    <a:bodyPr/>
                    <a:lstStyle/>
                    <a:p>
                      <a:r>
                        <a:rPr lang="cs-CZ" sz="1400" dirty="0"/>
                        <a:t>Organizace léčby</a:t>
                      </a:r>
                    </a:p>
                  </a:txBody>
                  <a:tcPr marL="68580" marR="68580" marT="34290" marB="34290"/>
                </a:tc>
                <a:tc>
                  <a:txBody>
                    <a:bodyPr/>
                    <a:lstStyle/>
                    <a:p>
                      <a:r>
                        <a:rPr lang="cs-CZ" sz="1400" dirty="0"/>
                        <a:t>Rodina jako podpora</a:t>
                      </a:r>
                    </a:p>
                  </a:txBody>
                  <a:tcPr marL="68580" marR="68580" marT="34290" marB="34290"/>
                </a:tc>
                <a:tc>
                  <a:txBody>
                    <a:bodyPr/>
                    <a:lstStyle/>
                    <a:p>
                      <a:r>
                        <a:rPr lang="cs-CZ" sz="1400" dirty="0"/>
                        <a:t>Změna lékaře</a:t>
                      </a:r>
                    </a:p>
                  </a:txBody>
                  <a:tcPr marL="68580" marR="68580" marT="34290" marB="34290"/>
                </a:tc>
                <a:tc>
                  <a:txBody>
                    <a:bodyPr/>
                    <a:lstStyle/>
                    <a:p>
                      <a:r>
                        <a:rPr lang="cs-CZ" sz="1400" dirty="0"/>
                        <a:t>Práce a peníze</a:t>
                      </a:r>
                    </a:p>
                  </a:txBody>
                  <a:tcPr marL="68580" marR="68580" marT="34290" marB="34290"/>
                </a:tc>
                <a:extLst>
                  <a:ext uri="{0D108BD9-81ED-4DB2-BD59-A6C34878D82A}">
                    <a16:rowId xmlns="" xmlns:a16="http://schemas.microsoft.com/office/drawing/2014/main" val="10003"/>
                  </a:ext>
                </a:extLst>
              </a:tr>
              <a:tr h="498203">
                <a:tc>
                  <a:txBody>
                    <a:bodyPr/>
                    <a:lstStyle/>
                    <a:p>
                      <a:endParaRPr lang="cs-CZ" sz="1400"/>
                    </a:p>
                  </a:txBody>
                  <a:tcPr marL="68580" marR="68580" marT="34290" marB="34290"/>
                </a:tc>
                <a:tc>
                  <a:txBody>
                    <a:bodyPr/>
                    <a:lstStyle/>
                    <a:p>
                      <a:endParaRPr lang="cs-CZ" sz="1400"/>
                    </a:p>
                  </a:txBody>
                  <a:tcPr marL="68580" marR="68580" marT="34290" marB="34290"/>
                </a:tc>
                <a:tc>
                  <a:txBody>
                    <a:bodyPr/>
                    <a:lstStyle/>
                    <a:p>
                      <a:endParaRPr lang="cs-CZ" sz="1400"/>
                    </a:p>
                  </a:txBody>
                  <a:tcPr marL="68580" marR="68580" marT="34290" marB="34290"/>
                </a:tc>
                <a:tc>
                  <a:txBody>
                    <a:bodyPr/>
                    <a:lstStyle/>
                    <a:p>
                      <a:r>
                        <a:rPr lang="cs-CZ" sz="1400" dirty="0"/>
                        <a:t>Svépomocné</a:t>
                      </a:r>
                      <a:r>
                        <a:rPr lang="cs-CZ" sz="1400" baseline="0" dirty="0"/>
                        <a:t> skupiny</a:t>
                      </a:r>
                      <a:endParaRPr lang="cs-CZ" sz="1400" dirty="0"/>
                    </a:p>
                  </a:txBody>
                  <a:tcPr marL="68580" marR="68580" marT="34290" marB="34290"/>
                </a:tc>
                <a:tc>
                  <a:txBody>
                    <a:bodyPr/>
                    <a:lstStyle/>
                    <a:p>
                      <a:endParaRPr lang="cs-CZ" sz="1400" dirty="0"/>
                    </a:p>
                  </a:txBody>
                  <a:tcPr marL="68580" marR="68580" marT="34290" marB="34290"/>
                </a:tc>
                <a:tc>
                  <a:txBody>
                    <a:bodyPr/>
                    <a:lstStyle/>
                    <a:p>
                      <a:r>
                        <a:rPr lang="cs-CZ" sz="1400" dirty="0"/>
                        <a:t>Sociální život</a:t>
                      </a:r>
                    </a:p>
                  </a:txBody>
                  <a:tcPr marL="68580" marR="68580" marT="34290" marB="34290"/>
                </a:tc>
                <a:extLst>
                  <a:ext uri="{0D108BD9-81ED-4DB2-BD59-A6C34878D82A}">
                    <a16:rowId xmlns="" xmlns:a16="http://schemas.microsoft.com/office/drawing/2014/main" val="10004"/>
                  </a:ext>
                </a:extLst>
              </a:tr>
              <a:tr h="711718">
                <a:tc>
                  <a:txBody>
                    <a:bodyPr/>
                    <a:lstStyle/>
                    <a:p>
                      <a:endParaRPr lang="cs-CZ" sz="1400"/>
                    </a:p>
                  </a:txBody>
                  <a:tcPr marL="68580" marR="68580" marT="34290" marB="34290"/>
                </a:tc>
                <a:tc>
                  <a:txBody>
                    <a:bodyPr/>
                    <a:lstStyle/>
                    <a:p>
                      <a:endParaRPr lang="cs-CZ" sz="1400"/>
                    </a:p>
                  </a:txBody>
                  <a:tcPr marL="68580" marR="68580" marT="34290" marB="34290"/>
                </a:tc>
                <a:tc>
                  <a:txBody>
                    <a:bodyPr/>
                    <a:lstStyle/>
                    <a:p>
                      <a:endParaRPr lang="cs-CZ" sz="1400"/>
                    </a:p>
                  </a:txBody>
                  <a:tcPr marL="68580" marR="68580" marT="34290" marB="34290"/>
                </a:tc>
                <a:tc>
                  <a:txBody>
                    <a:bodyPr/>
                    <a:lstStyle/>
                    <a:p>
                      <a:endParaRPr lang="cs-CZ" sz="1400"/>
                    </a:p>
                  </a:txBody>
                  <a:tcPr marL="68580" marR="68580" marT="34290" marB="34290"/>
                </a:tc>
                <a:tc>
                  <a:txBody>
                    <a:bodyPr/>
                    <a:lstStyle/>
                    <a:p>
                      <a:endParaRPr lang="cs-CZ" sz="1400"/>
                    </a:p>
                  </a:txBody>
                  <a:tcPr marL="68580" marR="68580" marT="34290" marB="34290"/>
                </a:tc>
                <a:tc>
                  <a:txBody>
                    <a:bodyPr/>
                    <a:lstStyle/>
                    <a:p>
                      <a:r>
                        <a:rPr lang="cs-CZ" sz="1400" dirty="0"/>
                        <a:t>Přizpůsobení domácnosti</a:t>
                      </a:r>
                    </a:p>
                  </a:txBody>
                  <a:tcPr marL="68580" marR="68580" marT="34290" marB="34290"/>
                </a:tc>
                <a:extLst>
                  <a:ext uri="{0D108BD9-81ED-4DB2-BD59-A6C34878D82A}">
                    <a16:rowId xmlns="" xmlns:a16="http://schemas.microsoft.com/office/drawing/2014/main" val="10005"/>
                  </a:ext>
                </a:extLst>
              </a:tr>
            </a:tbl>
          </a:graphicData>
        </a:graphic>
      </p:graphicFrame>
      <p:pic>
        <p:nvPicPr>
          <p:cNvPr id="4" name="Nahraný zvuk">
            <a:hlinkClick r:id="" action="ppaction://media"/>
            <a:extLst>
              <a:ext uri="{FF2B5EF4-FFF2-40B4-BE49-F238E27FC236}">
                <a16:creationId xmlns="" xmlns:a16="http://schemas.microsoft.com/office/drawing/2014/main" id="{68A8430D-C12C-4CF0-87A4-AE03AAA5FD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7781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701" t="22024" r="22247" b="9524"/>
          <a:stretch/>
        </p:blipFill>
        <p:spPr bwMode="auto">
          <a:xfrm>
            <a:off x="3071664" y="-70444"/>
            <a:ext cx="5542756" cy="692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a:extLst>
              <a:ext uri="{FF2B5EF4-FFF2-40B4-BE49-F238E27FC236}">
                <a16:creationId xmlns="" xmlns:a16="http://schemas.microsoft.com/office/drawing/2014/main" id="{DEA02E93-02B6-4AF8-AF52-BBEEEA4365C2}"/>
              </a:ext>
            </a:extLst>
          </p:cNvPr>
          <p:cNvSpPr txBox="1"/>
          <p:nvPr/>
        </p:nvSpPr>
        <p:spPr>
          <a:xfrm>
            <a:off x="1631504" y="692697"/>
            <a:ext cx="1872208" cy="1200329"/>
          </a:xfrm>
          <a:prstGeom prst="rect">
            <a:avLst/>
          </a:prstGeom>
          <a:noFill/>
        </p:spPr>
        <p:txBody>
          <a:bodyPr wrap="square" rtlCol="0">
            <a:spAutoFit/>
          </a:bodyPr>
          <a:lstStyle/>
          <a:p>
            <a:r>
              <a:rPr lang="cs-CZ" b="1" dirty="0"/>
              <a:t>Příklad: Úryvky a poznámky u jednotlivých kategorií</a:t>
            </a:r>
          </a:p>
        </p:txBody>
      </p:sp>
      <p:pic>
        <p:nvPicPr>
          <p:cNvPr id="4" name="Nahraný zvuk">
            <a:hlinkClick r:id="" action="ppaction://media"/>
            <a:extLst>
              <a:ext uri="{FF2B5EF4-FFF2-40B4-BE49-F238E27FC236}">
                <a16:creationId xmlns="" xmlns:a16="http://schemas.microsoft.com/office/drawing/2014/main" id="{593CBAB7-F8A0-480F-AE54-4C5162E07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131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632" t="18023" r="7416" b="8005"/>
          <a:stretch/>
        </p:blipFill>
        <p:spPr bwMode="auto">
          <a:xfrm>
            <a:off x="2256772" y="601250"/>
            <a:ext cx="7764232" cy="606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 xmlns:a16="http://schemas.microsoft.com/office/drawing/2014/main" id="{88CE3666-D679-4C64-BEB2-348EE6D4DE54}"/>
              </a:ext>
            </a:extLst>
          </p:cNvPr>
          <p:cNvSpPr txBox="1"/>
          <p:nvPr/>
        </p:nvSpPr>
        <p:spPr>
          <a:xfrm>
            <a:off x="1775520" y="188640"/>
            <a:ext cx="4608512" cy="369332"/>
          </a:xfrm>
          <a:prstGeom prst="rect">
            <a:avLst/>
          </a:prstGeom>
          <a:noFill/>
        </p:spPr>
        <p:txBody>
          <a:bodyPr wrap="square" rtlCol="0">
            <a:spAutoFit/>
          </a:bodyPr>
          <a:lstStyle/>
          <a:p>
            <a:r>
              <a:rPr lang="cs-CZ" b="1" dirty="0"/>
              <a:t>Příklad: Hotový text s ukázkami z dat</a:t>
            </a:r>
          </a:p>
        </p:txBody>
      </p:sp>
      <p:pic>
        <p:nvPicPr>
          <p:cNvPr id="3" name="Nahraný zvuk">
            <a:hlinkClick r:id="" action="ppaction://media"/>
            <a:extLst>
              <a:ext uri="{FF2B5EF4-FFF2-40B4-BE49-F238E27FC236}">
                <a16:creationId xmlns="" xmlns:a16="http://schemas.microsoft.com/office/drawing/2014/main" id="{C3329515-FB4B-4F66-90BF-B3A7E0D6A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2929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p:txBody>
          <a:bodyPr>
            <a:normAutofit/>
          </a:bodyPr>
          <a:lstStyle/>
          <a:p>
            <a:r>
              <a:rPr lang="cs-CZ" dirty="0"/>
              <a:t>Sběr dat v kvalitativním výzkumu</a:t>
            </a:r>
          </a:p>
        </p:txBody>
      </p:sp>
    </p:spTree>
    <p:extLst>
      <p:ext uri="{BB962C8B-B14F-4D97-AF65-F5344CB8AC3E}">
        <p14:creationId xmlns:p14="http://schemas.microsoft.com/office/powerpoint/2010/main" val="864831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normAutofit/>
          </a:bodyPr>
          <a:lstStyle/>
          <a:p>
            <a:r>
              <a:rPr lang="cs-CZ" dirty="0"/>
              <a:t>Jak mi může pomoci počítač?</a:t>
            </a:r>
            <a:br>
              <a:rPr lang="cs-CZ" dirty="0"/>
            </a:br>
            <a:r>
              <a:rPr lang="cs-CZ" dirty="0"/>
              <a:t>Jde to i bez něj?</a:t>
            </a:r>
          </a:p>
        </p:txBody>
      </p:sp>
      <p:sp>
        <p:nvSpPr>
          <p:cNvPr id="2" name="TextovéPole 1">
            <a:extLst>
              <a:ext uri="{FF2B5EF4-FFF2-40B4-BE49-F238E27FC236}">
                <a16:creationId xmlns="" xmlns:a16="http://schemas.microsoft.com/office/drawing/2014/main" id="{69F23576-9E89-4F62-883E-5825D17A97D8}"/>
              </a:ext>
            </a:extLst>
          </p:cNvPr>
          <p:cNvSpPr txBox="1"/>
          <p:nvPr/>
        </p:nvSpPr>
        <p:spPr>
          <a:xfrm>
            <a:off x="2135560" y="1988840"/>
            <a:ext cx="5472608" cy="3539430"/>
          </a:xfrm>
          <a:prstGeom prst="rect">
            <a:avLst/>
          </a:prstGeom>
          <a:noFill/>
        </p:spPr>
        <p:txBody>
          <a:bodyPr wrap="square" rtlCol="0">
            <a:spAutoFit/>
          </a:bodyPr>
          <a:lstStyle/>
          <a:p>
            <a:r>
              <a:rPr lang="cs-CZ" sz="3200" dirty="0" err="1"/>
              <a:t>Atlas.ti</a:t>
            </a:r>
            <a:endParaRPr lang="cs-CZ" sz="3200" dirty="0"/>
          </a:p>
          <a:p>
            <a:endParaRPr lang="cs-CZ" sz="3200" dirty="0"/>
          </a:p>
          <a:p>
            <a:r>
              <a:rPr lang="cs-CZ" sz="3200" dirty="0"/>
              <a:t>QDA </a:t>
            </a:r>
            <a:r>
              <a:rPr lang="cs-CZ" sz="3200" dirty="0" err="1"/>
              <a:t>Minerlite</a:t>
            </a:r>
            <a:endParaRPr lang="cs-CZ" sz="3200" dirty="0"/>
          </a:p>
          <a:p>
            <a:endParaRPr lang="cs-CZ" sz="3200" dirty="0"/>
          </a:p>
          <a:p>
            <a:r>
              <a:rPr lang="cs-CZ" sz="3200" dirty="0"/>
              <a:t>MAXQDA</a:t>
            </a:r>
          </a:p>
          <a:p>
            <a:endParaRPr lang="cs-CZ" sz="3200" dirty="0"/>
          </a:p>
          <a:p>
            <a:r>
              <a:rPr lang="cs-CZ" sz="3200" dirty="0" err="1"/>
              <a:t>NVivo</a:t>
            </a:r>
            <a:endParaRPr lang="cs-CZ" sz="3200" dirty="0"/>
          </a:p>
        </p:txBody>
      </p:sp>
      <p:pic>
        <p:nvPicPr>
          <p:cNvPr id="3" name="Nahraný zvuk">
            <a:hlinkClick r:id="" action="ppaction://media"/>
            <a:extLst>
              <a:ext uri="{FF2B5EF4-FFF2-40B4-BE49-F238E27FC236}">
                <a16:creationId xmlns="" xmlns:a16="http://schemas.microsoft.com/office/drawing/2014/main" id="{50069CAD-34E4-4832-AA45-E2CA2457A2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3590605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cs-CZ" sz="4000"/>
              <a:t>Focus group </a:t>
            </a:r>
          </a:p>
        </p:txBody>
      </p:sp>
      <p:sp>
        <p:nvSpPr>
          <p:cNvPr id="59395" name="Rectangle 3"/>
          <p:cNvSpPr>
            <a:spLocks noGrp="1" noChangeArrowheads="1"/>
          </p:cNvSpPr>
          <p:nvPr>
            <p:ph type="body" idx="1"/>
          </p:nvPr>
        </p:nvSpPr>
        <p:spPr>
          <a:xfrm>
            <a:off x="1981200" y="1341438"/>
            <a:ext cx="8229600" cy="5256212"/>
          </a:xfrm>
        </p:spPr>
        <p:txBody>
          <a:bodyPr/>
          <a:lstStyle/>
          <a:p>
            <a:pPr>
              <a:lnSpc>
                <a:spcPct val="80000"/>
              </a:lnSpc>
            </a:pPr>
            <a:endParaRPr lang="cs-CZ" dirty="0"/>
          </a:p>
          <a:p>
            <a:pPr>
              <a:lnSpc>
                <a:spcPct val="80000"/>
              </a:lnSpc>
            </a:pPr>
            <a:r>
              <a:rPr lang="cs-CZ" sz="2400" dirty="0"/>
              <a:t>Skupinové procesy pomáhají lidem objevovat a ujasňovat si své pohledy na věc takovým způsobem, který by byl jen těžko dosažitelný v rámci individuálních rozhovorů</a:t>
            </a:r>
          </a:p>
          <a:p>
            <a:pPr>
              <a:lnSpc>
                <a:spcPct val="80000"/>
              </a:lnSpc>
            </a:pPr>
            <a:r>
              <a:rPr lang="cs-CZ" sz="2400" dirty="0"/>
              <a:t>Kromě dat z přímých výpovědí účastníků dokáže využít i komunikaci mezi nimi – skupinovou interakci a dynamiku</a:t>
            </a:r>
          </a:p>
          <a:p>
            <a:pPr>
              <a:lnSpc>
                <a:spcPct val="80000"/>
              </a:lnSpc>
            </a:pPr>
            <a:r>
              <a:rPr lang="cs-CZ" sz="2400" dirty="0"/>
              <a:t>Pomáhá výzkumníkovi využít mnoho různých forem komunikace, které lidé užívají v každodenní interakci, jako jsou vtipy, anekdoty, hádky, provokování – je to důležité, protože lidské vědění a postoje nejsou jednoduše ukryty v racionálních odpovědích na přímé otázky.</a:t>
            </a:r>
          </a:p>
          <a:p>
            <a:pPr>
              <a:lnSpc>
                <a:spcPct val="80000"/>
              </a:lnSpc>
            </a:pPr>
            <a:r>
              <a:rPr lang="cs-CZ" sz="2400" dirty="0"/>
              <a:t>Mizí převaha výzkumníka, a tím, kdo ovládá debatu jsou sami účastníci</a:t>
            </a:r>
          </a:p>
          <a:p>
            <a:pPr>
              <a:lnSpc>
                <a:spcPct val="80000"/>
              </a:lnSpc>
            </a:pPr>
            <a:r>
              <a:rPr lang="cs-CZ" sz="2400" dirty="0"/>
              <a:t>Uspořádání – ideální počet účastníků 6-8, moderátor, pomocný moderátor, tichý účastník (zapisuje terénní poznámky) </a:t>
            </a:r>
          </a:p>
        </p:txBody>
      </p:sp>
      <p:pic>
        <p:nvPicPr>
          <p:cNvPr id="2" name="Nahraný zvuk">
            <a:hlinkClick r:id="" action="ppaction://media"/>
            <a:extLst>
              <a:ext uri="{FF2B5EF4-FFF2-40B4-BE49-F238E27FC236}">
                <a16:creationId xmlns="" xmlns:a16="http://schemas.microsoft.com/office/drawing/2014/main" id="{6D529654-016E-4192-BD69-631BAE7CC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0845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wipe(left)">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wipe(left)">
                                      <p:cBhvr>
                                        <p:cTn id="17" dur="500"/>
                                        <p:tgtEl>
                                          <p:spTgt spid="593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wipe(left)">
                                      <p:cBhvr>
                                        <p:cTn id="22" dur="500"/>
                                        <p:tgtEl>
                                          <p:spTgt spid="593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wipe(left)">
                                      <p:cBhvr>
                                        <p:cTn id="27" dur="500"/>
                                        <p:tgtEl>
                                          <p:spTgt spid="593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395">
                                            <p:txEl>
                                              <p:pRg st="5" end="5"/>
                                            </p:txEl>
                                          </p:spTgt>
                                        </p:tgtEl>
                                        <p:attrNameLst>
                                          <p:attrName>style.visibility</p:attrName>
                                        </p:attrNameLst>
                                      </p:cBhvr>
                                      <p:to>
                                        <p:strVal val="visible"/>
                                      </p:to>
                                    </p:set>
                                    <p:animEffect transition="in" filter="wipe(left)">
                                      <p:cBhvr>
                                        <p:cTn id="32" dur="500"/>
                                        <p:tgtEl>
                                          <p:spTgt spid="593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0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59394" grpId="0"/>
      <p:bldP spid="59395"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cs-CZ"/>
              <a:t>Kdy je vhodná focus group?</a:t>
            </a:r>
          </a:p>
        </p:txBody>
      </p:sp>
      <p:sp>
        <p:nvSpPr>
          <p:cNvPr id="61443" name="Rectangle 3"/>
          <p:cNvSpPr>
            <a:spLocks noGrp="1" noChangeArrowheads="1"/>
          </p:cNvSpPr>
          <p:nvPr>
            <p:ph type="body" idx="1"/>
          </p:nvPr>
        </p:nvSpPr>
        <p:spPr/>
        <p:txBody>
          <a:bodyPr/>
          <a:lstStyle/>
          <a:p>
            <a:pPr>
              <a:lnSpc>
                <a:spcPct val="80000"/>
              </a:lnSpc>
            </a:pPr>
            <a:r>
              <a:rPr lang="cs-CZ" dirty="0"/>
              <a:t>jako samostatná metoda nebo jako doplněk jiných metod (případová studie, akční výzkum,…)</a:t>
            </a:r>
          </a:p>
          <a:p>
            <a:pPr>
              <a:lnSpc>
                <a:spcPct val="80000"/>
              </a:lnSpc>
            </a:pPr>
            <a:r>
              <a:rPr lang="cs-CZ" dirty="0"/>
              <a:t>pro získávání prvních informací, generování hypotéz, testování jiných nástrojů sběru dat (např. dotazníku), pro interpretaci výsledků dat získaných jinými technikami</a:t>
            </a:r>
          </a:p>
          <a:p>
            <a:pPr>
              <a:lnSpc>
                <a:spcPct val="80000"/>
              </a:lnSpc>
            </a:pPr>
            <a:r>
              <a:rPr lang="cs-CZ" dirty="0"/>
              <a:t>ve výzkumu citlivých, tabuizovaných nebo kontroverzních témat, či témat, u nichž se očekává kritický postoj účastníků</a:t>
            </a:r>
          </a:p>
          <a:p>
            <a:pPr>
              <a:lnSpc>
                <a:spcPct val="80000"/>
              </a:lnSpc>
            </a:pPr>
            <a:r>
              <a:rPr lang="cs-CZ" dirty="0"/>
              <a:t>pro výzkum skupin (například pracovních kolektivů), sdílejících určitou zkušenost</a:t>
            </a:r>
          </a:p>
          <a:p>
            <a:pPr>
              <a:lnSpc>
                <a:spcPct val="80000"/>
              </a:lnSpc>
              <a:buFontTx/>
              <a:buNone/>
            </a:pPr>
            <a:endParaRPr lang="cs-CZ" sz="1400" dirty="0"/>
          </a:p>
        </p:txBody>
      </p:sp>
      <p:pic>
        <p:nvPicPr>
          <p:cNvPr id="2" name="Nahraný zvuk">
            <a:hlinkClick r:id="" action="ppaction://media"/>
            <a:extLst>
              <a:ext uri="{FF2B5EF4-FFF2-40B4-BE49-F238E27FC236}">
                <a16:creationId xmlns="" xmlns:a16="http://schemas.microsoft.com/office/drawing/2014/main" id="{6ADBA4E9-DE41-4C69-8F25-4E71C2C67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62759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2000"/>
                                        <p:tgtEl>
                                          <p:spTgt spid="61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wipe(left)">
                                      <p:cBhvr>
                                        <p:cTn id="12" dur="500"/>
                                        <p:tgtEl>
                                          <p:spTgt spid="614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443">
                                            <p:txEl>
                                              <p:pRg st="1" end="1"/>
                                            </p:txEl>
                                          </p:spTgt>
                                        </p:tgtEl>
                                        <p:attrNameLst>
                                          <p:attrName>style.visibility</p:attrName>
                                        </p:attrNameLst>
                                      </p:cBhvr>
                                      <p:to>
                                        <p:strVal val="visible"/>
                                      </p:to>
                                    </p:set>
                                    <p:animEffect transition="in" filter="wipe(left)">
                                      <p:cBhvr>
                                        <p:cTn id="17" dur="500"/>
                                        <p:tgtEl>
                                          <p:spTgt spid="614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443">
                                            <p:txEl>
                                              <p:pRg st="2" end="2"/>
                                            </p:txEl>
                                          </p:spTgt>
                                        </p:tgtEl>
                                        <p:attrNameLst>
                                          <p:attrName>style.visibility</p:attrName>
                                        </p:attrNameLst>
                                      </p:cBhvr>
                                      <p:to>
                                        <p:strVal val="visible"/>
                                      </p:to>
                                    </p:set>
                                    <p:animEffect transition="in" filter="wipe(left)">
                                      <p:cBhvr>
                                        <p:cTn id="22" dur="500"/>
                                        <p:tgtEl>
                                          <p:spTgt spid="614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443">
                                            <p:txEl>
                                              <p:pRg st="3" end="3"/>
                                            </p:txEl>
                                          </p:spTgt>
                                        </p:tgtEl>
                                        <p:attrNameLst>
                                          <p:attrName>style.visibility</p:attrName>
                                        </p:attrNameLst>
                                      </p:cBhvr>
                                      <p:to>
                                        <p:strVal val="visible"/>
                                      </p:to>
                                    </p:set>
                                    <p:animEffect transition="in" filter="wipe(left)">
                                      <p:cBhvr>
                                        <p:cTn id="27" dur="500"/>
                                        <p:tgtEl>
                                          <p:spTgt spid="614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8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61442" grpId="0"/>
      <p:bldP spid="6144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a:srcRect l="29034" t="11368" r="30351" b="16492"/>
          <a:stretch>
            <a:fillRect/>
          </a:stretch>
        </p:blipFill>
        <p:spPr bwMode="auto">
          <a:xfrm>
            <a:off x="1524001" y="17464"/>
            <a:ext cx="6156325" cy="6834187"/>
          </a:xfrm>
          <a:prstGeom prst="rect">
            <a:avLst/>
          </a:prstGeom>
          <a:noFill/>
          <a:ln w="9525">
            <a:noFill/>
            <a:miter lim="800000"/>
            <a:headEnd/>
            <a:tailEnd/>
          </a:ln>
        </p:spPr>
      </p:pic>
      <p:sp>
        <p:nvSpPr>
          <p:cNvPr id="19459" name="TextovéPole 5"/>
          <p:cNvSpPr txBox="1">
            <a:spLocks noChangeArrowheads="1"/>
          </p:cNvSpPr>
          <p:nvPr/>
        </p:nvSpPr>
        <p:spPr bwMode="auto">
          <a:xfrm>
            <a:off x="7824789" y="4437064"/>
            <a:ext cx="1698625" cy="369887"/>
          </a:xfrm>
          <a:prstGeom prst="rect">
            <a:avLst/>
          </a:prstGeom>
          <a:noFill/>
          <a:ln w="9525">
            <a:noFill/>
            <a:miter lim="800000"/>
            <a:headEnd/>
            <a:tailEnd/>
          </a:ln>
        </p:spPr>
        <p:txBody>
          <a:bodyPr wrap="none">
            <a:spAutoFit/>
          </a:bodyPr>
          <a:lstStyle/>
          <a:p>
            <a:r>
              <a:rPr lang="cs-CZ"/>
              <a:t>Toušek 2012: 67</a:t>
            </a:r>
          </a:p>
        </p:txBody>
      </p:sp>
      <p:pic>
        <p:nvPicPr>
          <p:cNvPr id="2" name="Nahraný zvuk">
            <a:hlinkClick r:id="" action="ppaction://media"/>
            <a:extLst>
              <a:ext uri="{FF2B5EF4-FFF2-40B4-BE49-F238E27FC236}">
                <a16:creationId xmlns="" xmlns:a16="http://schemas.microsoft.com/office/drawing/2014/main" id="{4AD54940-2BAA-4252-95BE-9B43593433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1962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B65887C1-5EA0-4F90-9744-5343302E9F7A}"/>
              </a:ext>
            </a:extLst>
          </p:cNvPr>
          <p:cNvSpPr>
            <a:spLocks noGrp="1"/>
          </p:cNvSpPr>
          <p:nvPr>
            <p:ph type="title"/>
          </p:nvPr>
        </p:nvSpPr>
        <p:spPr/>
        <p:txBody>
          <a:bodyPr/>
          <a:lstStyle/>
          <a:p>
            <a:r>
              <a:rPr lang="cs-CZ" dirty="0"/>
              <a:t>Focus </a:t>
            </a:r>
            <a:r>
              <a:rPr lang="cs-CZ" dirty="0" err="1"/>
              <a:t>group</a:t>
            </a:r>
            <a:r>
              <a:rPr lang="cs-CZ" dirty="0"/>
              <a:t> s dětmi</a:t>
            </a:r>
          </a:p>
        </p:txBody>
      </p:sp>
      <p:sp>
        <p:nvSpPr>
          <p:cNvPr id="5" name="Zástupný obsah 4">
            <a:extLst>
              <a:ext uri="{FF2B5EF4-FFF2-40B4-BE49-F238E27FC236}">
                <a16:creationId xmlns="" xmlns:a16="http://schemas.microsoft.com/office/drawing/2014/main" id="{657CDE84-8F83-41A8-87F4-425F645B1729}"/>
              </a:ext>
            </a:extLst>
          </p:cNvPr>
          <p:cNvSpPr>
            <a:spLocks noGrp="1"/>
          </p:cNvSpPr>
          <p:nvPr>
            <p:ph sz="half" idx="1"/>
          </p:nvPr>
        </p:nvSpPr>
        <p:spPr/>
        <p:txBody>
          <a:bodyPr>
            <a:normAutofit fontScale="70000" lnSpcReduction="20000"/>
          </a:bodyPr>
          <a:lstStyle/>
          <a:p>
            <a:pPr marL="0" indent="0">
              <a:buNone/>
            </a:pPr>
            <a:r>
              <a:rPr lang="cs-CZ" dirty="0"/>
              <a:t>Výzkumnice (k dívkám): Vy s tím už tak počítáte, že to tak budete taky jednou dělat? </a:t>
            </a:r>
          </a:p>
          <a:p>
            <a:pPr marL="0" indent="0">
              <a:buNone/>
            </a:pPr>
            <a:r>
              <a:rPr lang="cs-CZ" dirty="0"/>
              <a:t>Dívka 1: </a:t>
            </a:r>
            <a:r>
              <a:rPr lang="cs-CZ" dirty="0" err="1"/>
              <a:t>Noo</a:t>
            </a:r>
            <a:r>
              <a:rPr lang="cs-CZ" dirty="0"/>
              <a:t>. </a:t>
            </a:r>
          </a:p>
          <a:p>
            <a:pPr marL="0" indent="0">
              <a:buNone/>
            </a:pPr>
            <a:r>
              <a:rPr lang="cs-CZ" dirty="0"/>
              <a:t>Dívka 2: Já zase jako, asi jo, asi budu. </a:t>
            </a:r>
          </a:p>
          <a:p>
            <a:pPr marL="0" indent="0">
              <a:buNone/>
            </a:pPr>
            <a:r>
              <a:rPr lang="cs-CZ" dirty="0"/>
              <a:t>Výzkumnice: Jo? Tak to jo, ještě se k tomu dostaneme. </a:t>
            </a:r>
          </a:p>
          <a:p>
            <a:pPr marL="0" indent="0">
              <a:buNone/>
            </a:pPr>
            <a:r>
              <a:rPr lang="cs-CZ" dirty="0"/>
              <a:t>Dívka 2: Ale nejsem s tím smířená, jakože já tak (zasměje se). </a:t>
            </a:r>
          </a:p>
          <a:p>
            <a:pPr marL="0" indent="0">
              <a:buNone/>
            </a:pPr>
            <a:r>
              <a:rPr lang="cs-CZ" dirty="0"/>
              <a:t>Chlapec: To přežiješ. </a:t>
            </a:r>
          </a:p>
          <a:p>
            <a:pPr marL="0" indent="0">
              <a:buNone/>
            </a:pPr>
            <a:r>
              <a:rPr lang="cs-CZ" dirty="0"/>
              <a:t>(7. třída, příměstská škola)</a:t>
            </a:r>
          </a:p>
        </p:txBody>
      </p:sp>
      <p:sp>
        <p:nvSpPr>
          <p:cNvPr id="6" name="Zástupný obsah 5">
            <a:extLst>
              <a:ext uri="{FF2B5EF4-FFF2-40B4-BE49-F238E27FC236}">
                <a16:creationId xmlns="" xmlns:a16="http://schemas.microsoft.com/office/drawing/2014/main" id="{C1F2673E-2431-4BCA-819F-47032B9AFFB6}"/>
              </a:ext>
            </a:extLst>
          </p:cNvPr>
          <p:cNvSpPr>
            <a:spLocks noGrp="1"/>
          </p:cNvSpPr>
          <p:nvPr>
            <p:ph sz="half" idx="2"/>
          </p:nvPr>
        </p:nvSpPr>
        <p:spPr/>
        <p:txBody>
          <a:bodyPr>
            <a:normAutofit fontScale="70000" lnSpcReduction="20000"/>
          </a:bodyPr>
          <a:lstStyle/>
          <a:p>
            <a:pPr marL="0" indent="0">
              <a:buNone/>
            </a:pPr>
            <a:r>
              <a:rPr lang="cs-CZ" dirty="0"/>
              <a:t>Výzkumnice: A to (uklízet, pozn.) nemůže udělat ten její manžel? </a:t>
            </a:r>
          </a:p>
          <a:p>
            <a:pPr marL="0" indent="0">
              <a:buNone/>
            </a:pPr>
            <a:r>
              <a:rPr lang="cs-CZ" dirty="0"/>
              <a:t>Dívka: Může. </a:t>
            </a:r>
          </a:p>
          <a:p>
            <a:pPr marL="0" indent="0">
              <a:buNone/>
            </a:pPr>
            <a:r>
              <a:rPr lang="cs-CZ" dirty="0"/>
              <a:t>Chlapec 1: Většinou na to jsou ženské. </a:t>
            </a:r>
          </a:p>
          <a:p>
            <a:pPr marL="0" indent="0">
              <a:buNone/>
            </a:pPr>
            <a:r>
              <a:rPr lang="cs-CZ" dirty="0"/>
              <a:t>Výzkumnice: Na to jsou ženské… Chlapec 2: (smích) </a:t>
            </a:r>
          </a:p>
          <a:p>
            <a:pPr marL="0" indent="0">
              <a:buNone/>
            </a:pPr>
            <a:r>
              <a:rPr lang="cs-CZ" dirty="0"/>
              <a:t>Výzkumnice: Na to jsou ženské určené, nebo lepší? </a:t>
            </a:r>
          </a:p>
          <a:p>
            <a:pPr marL="0" indent="0">
              <a:buNone/>
            </a:pPr>
            <a:r>
              <a:rPr lang="cs-CZ" dirty="0"/>
              <a:t>Chlapec 1: Oboje. </a:t>
            </a:r>
          </a:p>
          <a:p>
            <a:pPr marL="0" indent="0">
              <a:buNone/>
            </a:pPr>
            <a:r>
              <a:rPr lang="cs-CZ" dirty="0"/>
              <a:t>Chlapec 2: (smích, ostatní se také trochu smějí) </a:t>
            </a:r>
          </a:p>
          <a:p>
            <a:pPr marL="0" indent="0">
              <a:buNone/>
            </a:pPr>
            <a:r>
              <a:rPr lang="cs-CZ" dirty="0"/>
              <a:t>Výzkumnice: Co si myslíte ostatní, souhlasíte s Markem? </a:t>
            </a:r>
          </a:p>
          <a:p>
            <a:pPr marL="0" indent="0">
              <a:buNone/>
            </a:pPr>
            <a:r>
              <a:rPr lang="cs-CZ" dirty="0"/>
              <a:t>Všichni: Jo. </a:t>
            </a:r>
          </a:p>
          <a:p>
            <a:pPr marL="0" indent="0">
              <a:buNone/>
            </a:pPr>
            <a:r>
              <a:rPr lang="cs-CZ" dirty="0"/>
              <a:t>(7. třída, městská škola)</a:t>
            </a:r>
          </a:p>
        </p:txBody>
      </p:sp>
      <p:sp>
        <p:nvSpPr>
          <p:cNvPr id="7" name="TextovéPole 6">
            <a:extLst>
              <a:ext uri="{FF2B5EF4-FFF2-40B4-BE49-F238E27FC236}">
                <a16:creationId xmlns="" xmlns:a16="http://schemas.microsoft.com/office/drawing/2014/main" id="{D7BDD3F6-CC16-46B2-91C4-B3CD64B01C41}"/>
              </a:ext>
            </a:extLst>
          </p:cNvPr>
          <p:cNvSpPr txBox="1"/>
          <p:nvPr/>
        </p:nvSpPr>
        <p:spPr>
          <a:xfrm>
            <a:off x="3359696" y="5805265"/>
            <a:ext cx="7776864" cy="646331"/>
          </a:xfrm>
          <a:prstGeom prst="rect">
            <a:avLst/>
          </a:prstGeom>
          <a:noFill/>
        </p:spPr>
        <p:txBody>
          <a:bodyPr wrap="square" rtlCol="0">
            <a:spAutoFit/>
          </a:bodyPr>
          <a:lstStyle/>
          <a:p>
            <a:r>
              <a:rPr lang="cs-CZ" dirty="0"/>
              <a:t>Slepičková, L., &amp; KVAPILOVÁ BARTOŠOVÁ, M. (2013). Genderové role v rodině pohledem dětských aktérů. </a:t>
            </a:r>
            <a:r>
              <a:rPr lang="cs-CZ" i="1" dirty="0"/>
              <a:t>Gender, rovné příležitosti, výzkum</a:t>
            </a:r>
            <a:r>
              <a:rPr lang="cs-CZ" dirty="0"/>
              <a:t>, </a:t>
            </a:r>
            <a:r>
              <a:rPr lang="cs-CZ" i="1" dirty="0"/>
              <a:t>14</a:t>
            </a:r>
            <a:r>
              <a:rPr lang="cs-CZ" dirty="0"/>
              <a:t>, 64-78.</a:t>
            </a:r>
          </a:p>
        </p:txBody>
      </p:sp>
      <p:pic>
        <p:nvPicPr>
          <p:cNvPr id="2" name="Nahraný zvuk">
            <a:hlinkClick r:id="" action="ppaction://media"/>
            <a:extLst>
              <a:ext uri="{FF2B5EF4-FFF2-40B4-BE49-F238E27FC236}">
                <a16:creationId xmlns="" xmlns:a16="http://schemas.microsoft.com/office/drawing/2014/main" id="{3185A3B4-497E-426E-B6AC-E32E6244A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875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05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7AABDE21-130B-4739-B5C7-AD5917FB7170}"/>
              </a:ext>
            </a:extLst>
          </p:cNvPr>
          <p:cNvSpPr>
            <a:spLocks noGrp="1"/>
          </p:cNvSpPr>
          <p:nvPr>
            <p:ph type="title"/>
          </p:nvPr>
        </p:nvSpPr>
        <p:spPr/>
        <p:txBody>
          <a:bodyPr>
            <a:normAutofit/>
          </a:bodyPr>
          <a:lstStyle/>
          <a:p>
            <a:r>
              <a:rPr lang="cs-CZ" dirty="0"/>
              <a:t>Jak sbírat data, aniž bychom museli do terénu/aniž bychom obtěžovali respondenty</a:t>
            </a:r>
          </a:p>
        </p:txBody>
      </p:sp>
      <p:sp>
        <p:nvSpPr>
          <p:cNvPr id="3" name="Zástupný obsah 2">
            <a:extLst>
              <a:ext uri="{FF2B5EF4-FFF2-40B4-BE49-F238E27FC236}">
                <a16:creationId xmlns="" xmlns:a16="http://schemas.microsoft.com/office/drawing/2014/main" id="{0CC16F3F-9EAC-42F5-95E0-8ECAF1EF17CA}"/>
              </a:ext>
            </a:extLst>
          </p:cNvPr>
          <p:cNvSpPr>
            <a:spLocks noGrp="1"/>
          </p:cNvSpPr>
          <p:nvPr>
            <p:ph idx="1"/>
          </p:nvPr>
        </p:nvSpPr>
        <p:spPr/>
        <p:txBody>
          <a:bodyPr>
            <a:normAutofit fontScale="77500" lnSpcReduction="20000"/>
          </a:bodyPr>
          <a:lstStyle/>
          <a:p>
            <a:pPr marL="385763" indent="-385763">
              <a:buAutoNum type="alphaUcPeriod"/>
            </a:pPr>
            <a:endParaRPr lang="cs-CZ" dirty="0"/>
          </a:p>
          <a:p>
            <a:pPr marL="0" indent="0">
              <a:buNone/>
            </a:pPr>
            <a:r>
              <a:rPr lang="cs-CZ" dirty="0"/>
              <a:t>CO JE HLAVNÍM PŘÍNOSEM VÝZKUMU? SEBRÁNÍ DAT, NEBO NĚCO JINÉHO?</a:t>
            </a:r>
          </a:p>
          <a:p>
            <a:pPr marL="385763" indent="-385763">
              <a:buAutoNum type="alphaUcPeriod"/>
            </a:pPr>
            <a:endParaRPr lang="cs-CZ" dirty="0"/>
          </a:p>
          <a:p>
            <a:pPr marL="385763" indent="-385763">
              <a:buAutoNum type="alphaUcPeriod"/>
            </a:pPr>
            <a:r>
              <a:rPr lang="cs-CZ" b="1" u="sng" dirty="0"/>
              <a:t>Sekundární analýza dat </a:t>
            </a:r>
            <a:r>
              <a:rPr lang="cs-CZ" dirty="0"/>
              <a:t>– analýza dat, která byla již sesbírána někým jiným (datové archivy, státní instituce, komerční agentury, mezinárodní instituce, vědecké instituce)</a:t>
            </a:r>
          </a:p>
          <a:p>
            <a:pPr marL="0" indent="0">
              <a:buNone/>
            </a:pPr>
            <a:r>
              <a:rPr lang="cs-CZ" dirty="0"/>
              <a:t>       </a:t>
            </a:r>
          </a:p>
          <a:p>
            <a:pPr marL="0" indent="0">
              <a:buNone/>
            </a:pPr>
            <a:r>
              <a:rPr lang="cs-CZ" dirty="0"/>
              <a:t>B.   </a:t>
            </a:r>
            <a:r>
              <a:rPr lang="cs-CZ" b="1" u="sng" dirty="0"/>
              <a:t>Nevtíravé techniky výzkumu </a:t>
            </a:r>
            <a:r>
              <a:rPr lang="cs-CZ" dirty="0"/>
              <a:t>– jakýkoli typ výzkumu zabývajícího se člověkem, který není založen na dotazování nebo zúčastněném pozorování</a:t>
            </a:r>
          </a:p>
          <a:p>
            <a:pPr marL="0" indent="0">
              <a:buNone/>
            </a:pPr>
            <a:r>
              <a:rPr lang="cs-CZ" dirty="0"/>
              <a:t>analýzy dokumentů, artefaktů, parlamentních debat, internetových diskusí</a:t>
            </a:r>
          </a:p>
          <a:p>
            <a:pPr marL="0" indent="0">
              <a:buNone/>
            </a:pPr>
            <a:endParaRPr lang="cs-CZ" dirty="0"/>
          </a:p>
          <a:p>
            <a:pPr marL="0" indent="0">
              <a:buNone/>
            </a:pPr>
            <a:r>
              <a:rPr lang="cs-CZ" i="1" dirty="0"/>
              <a:t>Pozn. I pokud tato data nepoužijeme jako hlavní zdroj, je možné s nimi pracovat v rámci předvýzkumu, jsou to data, která jsou obvykle hned po ruce.</a:t>
            </a:r>
          </a:p>
          <a:p>
            <a:pPr marL="0" indent="0">
              <a:buNone/>
            </a:pPr>
            <a:endParaRPr lang="cs-CZ" dirty="0"/>
          </a:p>
          <a:p>
            <a:pPr marL="385763" indent="-385763">
              <a:buAutoNum type="alphaUcPeriod"/>
            </a:pPr>
            <a:endParaRPr lang="cs-CZ" dirty="0"/>
          </a:p>
          <a:p>
            <a:pPr marL="385763" indent="-385763">
              <a:buAutoNum type="alphaUcPeriod"/>
            </a:pPr>
            <a:endParaRPr lang="cs-CZ" dirty="0"/>
          </a:p>
        </p:txBody>
      </p:sp>
      <p:pic>
        <p:nvPicPr>
          <p:cNvPr id="4" name="Nahraný zvuk">
            <a:hlinkClick r:id="" action="ppaction://media"/>
            <a:extLst>
              <a:ext uri="{FF2B5EF4-FFF2-40B4-BE49-F238E27FC236}">
                <a16:creationId xmlns="" xmlns:a16="http://schemas.microsoft.com/office/drawing/2014/main" id="{4E3F8A86-5978-4E29-B0E3-39A1280C56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2872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8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323905F1-66A9-4D83-9184-73EBC3AE7845}"/>
              </a:ext>
            </a:extLst>
          </p:cNvPr>
          <p:cNvSpPr>
            <a:spLocks noGrp="1"/>
          </p:cNvSpPr>
          <p:nvPr>
            <p:ph type="title"/>
          </p:nvPr>
        </p:nvSpPr>
        <p:spPr/>
        <p:txBody>
          <a:bodyPr>
            <a:normAutofit/>
          </a:bodyPr>
          <a:lstStyle/>
          <a:p>
            <a:r>
              <a:rPr lang="cs-CZ" dirty="0"/>
              <a:t>Tipy na zdroje dat k sekundární analýze</a:t>
            </a:r>
          </a:p>
        </p:txBody>
      </p:sp>
      <p:sp>
        <p:nvSpPr>
          <p:cNvPr id="3" name="Zástupný obsah 2">
            <a:extLst>
              <a:ext uri="{FF2B5EF4-FFF2-40B4-BE49-F238E27FC236}">
                <a16:creationId xmlns="" xmlns:a16="http://schemas.microsoft.com/office/drawing/2014/main" id="{B28EAAA7-9830-4DEE-BB93-8DF5329E9352}"/>
              </a:ext>
            </a:extLst>
          </p:cNvPr>
          <p:cNvSpPr>
            <a:spLocks noGrp="1"/>
          </p:cNvSpPr>
          <p:nvPr>
            <p:ph idx="1"/>
          </p:nvPr>
        </p:nvSpPr>
        <p:spPr/>
        <p:txBody>
          <a:bodyPr>
            <a:normAutofit fontScale="92500" lnSpcReduction="20000"/>
          </a:bodyPr>
          <a:lstStyle/>
          <a:p>
            <a:pPr marL="0" indent="0">
              <a:buNone/>
            </a:pPr>
            <a:r>
              <a:rPr lang="cs-CZ" dirty="0"/>
              <a:t>Ústav pro informace ve vzdělávání</a:t>
            </a:r>
          </a:p>
          <a:p>
            <a:pPr marL="0" indent="0">
              <a:buNone/>
            </a:pPr>
            <a:r>
              <a:rPr lang="cs-CZ" dirty="0"/>
              <a:t>Ministerstvo školství</a:t>
            </a:r>
          </a:p>
          <a:p>
            <a:pPr marL="0" indent="0">
              <a:buNone/>
            </a:pPr>
            <a:r>
              <a:rPr lang="cs-CZ" dirty="0"/>
              <a:t>Český statistický úřad</a:t>
            </a:r>
          </a:p>
          <a:p>
            <a:pPr marL="0" indent="0">
              <a:buNone/>
            </a:pPr>
            <a:r>
              <a:rPr lang="cs-CZ" dirty="0"/>
              <a:t>OECD, </a:t>
            </a:r>
            <a:r>
              <a:rPr lang="cs-CZ" dirty="0" err="1"/>
              <a:t>Eurostat</a:t>
            </a:r>
            <a:r>
              <a:rPr lang="cs-CZ" dirty="0"/>
              <a:t>, PISA</a:t>
            </a:r>
          </a:p>
          <a:p>
            <a:pPr marL="0" indent="0">
              <a:buNone/>
            </a:pPr>
            <a:r>
              <a:rPr lang="cs-CZ" dirty="0" err="1"/>
              <a:t>European</a:t>
            </a:r>
            <a:r>
              <a:rPr lang="cs-CZ" dirty="0"/>
              <a:t> </a:t>
            </a:r>
            <a:r>
              <a:rPr lang="cs-CZ" dirty="0" err="1"/>
              <a:t>Social</a:t>
            </a:r>
            <a:r>
              <a:rPr lang="cs-CZ" dirty="0"/>
              <a:t> </a:t>
            </a:r>
            <a:r>
              <a:rPr lang="cs-CZ" dirty="0" err="1"/>
              <a:t>Survey</a:t>
            </a:r>
            <a:r>
              <a:rPr lang="cs-CZ" dirty="0"/>
              <a:t>, </a:t>
            </a:r>
            <a:r>
              <a:rPr lang="cs-CZ" dirty="0" err="1"/>
              <a:t>European</a:t>
            </a:r>
            <a:r>
              <a:rPr lang="cs-CZ" dirty="0"/>
              <a:t> </a:t>
            </a:r>
            <a:r>
              <a:rPr lang="cs-CZ" dirty="0" err="1"/>
              <a:t>Values</a:t>
            </a:r>
            <a:r>
              <a:rPr lang="cs-CZ" dirty="0"/>
              <a:t> Study</a:t>
            </a:r>
          </a:p>
          <a:p>
            <a:pPr marL="0" indent="0">
              <a:buNone/>
            </a:pPr>
            <a:r>
              <a:rPr lang="cs-CZ" dirty="0"/>
              <a:t>Akademické výzkumy, např. HBSC (Studie o životním stylu a zdraví školáků)</a:t>
            </a:r>
          </a:p>
          <a:p>
            <a:pPr marL="0" indent="0">
              <a:buNone/>
            </a:pPr>
            <a:r>
              <a:rPr lang="cs-CZ" dirty="0"/>
              <a:t>Některé komerční agentury poskytují za určitých podmínek sebraná data</a:t>
            </a:r>
          </a:p>
          <a:p>
            <a:pPr marL="0" indent="0">
              <a:buNone/>
            </a:pPr>
            <a:r>
              <a:rPr lang="cs-CZ" dirty="0"/>
              <a:t>Masarykova univerzita </a:t>
            </a:r>
          </a:p>
          <a:p>
            <a:pPr marL="0" indent="0">
              <a:buNone/>
            </a:pPr>
            <a:endParaRPr lang="cs-CZ" i="1" dirty="0"/>
          </a:p>
          <a:p>
            <a:pPr marL="0" indent="0">
              <a:buNone/>
            </a:pPr>
            <a:r>
              <a:rPr lang="cs-CZ" i="1" dirty="0"/>
              <a:t>V ideálním případě můžeme získat datový soubor + dotazník</a:t>
            </a:r>
          </a:p>
        </p:txBody>
      </p:sp>
      <p:pic>
        <p:nvPicPr>
          <p:cNvPr id="4" name="Nahraný zvuk">
            <a:hlinkClick r:id="" action="ppaction://media"/>
            <a:extLst>
              <a:ext uri="{FF2B5EF4-FFF2-40B4-BE49-F238E27FC236}">
                <a16:creationId xmlns="" xmlns:a16="http://schemas.microsoft.com/office/drawing/2014/main" id="{5F534CDF-6CF1-4819-BACC-D7B9D5C459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9416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B07FF0FF-4931-4893-A039-54CB3B4940C0}"/>
              </a:ext>
            </a:extLst>
          </p:cNvPr>
          <p:cNvSpPr>
            <a:spLocks noGrp="1"/>
          </p:cNvSpPr>
          <p:nvPr>
            <p:ph idx="1"/>
          </p:nvPr>
        </p:nvSpPr>
        <p:spPr>
          <a:xfrm>
            <a:off x="2152650" y="620688"/>
            <a:ext cx="7886700" cy="5688632"/>
          </a:xfrm>
        </p:spPr>
        <p:txBody>
          <a:bodyPr>
            <a:normAutofit fontScale="92500"/>
          </a:bodyPr>
          <a:lstStyle/>
          <a:p>
            <a:pPr marL="0" indent="0">
              <a:buNone/>
            </a:pPr>
            <a:r>
              <a:rPr lang="cs-CZ" dirty="0"/>
              <a:t>Tipy na zdroje dat pro nevtíravé techniky </a:t>
            </a:r>
            <a:r>
              <a:rPr lang="cs-CZ" dirty="0" err="1"/>
              <a:t>výzumu</a:t>
            </a:r>
            <a:endParaRPr lang="cs-CZ" dirty="0"/>
          </a:p>
          <a:p>
            <a:pPr lvl="0">
              <a:buFont typeface="Wingdings" panose="05000000000000000000" pitchFamily="2" charset="2"/>
              <a:buChar char="Ø"/>
            </a:pPr>
            <a:r>
              <a:rPr lang="cs-CZ" dirty="0"/>
              <a:t>   artefaktů (třeba odpadků nebo kreativních výtvorů – graffiti, školní časopis)</a:t>
            </a:r>
          </a:p>
          <a:p>
            <a:pPr lvl="0">
              <a:buFont typeface="Wingdings" panose="05000000000000000000" pitchFamily="2" charset="2"/>
              <a:buChar char="Ø"/>
            </a:pPr>
            <a:r>
              <a:rPr lang="cs-CZ" dirty="0"/>
              <a:t>  psaných záznamů (slohových prací, deníkových záznamů, hesel na plakátech fotbalových fanoušků nebo účastníků demonstrací) </a:t>
            </a:r>
          </a:p>
          <a:p>
            <a:pPr lvl="0">
              <a:buFont typeface="Wingdings" panose="05000000000000000000" pitchFamily="2" charset="2"/>
              <a:buChar char="Ø"/>
            </a:pPr>
            <a:r>
              <a:rPr lang="cs-CZ" dirty="0"/>
              <a:t> dokumentů (individuální vzdělávací plán, učebnice, třídní knihy, školní řády)</a:t>
            </a:r>
          </a:p>
          <a:p>
            <a:pPr lvl="0">
              <a:buFont typeface="Wingdings" panose="05000000000000000000" pitchFamily="2" charset="2"/>
              <a:buChar char="Ø"/>
            </a:pPr>
            <a:r>
              <a:rPr lang="cs-CZ" dirty="0"/>
              <a:t> záznamů všeho druhu (přepisy parlamentních diskuzí, zápisy ze schůzí spolku….)</a:t>
            </a:r>
          </a:p>
          <a:p>
            <a:pPr lvl="0">
              <a:buFont typeface="Wingdings" panose="05000000000000000000" pitchFamily="2" charset="2"/>
              <a:buChar char="Ø"/>
            </a:pPr>
            <a:r>
              <a:rPr lang="cs-CZ" dirty="0"/>
              <a:t> zdrojů z médií nebo internetu (internetové diskuse)</a:t>
            </a:r>
          </a:p>
          <a:p>
            <a:pPr lvl="0">
              <a:buFont typeface="Wingdings" panose="05000000000000000000" pitchFamily="2" charset="2"/>
              <a:buChar char="Ø"/>
            </a:pPr>
            <a:r>
              <a:rPr lang="cs-CZ" dirty="0"/>
              <a:t> archivních dokumentů atd.</a:t>
            </a:r>
          </a:p>
          <a:p>
            <a:pPr lvl="0">
              <a:buFont typeface="Wingdings" panose="05000000000000000000" pitchFamily="2" charset="2"/>
              <a:buChar char="Ø"/>
            </a:pPr>
            <a:r>
              <a:rPr lang="cs-CZ" dirty="0"/>
              <a:t> oficiálních dokumentů (politik) atd.</a:t>
            </a:r>
          </a:p>
        </p:txBody>
      </p:sp>
      <p:pic>
        <p:nvPicPr>
          <p:cNvPr id="2" name="Nahraný zvuk">
            <a:hlinkClick r:id="" action="ppaction://media"/>
            <a:extLst>
              <a:ext uri="{FF2B5EF4-FFF2-40B4-BE49-F238E27FC236}">
                <a16:creationId xmlns="" xmlns:a16="http://schemas.microsoft.com/office/drawing/2014/main" id="{5011979C-13B7-4B75-9449-8A624C88A1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670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5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5BBD409E-DC57-4D88-9130-92FB38457251}"/>
              </a:ext>
            </a:extLst>
          </p:cNvPr>
          <p:cNvSpPr>
            <a:spLocks noGrp="1"/>
          </p:cNvSpPr>
          <p:nvPr>
            <p:ph idx="1"/>
          </p:nvPr>
        </p:nvSpPr>
        <p:spPr>
          <a:xfrm>
            <a:off x="1921481" y="1334999"/>
            <a:ext cx="7886700" cy="4016273"/>
          </a:xfrm>
        </p:spPr>
        <p:txBody>
          <a:bodyPr>
            <a:normAutofit fontScale="55000" lnSpcReduction="20000"/>
          </a:bodyPr>
          <a:lstStyle/>
          <a:p>
            <a:pPr marL="0" indent="0">
              <a:buNone/>
            </a:pPr>
            <a:r>
              <a:rPr lang="cs-CZ" dirty="0" err="1"/>
              <a:t>Smetáčková</a:t>
            </a:r>
            <a:r>
              <a:rPr lang="cs-CZ" dirty="0"/>
              <a:t>, I. (2010). Běžný den v životě žen a mužů–představy dívek a chlapců o vlastní budoucnosti. </a:t>
            </a:r>
            <a:r>
              <a:rPr lang="cs-CZ" i="1" dirty="0"/>
              <a:t>Studia </a:t>
            </a:r>
            <a:r>
              <a:rPr lang="cs-CZ" i="1" dirty="0" err="1"/>
              <a:t>paedagogica</a:t>
            </a:r>
            <a:r>
              <a:rPr lang="cs-CZ" dirty="0"/>
              <a:t>, </a:t>
            </a:r>
            <a:r>
              <a:rPr lang="cs-CZ" i="1" dirty="0"/>
              <a:t>15</a:t>
            </a:r>
            <a:r>
              <a:rPr lang="cs-CZ" dirty="0"/>
              <a:t>(1), 107-124.</a:t>
            </a:r>
          </a:p>
          <a:p>
            <a:pPr marL="0" indent="0">
              <a:buNone/>
            </a:pPr>
            <a:endParaRPr lang="cs-CZ" dirty="0"/>
          </a:p>
          <a:p>
            <a:pPr marL="0" indent="0">
              <a:buNone/>
            </a:pPr>
            <a:r>
              <a:rPr lang="cs-CZ" dirty="0" err="1"/>
              <a:t>Bruncová</a:t>
            </a:r>
            <a:r>
              <a:rPr lang="cs-CZ" dirty="0"/>
              <a:t>, K. (2009). Genderové stereotypy v učebnicích prvouky. Bakalářská práce, UK</a:t>
            </a:r>
          </a:p>
          <a:p>
            <a:pPr marL="0" indent="0">
              <a:buNone/>
            </a:pPr>
            <a:endParaRPr lang="cs-CZ" dirty="0"/>
          </a:p>
          <a:p>
            <a:pPr marL="0" indent="0">
              <a:buNone/>
            </a:pPr>
            <a:r>
              <a:rPr lang="cs-CZ" dirty="0"/>
              <a:t>Slepičková, L. (2015). Dokdy je možné </a:t>
            </a:r>
            <a:r>
              <a:rPr lang="cs-CZ" dirty="0" err="1"/>
              <a:t>fertilizovat</a:t>
            </a:r>
            <a:r>
              <a:rPr lang="cs-CZ" dirty="0"/>
              <a:t> ženu? Parlamentní debata o zákonné úpravě asistované reprodukce. </a:t>
            </a:r>
            <a:r>
              <a:rPr lang="cs-CZ" i="1" dirty="0"/>
              <a:t>Gender rovné příležitosti výzkum</a:t>
            </a:r>
            <a:r>
              <a:rPr lang="cs-CZ" dirty="0"/>
              <a:t>, </a:t>
            </a:r>
            <a:r>
              <a:rPr lang="cs-CZ" i="1" dirty="0"/>
              <a:t>16</a:t>
            </a:r>
            <a:r>
              <a:rPr lang="cs-CZ" dirty="0"/>
              <a:t>(02), 60-72.</a:t>
            </a:r>
          </a:p>
          <a:p>
            <a:pPr marL="0" indent="0">
              <a:buNone/>
            </a:pPr>
            <a:endParaRPr lang="cs-CZ" dirty="0"/>
          </a:p>
          <a:p>
            <a:pPr marL="0" indent="0">
              <a:buNone/>
            </a:pPr>
            <a:r>
              <a:rPr lang="cs-CZ" dirty="0"/>
              <a:t>Svoboda, P., </a:t>
            </a:r>
            <a:r>
              <a:rPr lang="cs-CZ" dirty="0" err="1"/>
              <a:t>Hutyrová</a:t>
            </a:r>
            <a:r>
              <a:rPr lang="cs-CZ" dirty="0"/>
              <a:t>, M., </a:t>
            </a:r>
            <a:r>
              <a:rPr lang="cs-CZ" b="1" dirty="0"/>
              <a:t>Vitásková, K</a:t>
            </a:r>
            <a:r>
              <a:rPr lang="cs-CZ" dirty="0"/>
              <a:t>. (2015). Analýza individuálních edukačních plánů v kontextu Indexu pro inkluzi. In: Perspektivy speciální pedagogiky – potřeby, možnosti a výzvy o inkluzi. In: </a:t>
            </a:r>
            <a:r>
              <a:rPr lang="cs-CZ" i="1" dirty="0"/>
              <a:t>Perspektivy speciální pedagogiky</a:t>
            </a:r>
            <a:r>
              <a:rPr lang="cs-CZ" dirty="0"/>
              <a:t> </a:t>
            </a:r>
            <a:r>
              <a:rPr lang="cs-CZ" i="1" dirty="0"/>
              <a:t>– potřeby, možnosti a výzvy. </a:t>
            </a:r>
            <a:r>
              <a:rPr lang="cs-CZ" dirty="0"/>
              <a:t>216-222. ISBN 978-80-244-4907-4.</a:t>
            </a:r>
          </a:p>
          <a:p>
            <a:pPr marL="0" indent="0">
              <a:buNone/>
            </a:pPr>
            <a:endParaRPr lang="cs-CZ" dirty="0"/>
          </a:p>
          <a:p>
            <a:pPr marL="0" indent="0">
              <a:buNone/>
            </a:pPr>
            <a:r>
              <a:rPr lang="cs-CZ" dirty="0"/>
              <a:t>NEDBÁLKOVÁ, K. (2009): Řád veřejných toalet: Píšu pro sociologii, ne pro svoji zábavu. </a:t>
            </a:r>
            <a:r>
              <a:rPr lang="cs-CZ" i="1" dirty="0"/>
              <a:t>Biograf</a:t>
            </a:r>
            <a:r>
              <a:rPr lang="cs-CZ" dirty="0"/>
              <a:t> (49): 50 odst. </a:t>
            </a:r>
          </a:p>
          <a:p>
            <a:pPr marL="0" indent="0">
              <a:buNone/>
            </a:pPr>
            <a:endParaRPr lang="cs-CZ" dirty="0"/>
          </a:p>
          <a:p>
            <a:pPr marL="0" indent="0">
              <a:buNone/>
            </a:pPr>
            <a:r>
              <a:rPr lang="cs-CZ" i="1" dirty="0"/>
              <a:t>Postižení v dětské literatuře, v televizních zprávách atd.</a:t>
            </a:r>
          </a:p>
          <a:p>
            <a:pPr marL="0" indent="0">
              <a:buNone/>
            </a:pPr>
            <a:endParaRPr lang="cs-CZ" dirty="0"/>
          </a:p>
          <a:p>
            <a:pPr marL="0" indent="0">
              <a:buNone/>
            </a:pPr>
            <a:endParaRPr lang="cs-CZ" dirty="0"/>
          </a:p>
        </p:txBody>
      </p:sp>
      <p:pic>
        <p:nvPicPr>
          <p:cNvPr id="2" name="Nahraný zvuk">
            <a:hlinkClick r:id="" action="ppaction://media"/>
            <a:extLst>
              <a:ext uri="{FF2B5EF4-FFF2-40B4-BE49-F238E27FC236}">
                <a16:creationId xmlns="" xmlns:a16="http://schemas.microsoft.com/office/drawing/2014/main" id="{58113025-7907-4E9B-A2FC-3DE77E75A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1949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1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cs-CZ" sz="4000" dirty="0"/>
              <a:t>Pozorování</a:t>
            </a:r>
          </a:p>
        </p:txBody>
      </p:sp>
      <p:sp>
        <p:nvSpPr>
          <p:cNvPr id="50179" name="Rectangle 3"/>
          <p:cNvSpPr>
            <a:spLocks noGrp="1" noChangeArrowheads="1"/>
          </p:cNvSpPr>
          <p:nvPr>
            <p:ph type="body" idx="1"/>
          </p:nvPr>
        </p:nvSpPr>
        <p:spPr>
          <a:xfrm>
            <a:off x="1981200" y="1988840"/>
            <a:ext cx="8229600" cy="3960440"/>
          </a:xfrm>
        </p:spPr>
        <p:txBody>
          <a:bodyPr>
            <a:normAutofit/>
          </a:bodyPr>
          <a:lstStyle/>
          <a:p>
            <a:pPr marL="609600" indent="-609600">
              <a:lnSpc>
                <a:spcPct val="80000"/>
              </a:lnSpc>
            </a:pPr>
            <a:r>
              <a:rPr lang="cs-CZ" dirty="0"/>
              <a:t>výhody a nevýhody</a:t>
            </a:r>
          </a:p>
          <a:p>
            <a:pPr marL="609600" indent="-609600">
              <a:lnSpc>
                <a:spcPct val="80000"/>
              </a:lnSpc>
            </a:pPr>
            <a:r>
              <a:rPr lang="cs-CZ" dirty="0"/>
              <a:t>obvykle od prvotního deskriptivního a všeobecného pozorování výzkumník postupuje k pozorování zaměřenému (na základě analýzy prvních dat)</a:t>
            </a:r>
          </a:p>
          <a:p>
            <a:pPr marL="609600" indent="-609600">
              <a:lnSpc>
                <a:spcPct val="80000"/>
              </a:lnSpc>
            </a:pPr>
            <a:r>
              <a:rPr lang="cs-CZ" dirty="0"/>
              <a:t>zaznamenává se pomocí tzv. terénních poznámek</a:t>
            </a:r>
          </a:p>
          <a:p>
            <a:pPr marL="609600" indent="-609600">
              <a:lnSpc>
                <a:spcPct val="80000"/>
              </a:lnSpc>
            </a:pPr>
            <a:endParaRPr lang="cs-CZ" sz="1900" dirty="0"/>
          </a:p>
          <a:p>
            <a:pPr marL="609600" indent="-609600">
              <a:lnSpc>
                <a:spcPct val="80000"/>
              </a:lnSpc>
              <a:buNone/>
            </a:pPr>
            <a:endParaRPr lang="cs-CZ" sz="1800" dirty="0"/>
          </a:p>
        </p:txBody>
      </p:sp>
      <p:pic>
        <p:nvPicPr>
          <p:cNvPr id="2" name="Nahraný zvuk">
            <a:hlinkClick r:id="" action="ppaction://media"/>
            <a:extLst>
              <a:ext uri="{FF2B5EF4-FFF2-40B4-BE49-F238E27FC236}">
                <a16:creationId xmlns="" xmlns:a16="http://schemas.microsoft.com/office/drawing/2014/main" id="{70F81976-F4F4-4620-836F-CA88AE31A1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59889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20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9">
                                            <p:txEl>
                                              <p:pRg st="0" end="0"/>
                                            </p:txEl>
                                          </p:spTgt>
                                        </p:tgtEl>
                                        <p:attrNameLst>
                                          <p:attrName>style.visibility</p:attrName>
                                        </p:attrNameLst>
                                      </p:cBhvr>
                                      <p:to>
                                        <p:strVal val="visible"/>
                                      </p:to>
                                    </p:set>
                                    <p:animEffect transition="in" filter="wipe(left)">
                                      <p:cBhvr>
                                        <p:cTn id="12" dur="500"/>
                                        <p:tgtEl>
                                          <p:spTgt spid="501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9">
                                            <p:txEl>
                                              <p:pRg st="1" end="1"/>
                                            </p:txEl>
                                          </p:spTgt>
                                        </p:tgtEl>
                                        <p:attrNameLst>
                                          <p:attrName>style.visibility</p:attrName>
                                        </p:attrNameLst>
                                      </p:cBhvr>
                                      <p:to>
                                        <p:strVal val="visible"/>
                                      </p:to>
                                    </p:set>
                                    <p:animEffect transition="in" filter="wipe(left)">
                                      <p:cBhvr>
                                        <p:cTn id="17" dur="500"/>
                                        <p:tgtEl>
                                          <p:spTgt spid="5017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9">
                                            <p:txEl>
                                              <p:pRg st="2" end="2"/>
                                            </p:txEl>
                                          </p:spTgt>
                                        </p:tgtEl>
                                        <p:attrNameLst>
                                          <p:attrName>style.visibility</p:attrName>
                                        </p:attrNameLst>
                                      </p:cBhvr>
                                      <p:to>
                                        <p:strVal val="visible"/>
                                      </p:to>
                                    </p:set>
                                    <p:animEffect transition="in" filter="wipe(left)">
                                      <p:cBhvr>
                                        <p:cTn id="22" dur="500"/>
                                        <p:tgtEl>
                                          <p:spTgt spid="5017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78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50178" grpId="0"/>
      <p:bldP spid="5017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2E157EBF-096B-49E9-864D-A0A61F9E8567}"/>
              </a:ext>
            </a:extLst>
          </p:cNvPr>
          <p:cNvSpPr>
            <a:spLocks noGrp="1"/>
          </p:cNvSpPr>
          <p:nvPr>
            <p:ph idx="1"/>
          </p:nvPr>
        </p:nvSpPr>
        <p:spPr/>
        <p:txBody>
          <a:bodyPr/>
          <a:lstStyle/>
          <a:p>
            <a:pPr marL="0" indent="0">
              <a:buNone/>
            </a:pPr>
            <a:r>
              <a:rPr lang="cs-CZ" dirty="0"/>
              <a:t>„Zdá se, že učiteli to dnes moc nejde.“</a:t>
            </a:r>
          </a:p>
          <a:p>
            <a:pPr marL="0" indent="0">
              <a:buNone/>
            </a:pPr>
            <a:endParaRPr lang="cs-CZ" dirty="0"/>
          </a:p>
          <a:p>
            <a:pPr marL="0" indent="0">
              <a:buNone/>
            </a:pPr>
            <a:r>
              <a:rPr lang="cs-CZ" dirty="0"/>
              <a:t>„Klientka se chovala nepřátelsky vůči personálu.“</a:t>
            </a:r>
          </a:p>
        </p:txBody>
      </p:sp>
      <p:pic>
        <p:nvPicPr>
          <p:cNvPr id="2" name="Nahraný zvuk">
            <a:hlinkClick r:id="" action="ppaction://media"/>
            <a:extLst>
              <a:ext uri="{FF2B5EF4-FFF2-40B4-BE49-F238E27FC236}">
                <a16:creationId xmlns="" xmlns:a16="http://schemas.microsoft.com/office/drawing/2014/main" id="{00D185D5-32E4-477F-9C6A-4DA39E1EEC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2757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D783EE8E-C4E0-45DA-8E83-FA0C09B5BE31}"/>
              </a:ext>
            </a:extLst>
          </p:cNvPr>
          <p:cNvSpPr>
            <a:spLocks noGrp="1"/>
          </p:cNvSpPr>
          <p:nvPr>
            <p:ph idx="1"/>
          </p:nvPr>
        </p:nvSpPr>
        <p:spPr>
          <a:xfrm>
            <a:off x="1981200" y="260648"/>
            <a:ext cx="8229600" cy="6480720"/>
          </a:xfrm>
        </p:spPr>
        <p:txBody>
          <a:bodyPr>
            <a:normAutofit fontScale="70000" lnSpcReduction="20000"/>
          </a:bodyPr>
          <a:lstStyle/>
          <a:p>
            <a:pPr marL="0" indent="0">
              <a:buNone/>
            </a:pPr>
            <a:r>
              <a:rPr lang="cs-CZ" i="1" dirty="0"/>
              <a:t>Snídaně skupiny klientů se středním a těžkým mentálním postižením. Ve skupině jsou klienti trpící vážnými psychickými a neurologickými problémy. Klienti ve skupině jsou při jídle z větší části samostatní, sami si mažou rohlíky džemovým máslem a nalévají nápoje. Jeden klient má v důsledku třesu rukou problémy s namazáním másla na rohlík. Pracovnice si toho všímá a klientovi rohlík namaže. Když to zaregistrují ostatní klienti, někteří začnou žádat pracovnici o pomoc. Pracovnice jim vyhoví a několika z nich připraví jídlo ke konzumaci, ačkoli tito lidé nemají vážnější motorické obtíže a s mazáním rohlíku až do této chvíle neměli velké problémy.</a:t>
            </a:r>
          </a:p>
          <a:p>
            <a:pPr marL="0" indent="0">
              <a:buNone/>
            </a:pPr>
            <a:r>
              <a:rPr lang="cs-CZ" i="1" dirty="0"/>
              <a:t>(…)</a:t>
            </a:r>
          </a:p>
          <a:p>
            <a:pPr marL="0" indent="0">
              <a:buNone/>
            </a:pPr>
            <a:r>
              <a:rPr lang="cs-CZ" i="1" dirty="0"/>
              <a:t>Večeře klientů se středním a těžkým mentálním postižením. Všichni klienti mají mechanicky upravenou stravu, "aby se neudusili". Přestože jedí velmi rychle, jsou při jídle popoháněni a v závěru večeře dokrmováni. Jediný klient, který jí pomaleji, je v závěru stolování velmi rázně vyzván, aby rychle dojedl, a poté dokrmen. "Marečku, jezme! Marečku! Jezme! Marečku!" Ptám se, proč pracovnice klienta dokrmuje. "On to tak má rád, když ho dokrmujeme," odpovídá pracovnice. Při jídle na něj neustále doráží: "Hotovo? Hotovo?" Další z klientů sedících u dlouhého stolu prý musí být rovněž krmen, přestože pracovnice uvádí, že chleba u snídaně sní sám - prý "jak kdy". (polní poznámky)</a:t>
            </a:r>
          </a:p>
          <a:p>
            <a:endParaRPr lang="cs-CZ" i="1" dirty="0"/>
          </a:p>
          <a:p>
            <a:pPr marL="3657600" lvl="8" indent="0">
              <a:buNone/>
            </a:pPr>
            <a:r>
              <a:rPr lang="cs-CZ" dirty="0"/>
              <a:t>SYNEK, M. / CARBOCH, R. (2014): Profesní slepota a režimy spěchu: Podpora soběstačnosti při jídle v institucionální péči o lidi s mentálním znevýhodněním. </a:t>
            </a:r>
            <a:r>
              <a:rPr lang="cs-CZ" i="1" dirty="0"/>
              <a:t>Biograf</a:t>
            </a:r>
            <a:r>
              <a:rPr lang="cs-CZ" dirty="0"/>
              <a:t>, (60): 59 odst. Dostupné na adrese </a:t>
            </a:r>
            <a:r>
              <a:rPr lang="cs-CZ" dirty="0">
                <a:hlinkClick r:id="rId4"/>
              </a:rPr>
              <a:t>http://www.biograf.org/clanek.html?clanek=6001</a:t>
            </a:r>
            <a:endParaRPr lang="cs-CZ" dirty="0"/>
          </a:p>
        </p:txBody>
      </p:sp>
      <p:pic>
        <p:nvPicPr>
          <p:cNvPr id="2" name="Nahraný zvuk">
            <a:hlinkClick r:id="" action="ppaction://media"/>
            <a:extLst>
              <a:ext uri="{FF2B5EF4-FFF2-40B4-BE49-F238E27FC236}">
                <a16:creationId xmlns="" xmlns:a16="http://schemas.microsoft.com/office/drawing/2014/main" id="{8C0A39A7-B8FA-4652-88FD-3A0D6E26CE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989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685" t="18453" r="19682" b="8928"/>
          <a:stretch/>
        </p:blipFill>
        <p:spPr bwMode="auto">
          <a:xfrm>
            <a:off x="3000226" y="171135"/>
            <a:ext cx="5735390" cy="655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 xmlns:a16="http://schemas.microsoft.com/office/drawing/2014/main" id="{12F328BF-9F21-4CF1-B8A2-085598944FB5}"/>
              </a:ext>
            </a:extLst>
          </p:cNvPr>
          <p:cNvSpPr txBox="1"/>
          <p:nvPr/>
        </p:nvSpPr>
        <p:spPr>
          <a:xfrm>
            <a:off x="1703512" y="404664"/>
            <a:ext cx="1752872" cy="1754326"/>
          </a:xfrm>
          <a:prstGeom prst="rect">
            <a:avLst/>
          </a:prstGeom>
          <a:noFill/>
        </p:spPr>
        <p:txBody>
          <a:bodyPr wrap="square" rtlCol="0">
            <a:spAutoFit/>
          </a:bodyPr>
          <a:lstStyle/>
          <a:p>
            <a:r>
              <a:rPr lang="cs-CZ" b="1" dirty="0"/>
              <a:t>Příklad terénních poznámek: Záznam z pozorování ve školní třídě</a:t>
            </a:r>
          </a:p>
        </p:txBody>
      </p:sp>
      <p:pic>
        <p:nvPicPr>
          <p:cNvPr id="3" name="Nahraný zvuk">
            <a:hlinkClick r:id="" action="ppaction://media"/>
            <a:extLst>
              <a:ext uri="{FF2B5EF4-FFF2-40B4-BE49-F238E27FC236}">
                <a16:creationId xmlns="" xmlns:a16="http://schemas.microsoft.com/office/drawing/2014/main" id="{27B80E2E-D58F-4643-9237-55343CB6D1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3329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t>Rozhovor</a:t>
            </a:r>
          </a:p>
        </p:txBody>
      </p:sp>
      <p:sp>
        <p:nvSpPr>
          <p:cNvPr id="3" name="Zástupný symbol pro obsah 2"/>
          <p:cNvSpPr>
            <a:spLocks noGrp="1"/>
          </p:cNvSpPr>
          <p:nvPr>
            <p:ph idx="1"/>
          </p:nvPr>
        </p:nvSpPr>
        <p:spPr/>
        <p:txBody>
          <a:bodyPr>
            <a:normAutofit/>
          </a:bodyPr>
          <a:lstStyle/>
          <a:p>
            <a:pPr>
              <a:defRPr/>
            </a:pPr>
            <a:endParaRPr lang="cs-CZ" dirty="0"/>
          </a:p>
          <a:p>
            <a:pPr>
              <a:defRPr/>
            </a:pPr>
            <a:r>
              <a:rPr lang="cs-CZ" dirty="0"/>
              <a:t>Výhody, nevýhody a rizika rozhovoru</a:t>
            </a:r>
          </a:p>
          <a:p>
            <a:pPr marL="0" indent="0">
              <a:buNone/>
              <a:defRPr/>
            </a:pPr>
            <a:endParaRPr lang="cs-CZ" dirty="0"/>
          </a:p>
        </p:txBody>
      </p:sp>
      <p:pic>
        <p:nvPicPr>
          <p:cNvPr id="2" name="Nahraný zvuk">
            <a:hlinkClick r:id="" action="ppaction://media"/>
            <a:extLst>
              <a:ext uri="{FF2B5EF4-FFF2-40B4-BE49-F238E27FC236}">
                <a16:creationId xmlns="" xmlns:a16="http://schemas.microsoft.com/office/drawing/2014/main" id="{9F489D78-579B-4E8B-9B34-1252E01756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529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81200" y="1341439"/>
            <a:ext cx="8229600" cy="4784725"/>
          </a:xfrm>
        </p:spPr>
        <p:txBody>
          <a:bodyPr>
            <a:normAutofit fontScale="25000" lnSpcReduction="20000"/>
          </a:bodyPr>
          <a:lstStyle/>
          <a:p>
            <a:pPr marL="0" indent="0">
              <a:buNone/>
              <a:defRPr/>
            </a:pPr>
            <a:r>
              <a:rPr lang="cs-CZ" sz="5600" dirty="0"/>
              <a:t>Před rozhovorem</a:t>
            </a:r>
          </a:p>
          <a:p>
            <a:pPr>
              <a:defRPr/>
            </a:pPr>
            <a:r>
              <a:rPr lang="cs-CZ" sz="5600" dirty="0"/>
              <a:t>Připravte si scénář a protokol o rozhovoru</a:t>
            </a:r>
          </a:p>
          <a:p>
            <a:pPr>
              <a:defRPr/>
            </a:pPr>
            <a:r>
              <a:rPr lang="cs-CZ" sz="5600" dirty="0"/>
              <a:t>Tvorba scénáře (osnovy) rozhovoru jako nástroj systematické reflexe</a:t>
            </a:r>
          </a:p>
          <a:p>
            <a:pPr>
              <a:defRPr/>
            </a:pPr>
            <a:r>
              <a:rPr lang="cs-CZ" sz="5600" dirty="0"/>
              <a:t>Naplánujte klidné místo</a:t>
            </a:r>
          </a:p>
          <a:p>
            <a:pPr>
              <a:defRPr/>
            </a:pPr>
            <a:r>
              <a:rPr lang="cs-CZ" sz="5600" dirty="0"/>
              <a:t>Ujistěte se vzájemně o čase a místě rozhovoru, najděte si cestu </a:t>
            </a:r>
          </a:p>
          <a:p>
            <a:pPr>
              <a:defRPr/>
            </a:pPr>
            <a:r>
              <a:rPr lang="cs-CZ" sz="5600" dirty="0"/>
              <a:t>Vezměte si náhradní baterky a naučte se dobře ovládat techniku</a:t>
            </a:r>
          </a:p>
          <a:p>
            <a:pPr>
              <a:defRPr/>
            </a:pPr>
            <a:r>
              <a:rPr lang="cs-CZ" sz="5600" dirty="0"/>
              <a:t>Naplánujte si rozhovor tak, abyste po něm měli ještě čas na doplnění vlastní reflexe a terénních poznámek</a:t>
            </a:r>
          </a:p>
          <a:p>
            <a:pPr marL="0" indent="0">
              <a:buNone/>
              <a:defRPr/>
            </a:pPr>
            <a:endParaRPr lang="cs-CZ" sz="5600" dirty="0"/>
          </a:p>
          <a:p>
            <a:pPr marL="0" indent="0">
              <a:buNone/>
              <a:defRPr/>
            </a:pPr>
            <a:endParaRPr lang="cs-CZ" sz="5600" dirty="0"/>
          </a:p>
          <a:p>
            <a:pPr marL="0" indent="0">
              <a:buNone/>
              <a:defRPr/>
            </a:pPr>
            <a:r>
              <a:rPr lang="cs-CZ" sz="5600" dirty="0"/>
              <a:t>Průběh rozhovoru</a:t>
            </a:r>
          </a:p>
          <a:p>
            <a:pPr>
              <a:defRPr/>
            </a:pPr>
            <a:r>
              <a:rPr lang="cs-CZ" sz="5600" dirty="0"/>
              <a:t>Seznamte informátora s účelem a průběhem výzkumu</a:t>
            </a:r>
          </a:p>
          <a:p>
            <a:pPr>
              <a:defRPr/>
            </a:pPr>
            <a:r>
              <a:rPr lang="cs-CZ" sz="5600" dirty="0"/>
              <a:t>Ujistěte jej, že neexistují dobré nebo špatné odpovědi</a:t>
            </a:r>
          </a:p>
          <a:p>
            <a:pPr>
              <a:defRPr/>
            </a:pPr>
            <a:r>
              <a:rPr lang="cs-CZ" sz="5600" dirty="0"/>
              <a:t>Buďte v průběhu rozhovoru flexibilní</a:t>
            </a:r>
          </a:p>
          <a:p>
            <a:pPr>
              <a:defRPr/>
            </a:pPr>
            <a:r>
              <a:rPr lang="cs-CZ" sz="5600" dirty="0"/>
              <a:t>Naučte se „double </a:t>
            </a:r>
            <a:r>
              <a:rPr lang="cs-CZ" sz="5600" dirty="0" err="1"/>
              <a:t>attention</a:t>
            </a:r>
            <a:r>
              <a:rPr lang="cs-CZ" sz="5600" dirty="0"/>
              <a:t>“</a:t>
            </a:r>
          </a:p>
          <a:p>
            <a:pPr>
              <a:defRPr/>
            </a:pPr>
            <a:r>
              <a:rPr lang="cs-CZ" sz="5600" dirty="0"/>
              <a:t>Neskákejte do řeči, nechte informátorovi čas na jeho výpověď, nebojte se ticha</a:t>
            </a:r>
          </a:p>
          <a:p>
            <a:pPr>
              <a:defRPr/>
            </a:pPr>
            <a:r>
              <a:rPr lang="cs-CZ" sz="5600" dirty="0"/>
              <a:t>Dávejte informátorovi pozitivní zpětnou vazbu („Vaše odpovědi mi pomáhají poznat, co se u vás děje….“ „Myslím, že jsem se od vás dozvěděl mnoho užitečného…“)</a:t>
            </a:r>
          </a:p>
          <a:p>
            <a:pPr>
              <a:defRPr/>
            </a:pPr>
            <a:r>
              <a:rPr lang="cs-CZ" sz="5600" dirty="0"/>
              <a:t>Nebojte se se rozhovoru také účastnit, nabídněte informátorovi, ať se také dotazuje</a:t>
            </a:r>
          </a:p>
          <a:p>
            <a:pPr>
              <a:defRPr/>
            </a:pPr>
            <a:r>
              <a:rPr lang="cs-CZ" sz="5600" dirty="0"/>
              <a:t>Pozor na neverbální komunikaci a roli vaší vlastní osoby</a:t>
            </a:r>
          </a:p>
          <a:p>
            <a:pPr>
              <a:defRPr/>
            </a:pPr>
            <a:r>
              <a:rPr lang="cs-CZ" sz="5600" dirty="0"/>
              <a:t>Pořizujte si terénní poznámky v průběhu rozhovoru</a:t>
            </a:r>
          </a:p>
          <a:p>
            <a:pPr>
              <a:defRPr/>
            </a:pPr>
            <a:r>
              <a:rPr lang="cs-CZ" sz="5600" dirty="0"/>
              <a:t>Usilujte o emoční uzavření rozhovoru</a:t>
            </a:r>
          </a:p>
          <a:p>
            <a:pPr>
              <a:defRPr/>
            </a:pPr>
            <a:r>
              <a:rPr lang="cs-CZ" sz="5600" dirty="0"/>
              <a:t>REFLEKTUJTE A ZÁLOHUJTE</a:t>
            </a:r>
          </a:p>
          <a:p>
            <a:pPr>
              <a:defRPr/>
            </a:pPr>
            <a:endParaRPr lang="cs-CZ" dirty="0"/>
          </a:p>
          <a:p>
            <a:pPr>
              <a:defRPr/>
            </a:pPr>
            <a:endParaRPr lang="cs-CZ" dirty="0"/>
          </a:p>
          <a:p>
            <a:pPr marL="0" indent="0">
              <a:buNone/>
              <a:defRPr/>
            </a:pPr>
            <a:endParaRPr lang="cs-CZ" dirty="0"/>
          </a:p>
          <a:p>
            <a:pPr>
              <a:defRPr/>
            </a:pPr>
            <a:endParaRPr lang="cs-CZ" dirty="0"/>
          </a:p>
        </p:txBody>
      </p:sp>
      <p:sp>
        <p:nvSpPr>
          <p:cNvPr id="11267" name="Nadpis 3"/>
          <p:cNvSpPr>
            <a:spLocks noGrp="1"/>
          </p:cNvSpPr>
          <p:nvPr>
            <p:ph type="title"/>
          </p:nvPr>
        </p:nvSpPr>
        <p:spPr/>
        <p:txBody>
          <a:bodyPr/>
          <a:lstStyle/>
          <a:p>
            <a:r>
              <a:rPr lang="cs-CZ"/>
              <a:t>Rozhovor – praktické rady</a:t>
            </a:r>
          </a:p>
        </p:txBody>
      </p:sp>
      <p:pic>
        <p:nvPicPr>
          <p:cNvPr id="2" name="Nahraný zvuk">
            <a:hlinkClick r:id="" action="ppaction://media"/>
            <a:extLst>
              <a:ext uri="{FF2B5EF4-FFF2-40B4-BE49-F238E27FC236}">
                <a16:creationId xmlns="" xmlns:a16="http://schemas.microsoft.com/office/drawing/2014/main" id="{559A4846-0438-4ADD-B7F9-45B4251A7F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5155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57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srcRect l="31140" t="6737" r="29474" b="5122"/>
          <a:stretch>
            <a:fillRect/>
          </a:stretch>
        </p:blipFill>
        <p:spPr bwMode="auto">
          <a:xfrm>
            <a:off x="2063751" y="188913"/>
            <a:ext cx="4530725" cy="6335712"/>
          </a:xfrm>
          <a:prstGeom prst="rect">
            <a:avLst/>
          </a:prstGeom>
          <a:noFill/>
          <a:ln w="9525">
            <a:noFill/>
            <a:miter lim="800000"/>
            <a:headEnd/>
            <a:tailEnd/>
          </a:ln>
        </p:spPr>
      </p:pic>
      <p:sp>
        <p:nvSpPr>
          <p:cNvPr id="12291" name="TextovéPole 3"/>
          <p:cNvSpPr txBox="1">
            <a:spLocks noChangeArrowheads="1"/>
          </p:cNvSpPr>
          <p:nvPr/>
        </p:nvSpPr>
        <p:spPr bwMode="auto">
          <a:xfrm>
            <a:off x="7824789" y="4437064"/>
            <a:ext cx="1698625" cy="369887"/>
          </a:xfrm>
          <a:prstGeom prst="rect">
            <a:avLst/>
          </a:prstGeom>
          <a:noFill/>
          <a:ln w="9525">
            <a:noFill/>
            <a:miter lim="800000"/>
            <a:headEnd/>
            <a:tailEnd/>
          </a:ln>
        </p:spPr>
        <p:txBody>
          <a:bodyPr wrap="none">
            <a:spAutoFit/>
          </a:bodyPr>
          <a:lstStyle/>
          <a:p>
            <a:r>
              <a:rPr lang="cs-CZ"/>
              <a:t>Toušek 2012: 66</a:t>
            </a:r>
          </a:p>
        </p:txBody>
      </p:sp>
      <p:pic>
        <p:nvPicPr>
          <p:cNvPr id="2" name="Nahraný zvuk">
            <a:hlinkClick r:id="" action="ppaction://media"/>
            <a:extLst>
              <a:ext uri="{FF2B5EF4-FFF2-40B4-BE49-F238E27FC236}">
                <a16:creationId xmlns="" xmlns:a16="http://schemas.microsoft.com/office/drawing/2014/main" id="{FD83EC68-64B9-4A60-A006-75149B8154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0640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1278</Words>
  <Application>Microsoft Office PowerPoint</Application>
  <PresentationFormat>Širokoúhlá obrazovka</PresentationFormat>
  <Paragraphs>189</Paragraphs>
  <Slides>28</Slides>
  <Notes>1</Notes>
  <HiddenSlides>0</HiddenSlides>
  <MMClips>25</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28</vt:i4>
      </vt:variant>
    </vt:vector>
  </HeadingPairs>
  <TitlesOfParts>
    <vt:vector size="33" baseType="lpstr">
      <vt:lpstr>Arial</vt:lpstr>
      <vt:lpstr>Calibri</vt:lpstr>
      <vt:lpstr>Calibri Light</vt:lpstr>
      <vt:lpstr>Wingdings</vt:lpstr>
      <vt:lpstr>Motiv Office</vt:lpstr>
      <vt:lpstr>Metodologie 2 KVALITATIVNÍ VÝZKUM  20. 3.  2020</vt:lpstr>
      <vt:lpstr>Sběr dat v kvalitativním výzkumu</vt:lpstr>
      <vt:lpstr>Pozorování</vt:lpstr>
      <vt:lpstr>Prezentace aplikace PowerPoint</vt:lpstr>
      <vt:lpstr>Prezentace aplikace PowerPoint</vt:lpstr>
      <vt:lpstr>Prezentace aplikace PowerPoint</vt:lpstr>
      <vt:lpstr>Rozhovor</vt:lpstr>
      <vt:lpstr>Rozhovor – praktické rady</vt:lpstr>
      <vt:lpstr>Prezentace aplikace PowerPoint</vt:lpstr>
      <vt:lpstr>Příklad scénáře rozhovoru (1. část rozhovoru)</vt:lpstr>
      <vt:lpstr>Průběh rozhovoru (příklad)</vt:lpstr>
      <vt:lpstr>Sondování</vt:lpstr>
      <vt:lpstr>Prezentace aplikace PowerPoint</vt:lpstr>
      <vt:lpstr>Prezentace aplikace PowerPoint</vt:lpstr>
      <vt:lpstr>Analýza dat</vt:lpstr>
      <vt:lpstr>Analýza rozhovorů</vt:lpstr>
      <vt:lpstr>Tématická analýza: Příklad kódovacího schématu Projekt o zkušenostech lidí s osteoporózou</vt:lpstr>
      <vt:lpstr>Prezentace aplikace PowerPoint</vt:lpstr>
      <vt:lpstr>Prezentace aplikace PowerPoint</vt:lpstr>
      <vt:lpstr>Jak mi může pomoci počítač? Jde to i bez něj?</vt:lpstr>
      <vt:lpstr>Focus group </vt:lpstr>
      <vt:lpstr>Kdy je vhodná focus group?</vt:lpstr>
      <vt:lpstr>Prezentace aplikace PowerPoint</vt:lpstr>
      <vt:lpstr>Focus group s dětmi</vt:lpstr>
      <vt:lpstr>Jak sbírat data, aniž bychom museli do terénu/aniž bychom obtěžovali respondenty</vt:lpstr>
      <vt:lpstr>Tipy na zdroje dat k sekundární analýze</vt:lpstr>
      <vt:lpstr>Prezentace aplikace PowerPoint</vt:lpstr>
      <vt:lpstr>Prezentace aplikace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Solárová</dc:creator>
  <cp:lastModifiedBy>Solárová</cp:lastModifiedBy>
  <cp:revision>9</cp:revision>
  <dcterms:created xsi:type="dcterms:W3CDTF">2021-03-18T17:23:42Z</dcterms:created>
  <dcterms:modified xsi:type="dcterms:W3CDTF">2021-03-20T11:26:52Z</dcterms:modified>
</cp:coreProperties>
</file>